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318" r:id="rId9"/>
    <p:sldId id="262" r:id="rId10"/>
    <p:sldId id="323" r:id="rId11"/>
    <p:sldId id="351" r:id="rId12"/>
    <p:sldId id="311" r:id="rId13"/>
    <p:sldId id="328" r:id="rId14"/>
    <p:sldId id="350" r:id="rId15"/>
    <p:sldId id="312" r:id="rId16"/>
    <p:sldId id="322" r:id="rId17"/>
    <p:sldId id="317" r:id="rId18"/>
    <p:sldId id="321" r:id="rId19"/>
    <p:sldId id="324" r:id="rId20"/>
    <p:sldId id="342" r:id="rId21"/>
    <p:sldId id="338" r:id="rId22"/>
    <p:sldId id="330" r:id="rId23"/>
    <p:sldId id="352" r:id="rId24"/>
    <p:sldId id="334" r:id="rId25"/>
    <p:sldId id="353" r:id="rId26"/>
    <p:sldId id="331" r:id="rId27"/>
    <p:sldId id="355" r:id="rId28"/>
    <p:sldId id="289" r:id="rId29"/>
    <p:sldId id="290" r:id="rId30"/>
    <p:sldId id="354" r:id="rId31"/>
    <p:sldId id="273" r:id="rId32"/>
    <p:sldId id="275" r:id="rId33"/>
    <p:sldId id="276" r:id="rId34"/>
    <p:sldId id="291" r:id="rId35"/>
    <p:sldId id="292" r:id="rId36"/>
    <p:sldId id="283" r:id="rId37"/>
    <p:sldId id="286" r:id="rId38"/>
    <p:sldId id="284" r:id="rId39"/>
    <p:sldId id="285" r:id="rId40"/>
    <p:sldId id="339" r:id="rId41"/>
    <p:sldId id="347" r:id="rId42"/>
    <p:sldId id="346" r:id="rId43"/>
    <p:sldId id="293" r:id="rId44"/>
    <p:sldId id="348" r:id="rId45"/>
    <p:sldId id="336" r:id="rId46"/>
    <p:sldId id="337" r:id="rId47"/>
    <p:sldId id="356" r:id="rId48"/>
    <p:sldId id="287" r:id="rId49"/>
  </p:sldIdLst>
  <p:sldSz cx="9144000" cy="6858000" type="screen4x3"/>
  <p:notesSz cx="7099300" cy="10234613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8" autoAdjust="0"/>
  </p:normalViewPr>
  <p:slideViewPr>
    <p:cSldViewPr>
      <p:cViewPr varScale="1">
        <p:scale>
          <a:sx n="101" d="100"/>
          <a:sy n="101" d="100"/>
        </p:scale>
        <p:origin x="130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573CD6B-072C-4A4A-AF7C-94C656F7075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759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/>
          </a:p>
        </p:txBody>
      </p:sp>
      <p:sp>
        <p:nvSpPr>
          <p:cNvPr id="51203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/>
          </a:p>
        </p:txBody>
      </p:sp>
      <p:sp>
        <p:nvSpPr>
          <p:cNvPr id="5120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341600" y="-10729913"/>
            <a:ext cx="30683200" cy="230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930" y="4861442"/>
            <a:ext cx="5674510" cy="46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/>
          </a:p>
        </p:txBody>
      </p:sp>
    </p:spTree>
    <p:extLst>
      <p:ext uri="{BB962C8B-B14F-4D97-AF65-F5344CB8AC3E}">
        <p14:creationId xmlns:p14="http://schemas.microsoft.com/office/powerpoint/2010/main" val="1390297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644" y="0"/>
            <a:ext cx="1643" cy="1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341600" y="-10729913"/>
            <a:ext cx="30686375" cy="2301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6"/>
            <a:ext cx="5675312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41600" y="-10729913"/>
            <a:ext cx="30684788" cy="230155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931" y="4861442"/>
            <a:ext cx="5676153" cy="450429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41FA-97A8-498E-9539-42DD4D3A677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305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8531-A6C0-42D5-B485-6A261D2C284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474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809A-ADFE-4F9F-A616-C046D1F6EB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166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2D68F-0719-44D5-91B1-705B2516EB2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196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35D3-A936-4B72-8337-AD1D01525B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824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380A-41CD-4917-8640-54E56F2F38E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033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5037-EA82-4B78-B278-2210D8C3F61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477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75EF-6D21-4289-9E65-601D70C8223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685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27FC6-C8B5-45F9-B39E-2CC214B6CCF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806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E8311-DD22-4332-93D3-DF1EB95A071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522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9F1E4-6145-4F55-9314-A2D885E00FC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304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7F9C-61CD-4F30-BFF1-540620627EF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757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EABA-0171-4350-9A60-F2E6276352B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134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48EE-8276-4E05-8FEC-8DA2135F51C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99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fld id="{1A319FC1-9E57-4372-AE15-0E72B804798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628800"/>
            <a:ext cx="8229600" cy="1828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b="1">
                <a:solidFill>
                  <a:srgbClr val="FFFF66"/>
                </a:solidFill>
              </a:rPr>
              <a:t>Viri sevanja v medicini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>
                <a:solidFill>
                  <a:srgbClr val="FFFF66"/>
                </a:solidFill>
              </a:rPr>
              <a:t>Uroš Čotar, univ. dipl. fiz.,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>
                <a:solidFill>
                  <a:srgbClr val="FFFF66"/>
                </a:solidFill>
              </a:rPr>
              <a:t>odgovorna oseba za varstvo pred sevanji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Dozimetrija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Obvezna uporaba TL dozimetra (mesečni odčitki)</a:t>
            </a:r>
          </a:p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Uporaba ročnih in prstnih dozimetrov za določitev ekvivalentne doze na ekstremitete</a:t>
            </a:r>
          </a:p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Uporaba elektronskega dozimetra z nastavljivim alarmom predvsem za  opozarjanje na visoko dozno hitrost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>
                <a:solidFill>
                  <a:srgbClr val="FFFF00"/>
                </a:solidFill>
              </a:rPr>
              <a:t>PET-</a:t>
            </a:r>
            <a:r>
              <a:rPr lang="sl-SI" altLang="sl-SI" dirty="0" err="1">
                <a:solidFill>
                  <a:srgbClr val="FFFF00"/>
                </a:solidFill>
              </a:rPr>
              <a:t>CT</a:t>
            </a:r>
            <a:endParaRPr lang="sl-SI" altLang="sl-SI" dirty="0">
              <a:solidFill>
                <a:srgbClr val="FFFF00"/>
              </a:solidFill>
            </a:endParaRPr>
          </a:p>
        </p:txBody>
      </p:sp>
      <p:pic>
        <p:nvPicPr>
          <p:cNvPr id="1331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>
                <a:solidFill>
                  <a:srgbClr val="FFFF00"/>
                </a:solidFill>
              </a:rPr>
              <a:t>Mesečne ekvivalentne doze na roke pri pripravi radiofarmakov</a:t>
            </a:r>
          </a:p>
        </p:txBody>
      </p:sp>
      <p:graphicFrame>
        <p:nvGraphicFramePr>
          <p:cNvPr id="14339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107950" y="1463675"/>
          <a:ext cx="903605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540240" imgH="5692140" progId="Excel.Chart.8">
                  <p:embed/>
                </p:oleObj>
              </mc:Choice>
              <mc:Fallback>
                <p:oleObj name="Chart" r:id="rId2" imgW="9540240" imgH="5692140" progId="Excel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63675"/>
                        <a:ext cx="9036050" cy="539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Ekstremi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>
                <a:solidFill>
                  <a:srgbClr val="FFFF00"/>
                </a:solidFill>
              </a:rPr>
              <a:t>efektivna mesečna doza 2,3 </a:t>
            </a:r>
            <a:r>
              <a:rPr lang="sl-SI" altLang="sl-SI" sz="3000" dirty="0" err="1">
                <a:solidFill>
                  <a:srgbClr val="FFFF00"/>
                </a:solidFill>
              </a:rPr>
              <a:t>mSv</a:t>
            </a:r>
            <a:r>
              <a:rPr lang="sl-SI" altLang="sl-SI" sz="3000" dirty="0">
                <a:solidFill>
                  <a:srgbClr val="FFFF00"/>
                </a:solidFill>
              </a:rPr>
              <a:t> – april 2008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>
                <a:solidFill>
                  <a:srgbClr val="FFFF00"/>
                </a:solidFill>
              </a:rPr>
              <a:t>ekvivalentna mesečna doza na roke 22 </a:t>
            </a:r>
            <a:r>
              <a:rPr lang="sl-SI" altLang="sl-SI" sz="3000" dirty="0" err="1">
                <a:solidFill>
                  <a:srgbClr val="FFFF00"/>
                </a:solidFill>
              </a:rPr>
              <a:t>mSv</a:t>
            </a:r>
            <a:r>
              <a:rPr lang="sl-SI" altLang="sl-SI" sz="3000" dirty="0">
                <a:solidFill>
                  <a:srgbClr val="FFFF00"/>
                </a:solidFill>
              </a:rPr>
              <a:t> – februar 2010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>
                <a:solidFill>
                  <a:srgbClr val="FFFF00"/>
                </a:solidFill>
              </a:rPr>
              <a:t>efektivna mesečna doza 3.8 </a:t>
            </a:r>
            <a:r>
              <a:rPr lang="sl-SI" altLang="sl-SI" sz="3000" dirty="0" err="1">
                <a:solidFill>
                  <a:srgbClr val="FFFF00"/>
                </a:solidFill>
              </a:rPr>
              <a:t>mSv</a:t>
            </a:r>
            <a:r>
              <a:rPr lang="sl-SI" altLang="sl-SI" sz="3000" dirty="0">
                <a:solidFill>
                  <a:srgbClr val="FFFF00"/>
                </a:solidFill>
              </a:rPr>
              <a:t> – maj 2011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>
                <a:solidFill>
                  <a:srgbClr val="FFFF00"/>
                </a:solidFill>
              </a:rPr>
              <a:t>ekvivalentna mesečna doza na roke 42 </a:t>
            </a:r>
            <a:r>
              <a:rPr lang="sl-SI" altLang="sl-SI" sz="3000" dirty="0" err="1">
                <a:solidFill>
                  <a:srgbClr val="FFFF00"/>
                </a:solidFill>
              </a:rPr>
              <a:t>mSv</a:t>
            </a:r>
            <a:r>
              <a:rPr lang="sl-SI" altLang="sl-SI" sz="3000" dirty="0">
                <a:solidFill>
                  <a:srgbClr val="FFFF00"/>
                </a:solidFill>
              </a:rPr>
              <a:t> – september 2012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>
                <a:solidFill>
                  <a:srgbClr val="FFFF00"/>
                </a:solidFill>
              </a:rPr>
              <a:t>efektivna mesečna doza 2,3 mSv – april 2018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>
                <a:solidFill>
                  <a:srgbClr val="FFFF00"/>
                </a:solidFill>
              </a:rPr>
              <a:t>efektivna doza: 2022 – 2,44 </a:t>
            </a:r>
            <a:r>
              <a:rPr lang="sl-SI" altLang="sl-SI" sz="3000" dirty="0" err="1">
                <a:solidFill>
                  <a:srgbClr val="FFFF00"/>
                </a:solidFill>
              </a:rPr>
              <a:t>mSv</a:t>
            </a:r>
            <a:r>
              <a:rPr lang="sl-SI" altLang="sl-SI" sz="3000" dirty="0">
                <a:solidFill>
                  <a:srgbClr val="FFFF00"/>
                </a:solidFill>
              </a:rPr>
              <a:t>; 2025 5,25 </a:t>
            </a:r>
            <a:r>
              <a:rPr lang="sl-SI" altLang="sl-SI" sz="3000" dirty="0" err="1">
                <a:solidFill>
                  <a:srgbClr val="FFFF00"/>
                </a:solidFill>
              </a:rPr>
              <a:t>mSv</a:t>
            </a:r>
            <a:r>
              <a:rPr lang="sl-SI" altLang="sl-SI" sz="3000" dirty="0">
                <a:solidFill>
                  <a:srgbClr val="FFFF00"/>
                </a:solidFill>
              </a:rPr>
              <a:t> – terapija ščitnice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sl-SI" altLang="sl-SI" sz="3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Dozne ograde in dozne omejitve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Dozna omejitev: 20 mSv na leto (povprečno 1.6 mSv na mesec)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Prekoračenje ograde 1.6 mSv na mesec: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obvestilo URSVS,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iskanje vzroka in odprava le tega,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revizija OVID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Dozna ograda 0.5 mSv, ob prekoračitvi obveščanje URSVS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Kaj je zvišalo doze delavcem NM?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>
                <a:solidFill>
                  <a:srgbClr val="FFFF66"/>
                </a:solidFill>
              </a:rPr>
              <a:t>Uvedba preiskave PET-CT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>
                <a:solidFill>
                  <a:srgbClr val="FFFF66"/>
                </a:solidFill>
              </a:rPr>
              <a:t>Povečanje števila preiskav – do 8 dnevno (naročena aktivnost za zadnjega pacienta je 10x višja kot aplicirana, tipično do 10 GBq, maksimalno 20 GBq ) – zakaj?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>
                <a:solidFill>
                  <a:srgbClr val="FFFF66"/>
                </a:solidFill>
              </a:rPr>
              <a:t>Neučinkovita zaščita za fotone 511 keV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Primeri</a:t>
            </a:r>
            <a:r>
              <a:rPr lang="sl-SI" altLang="sl-SI"/>
              <a:t> </a:t>
            </a:r>
            <a:r>
              <a:rPr lang="sl-SI" altLang="sl-SI">
                <a:solidFill>
                  <a:srgbClr val="FFFF00"/>
                </a:solidFill>
              </a:rPr>
              <a:t>zaščite</a:t>
            </a:r>
          </a:p>
        </p:txBody>
      </p:sp>
      <p:pic>
        <p:nvPicPr>
          <p:cNvPr id="18435" name="Picture 8" descr="zasci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9" descr="plas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10" descr="pronssni kontej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11" descr="posode za odapdk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Odprti viri – radioaktivni odpadki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911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>
                <a:solidFill>
                  <a:srgbClr val="FFFF66"/>
                </a:solidFill>
              </a:rPr>
              <a:t>Odprti viri v medicini so kratkoživi –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>
                <a:solidFill>
                  <a:srgbClr val="FFFF66"/>
                </a:solidFill>
              </a:rPr>
              <a:t>     razpolovni čas je krajši od 8 dni (za I-131)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>
                <a:solidFill>
                  <a:srgbClr val="FFFF66"/>
                </a:solidFill>
              </a:rPr>
              <a:t>Najbolj problematičen odpadek predstavljajo: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>
                <a:solidFill>
                  <a:srgbClr val="FFFF66"/>
                </a:solidFill>
              </a:rPr>
              <a:t>    - neporabljen radiofarmak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>
                <a:solidFill>
                  <a:srgbClr val="FFFF66"/>
                </a:solidFill>
              </a:rPr>
              <a:t>    - injekcijske igle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>
                <a:solidFill>
                  <a:srgbClr val="FFFF66"/>
                </a:solidFill>
              </a:rPr>
              <a:t>    - Tc-99m generatorji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>
                <a:solidFill>
                  <a:srgbClr val="FFFF66"/>
                </a:solidFill>
              </a:rPr>
              <a:t>Shranjevanje v posebnih sodčkih, v skladišču radioaktivnega materiala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>
                <a:solidFill>
                  <a:srgbClr val="FFFF66"/>
                </a:solidFill>
              </a:rPr>
              <a:t>V vrečah se hranijo smeti in perilo z BRT oddelka iz “jodovih sob”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>
                <a:solidFill>
                  <a:srgbClr val="FFFF66"/>
                </a:solidFill>
              </a:rPr>
              <a:t>Iznos: najprej pregled pooblaščene inštitucije, nato opustitev nadzora ali v CS RAO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>
                <a:solidFill>
                  <a:srgbClr val="FFFF00"/>
                </a:solidFill>
              </a:rPr>
              <a:t>Radioaktivni odpadki – skladiščenje</a:t>
            </a:r>
          </a:p>
        </p:txBody>
      </p:sp>
      <p:pic>
        <p:nvPicPr>
          <p:cNvPr id="20483" name="Picture 7" descr="skladisce - kontejnerj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8" descr="skladisce - vre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Radioaktivni odpadki - tekoči</a:t>
            </a:r>
          </a:p>
        </p:txBody>
      </p:sp>
      <p:pic>
        <p:nvPicPr>
          <p:cNvPr id="21507" name="Picture 5" descr="cister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Hranjenje minimalno 2 meseca</a:t>
            </a:r>
          </a:p>
          <a:p>
            <a:pPr eaLnBrk="1" hangingPunct="1"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Odvzem vzorcev in merjenje specifične aktivnosti (zakonsko določilo uredba </a:t>
            </a:r>
            <a:r>
              <a:rPr lang="sl-SI" altLang="sl-SI" sz="2800" dirty="0" err="1">
                <a:solidFill>
                  <a:srgbClr val="FFFF00"/>
                </a:solidFill>
              </a:rPr>
              <a:t>UV1</a:t>
            </a:r>
            <a:r>
              <a:rPr lang="sl-SI" altLang="sl-SI" sz="2800" dirty="0">
                <a:solidFill>
                  <a:srgbClr val="FFFF00"/>
                </a:solidFill>
              </a:rPr>
              <a:t>, tabela 3)</a:t>
            </a:r>
          </a:p>
          <a:p>
            <a:pPr eaLnBrk="1" hangingPunct="1"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Izpust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70912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>
                <a:solidFill>
                  <a:srgbClr val="FFFF66"/>
                </a:solidFill>
              </a:rPr>
              <a:t>Definicija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>
                <a:solidFill>
                  <a:srgbClr val="FFFF66"/>
                </a:solidFill>
              </a:rPr>
              <a:t>Uporaba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>
                <a:solidFill>
                  <a:srgbClr val="FFFF66"/>
                </a:solidFill>
              </a:rPr>
              <a:t>Viri na oddelkih: 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err="1">
                <a:solidFill>
                  <a:srgbClr val="FFFF66"/>
                </a:solidFill>
              </a:rPr>
              <a:t>NM</a:t>
            </a:r>
            <a:endParaRPr lang="sl-SI" altLang="sl-SI" sz="28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>
                <a:solidFill>
                  <a:srgbClr val="FFFF66"/>
                </a:solidFill>
              </a:rPr>
              <a:t>RTG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>
                <a:solidFill>
                  <a:srgbClr val="FFFF66"/>
                </a:solidFill>
              </a:rPr>
              <a:t>BRT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>
                <a:solidFill>
                  <a:srgbClr val="FFFF66"/>
                </a:solidFill>
              </a:rPr>
              <a:t>TRT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err="1">
                <a:solidFill>
                  <a:srgbClr val="FFFF66"/>
                </a:solidFill>
              </a:rPr>
              <a:t>EVPIS</a:t>
            </a:r>
            <a:endParaRPr lang="sl-SI" altLang="sl-SI" sz="28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err="1">
                <a:solidFill>
                  <a:srgbClr val="FFFF66"/>
                </a:solidFill>
              </a:rPr>
              <a:t>BIO</a:t>
            </a:r>
            <a:endParaRPr lang="sl-SI" altLang="sl-SI" sz="28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>
                <a:solidFill>
                  <a:srgbClr val="FFFF66"/>
                </a:solidFill>
              </a:rPr>
              <a:t>AKP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Zaprti viri (sealed sources)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34363" cy="514116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>
                <a:solidFill>
                  <a:srgbClr val="FFFF66"/>
                </a:solidFill>
              </a:rPr>
              <a:t>Diagnostika</a:t>
            </a:r>
            <a:r>
              <a:rPr lang="en-GB" altLang="sl-SI" sz="2400" u="sng" dirty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>
                <a:solidFill>
                  <a:srgbClr val="FFFF66"/>
                </a:solidFill>
              </a:rPr>
              <a:t>rentgen</a:t>
            </a:r>
            <a:r>
              <a:rPr lang="en-GB" altLang="sl-SI" sz="2400" dirty="0">
                <a:solidFill>
                  <a:srgbClr val="FFFF66"/>
                </a:solidFill>
              </a:rPr>
              <a:t>, CT</a:t>
            </a:r>
            <a:r>
              <a:rPr lang="sl-SI" altLang="sl-SI" sz="2400" dirty="0">
                <a:solidFill>
                  <a:srgbClr val="FFFF66"/>
                </a:solidFill>
              </a:rPr>
              <a:t>, </a:t>
            </a:r>
            <a:r>
              <a:rPr lang="en-GB" altLang="sl-SI" sz="2400" dirty="0" err="1">
                <a:solidFill>
                  <a:srgbClr val="FFFF66"/>
                </a:solidFill>
              </a:rPr>
              <a:t>mamograf</a:t>
            </a:r>
            <a:r>
              <a:rPr lang="sl-SI" altLang="sl-SI" sz="2400" dirty="0">
                <a:solidFill>
                  <a:srgbClr val="FFFF66"/>
                </a:solidFill>
              </a:rPr>
              <a:t>, premični rentgen, </a:t>
            </a:r>
            <a:r>
              <a:rPr lang="sl-SI" altLang="sl-SI" sz="2400" dirty="0" err="1">
                <a:solidFill>
                  <a:srgbClr val="FFFF66"/>
                </a:solidFill>
              </a:rPr>
              <a:t>mamotom</a:t>
            </a:r>
            <a:endParaRPr lang="en-GB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>
                <a:solidFill>
                  <a:srgbClr val="FFFF66"/>
                </a:solidFill>
              </a:rPr>
              <a:t>Terapija</a:t>
            </a: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>
                <a:solidFill>
                  <a:srgbClr val="FFFF66"/>
                </a:solidFill>
              </a:rPr>
              <a:t>linearni pospeševalnik - </a:t>
            </a:r>
            <a:r>
              <a:rPr lang="en-GB" altLang="sl-SI" sz="2400" dirty="0" err="1">
                <a:solidFill>
                  <a:srgbClr val="FFFF66"/>
                </a:solidFill>
              </a:rPr>
              <a:t>Linac</a:t>
            </a: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>
                <a:solidFill>
                  <a:srgbClr val="FFFF66"/>
                </a:solidFill>
              </a:rPr>
              <a:t>terapevtski</a:t>
            </a:r>
            <a:r>
              <a:rPr lang="en-GB" altLang="sl-SI" sz="2400" dirty="0">
                <a:solidFill>
                  <a:srgbClr val="FFFF66"/>
                </a:solidFill>
              </a:rPr>
              <a:t> </a:t>
            </a:r>
            <a:r>
              <a:rPr lang="en-GB" altLang="sl-SI" sz="2400" dirty="0" err="1">
                <a:solidFill>
                  <a:srgbClr val="FFFF66"/>
                </a:solidFill>
              </a:rPr>
              <a:t>rentgen</a:t>
            </a:r>
            <a:r>
              <a:rPr lang="sl-SI" altLang="sl-SI" sz="2400" dirty="0">
                <a:solidFill>
                  <a:srgbClr val="FFFF66"/>
                </a:solidFill>
              </a:rPr>
              <a:t> (</a:t>
            </a:r>
            <a:r>
              <a:rPr lang="sl-SI" altLang="sl-SI" sz="2400" dirty="0" err="1">
                <a:solidFill>
                  <a:srgbClr val="FFFF66"/>
                </a:solidFill>
              </a:rPr>
              <a:t>Xstrahl</a:t>
            </a:r>
            <a:r>
              <a:rPr lang="sl-SI" altLang="sl-SI" sz="2400" dirty="0">
                <a:solidFill>
                  <a:srgbClr val="FFFF66"/>
                </a:solidFill>
              </a:rPr>
              <a:t>-</a:t>
            </a:r>
            <a:r>
              <a:rPr lang="sl-SI" altLang="sl-SI" sz="2400" dirty="0" err="1">
                <a:solidFill>
                  <a:srgbClr val="FFFF66"/>
                </a:solidFill>
              </a:rPr>
              <a:t>X200</a:t>
            </a:r>
            <a:r>
              <a:rPr lang="sl-SI" altLang="sl-SI" sz="2400" dirty="0">
                <a:solidFill>
                  <a:srgbClr val="FFFF66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>
                <a:solidFill>
                  <a:srgbClr val="FFFF66"/>
                </a:solidFill>
              </a:rPr>
              <a:t>r</a:t>
            </a:r>
            <a:r>
              <a:rPr lang="en-GB" altLang="sl-SI" sz="2400" dirty="0" err="1">
                <a:solidFill>
                  <a:srgbClr val="FFFF66"/>
                </a:solidFill>
              </a:rPr>
              <a:t>adioizotopi</a:t>
            </a:r>
            <a:r>
              <a:rPr lang="en-GB" altLang="sl-SI" sz="2400" dirty="0">
                <a:solidFill>
                  <a:srgbClr val="FFFF66"/>
                </a:solidFill>
              </a:rPr>
              <a:t>: Ir-192 in Sr-90 (BRT)</a:t>
            </a:r>
            <a:r>
              <a:rPr lang="sl-SI" altLang="sl-SI" sz="2400" dirty="0">
                <a:solidFill>
                  <a:srgbClr val="FFFF66"/>
                </a:solidFill>
              </a:rPr>
              <a:t>, </a:t>
            </a:r>
            <a:r>
              <a:rPr lang="en-GB" altLang="sl-SI" sz="2400" dirty="0">
                <a:solidFill>
                  <a:srgbClr val="00B050"/>
                </a:solidFill>
              </a:rPr>
              <a:t>Co-60 (TRT</a:t>
            </a:r>
            <a:r>
              <a:rPr lang="sl-SI" altLang="sl-SI" sz="2400" dirty="0">
                <a:solidFill>
                  <a:srgbClr val="00B050"/>
                </a:solidFill>
              </a:rPr>
              <a:t> odstranjen avgusta 2010</a:t>
            </a:r>
            <a:r>
              <a:rPr lang="en-GB" altLang="sl-SI" sz="2400" dirty="0">
                <a:solidFill>
                  <a:srgbClr val="00B05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>
                <a:solidFill>
                  <a:srgbClr val="FFFF66"/>
                </a:solidFill>
              </a:rPr>
              <a:t>Interne </a:t>
            </a:r>
            <a:r>
              <a:rPr lang="en-GB" altLang="sl-SI" sz="2400" dirty="0" err="1">
                <a:solidFill>
                  <a:srgbClr val="FFFF66"/>
                </a:solidFill>
              </a:rPr>
              <a:t>kalibracije</a:t>
            </a:r>
            <a:r>
              <a:rPr lang="en-GB" altLang="sl-SI" sz="2400" dirty="0">
                <a:solidFill>
                  <a:srgbClr val="FFFF66"/>
                </a:solidFill>
              </a:rPr>
              <a:t> in </a:t>
            </a:r>
            <a:r>
              <a:rPr lang="en-GB" altLang="sl-SI" sz="2400" dirty="0" err="1">
                <a:solidFill>
                  <a:srgbClr val="FFFF66"/>
                </a:solidFill>
              </a:rPr>
              <a:t>preizkušanje</a:t>
            </a:r>
            <a:r>
              <a:rPr lang="en-GB" altLang="sl-SI" sz="2400" dirty="0">
                <a:solidFill>
                  <a:srgbClr val="FFFF66"/>
                </a:solidFill>
              </a:rPr>
              <a:t> </a:t>
            </a:r>
            <a:r>
              <a:rPr lang="en-GB" altLang="sl-SI" sz="2400" dirty="0" err="1">
                <a:solidFill>
                  <a:srgbClr val="FFFF66"/>
                </a:solidFill>
              </a:rPr>
              <a:t>naprav</a:t>
            </a:r>
            <a:r>
              <a:rPr lang="en-GB" altLang="sl-SI" sz="2400" dirty="0">
                <a:solidFill>
                  <a:srgbClr val="FFFF66"/>
                </a:solidFill>
              </a:rPr>
              <a:t> (NM):</a:t>
            </a: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altLang="sl-SI" sz="2400" dirty="0" err="1">
                <a:solidFill>
                  <a:srgbClr val="FFFF66"/>
                </a:solidFill>
                <a:cs typeface="Times New Roman" pitchFamily="18" charset="0"/>
              </a:rPr>
              <a:t>kamere</a:t>
            </a:r>
            <a:r>
              <a:rPr lang="en-GB" altLang="sl-SI" sz="2400" dirty="0">
                <a:solidFill>
                  <a:srgbClr val="FFFF66"/>
                </a:solidFill>
                <a:cs typeface="Times New Roman" pitchFamily="18" charset="0"/>
              </a:rPr>
              <a:t>:</a:t>
            </a:r>
            <a:r>
              <a:rPr lang="en-GB" altLang="sl-SI" sz="2400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z="2400" dirty="0">
                <a:solidFill>
                  <a:srgbClr val="FFFF66"/>
                </a:solidFill>
              </a:rPr>
              <a:t>Co-57, Cs-137, Ba-133</a:t>
            </a: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>
                <a:solidFill>
                  <a:srgbClr val="FFFF66"/>
                </a:solidFill>
              </a:rPr>
              <a:t>PET/CT: Na-22</a:t>
            </a:r>
            <a:r>
              <a:rPr lang="sl-SI" altLang="sl-SI" sz="2400" dirty="0">
                <a:solidFill>
                  <a:srgbClr val="FFFF66"/>
                </a:solidFill>
              </a:rPr>
              <a:t>, Ge-68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>
                <a:solidFill>
                  <a:srgbClr val="FFFF66"/>
                </a:solidFill>
              </a:rPr>
              <a:t> </a:t>
            </a:r>
            <a:r>
              <a:rPr lang="sl-SI" altLang="sl-SI" sz="2400" dirty="0">
                <a:solidFill>
                  <a:srgbClr val="FFFF66"/>
                </a:solidFill>
              </a:rPr>
              <a:t>Raziskave: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>
                <a:solidFill>
                  <a:srgbClr val="FFFF66"/>
                </a:solidFill>
              </a:rPr>
              <a:t>Rentgen: </a:t>
            </a:r>
            <a:r>
              <a:rPr lang="sl-SI" altLang="sl-SI" sz="2400" dirty="0" err="1">
                <a:solidFill>
                  <a:srgbClr val="FFFF66"/>
                </a:solidFill>
              </a:rPr>
              <a:t>Gulmay</a:t>
            </a:r>
            <a:r>
              <a:rPr lang="sl-SI" altLang="sl-SI" sz="2400" dirty="0">
                <a:solidFill>
                  <a:srgbClr val="FFFF66"/>
                </a:solidFill>
              </a:rPr>
              <a:t> </a:t>
            </a:r>
            <a:r>
              <a:rPr lang="sl-SI" altLang="sl-SI" sz="2400" dirty="0" err="1">
                <a:solidFill>
                  <a:srgbClr val="FFFF66"/>
                </a:solidFill>
              </a:rPr>
              <a:t>Darpac</a:t>
            </a:r>
            <a:r>
              <a:rPr lang="sl-SI" altLang="sl-SI" sz="2400" dirty="0">
                <a:solidFill>
                  <a:srgbClr val="FFFF66"/>
                </a:solidFill>
              </a:rPr>
              <a:t> 3225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>
                <a:solidFill>
                  <a:srgbClr val="FFFF66"/>
                </a:solidFill>
              </a:rPr>
              <a:t>Ambulanta za klinično prehrano – meritve gostote telesa in kosti: </a:t>
            </a:r>
            <a:r>
              <a:rPr lang="sl-SI" altLang="sl-SI" sz="2400" dirty="0" err="1">
                <a:solidFill>
                  <a:srgbClr val="FFFF66"/>
                </a:solidFill>
              </a:rPr>
              <a:t>Hologic</a:t>
            </a:r>
            <a:r>
              <a:rPr lang="sl-SI" altLang="sl-SI" sz="2400" dirty="0">
                <a:solidFill>
                  <a:srgbClr val="FFFF66"/>
                </a:solidFill>
              </a:rPr>
              <a:t> </a:t>
            </a:r>
            <a:r>
              <a:rPr lang="sl-SI" altLang="sl-SI" sz="2400" dirty="0" err="1">
                <a:solidFill>
                  <a:srgbClr val="FFFF66"/>
                </a:solidFill>
              </a:rPr>
              <a:t>Horizon</a:t>
            </a:r>
            <a:r>
              <a:rPr lang="sl-SI" altLang="sl-SI" sz="2400" dirty="0">
                <a:solidFill>
                  <a:srgbClr val="FFFF66"/>
                </a:solidFill>
              </a:rPr>
              <a:t> W</a:t>
            </a:r>
            <a:endParaRPr lang="en-GB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>
                <a:solidFill>
                  <a:srgbClr val="FFFF00"/>
                </a:solidFill>
              </a:rPr>
              <a:t>Značilnosti virov s pospeševalno cevjo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Sami po sebi ne sevajo (v prostoru ni sevanja, ko je aparat izključen)!</a:t>
            </a:r>
          </a:p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Dostop je možen tudi za nesevalne delavce</a:t>
            </a:r>
          </a:p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Ni kontaminacije</a:t>
            </a:r>
          </a:p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Ni radioaktivnih odpadkov</a:t>
            </a:r>
          </a:p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Toda: RTG napravo in cev je potrebno strokovno uničiti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Stacionarni rentgenski aparati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437"/>
            <a:ext cx="8136904" cy="459627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CT – računalniška tomografija</a:t>
            </a:r>
          </a:p>
        </p:txBody>
      </p:sp>
      <p:pic>
        <p:nvPicPr>
          <p:cNvPr id="4" name="Content Placeholder 3" descr="A machine in a room&#10;&#10;AI-generated content may be incorrect.">
            <a:extLst>
              <a:ext uri="{FF2B5EF4-FFF2-40B4-BE49-F238E27FC236}">
                <a16:creationId xmlns:a16="http://schemas.microsoft.com/office/drawing/2014/main" id="{32F89006-192A-91A5-417A-0DA75495D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6" y="1600200"/>
            <a:ext cx="8047468" cy="45307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Mamografija</a:t>
            </a:r>
          </a:p>
        </p:txBody>
      </p:sp>
      <p:pic>
        <p:nvPicPr>
          <p:cNvPr id="26627" name="Picture 7" descr="d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8" descr="selen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28" y="3941763"/>
            <a:ext cx="3283743" cy="218916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Vakuumska biopsija</a:t>
            </a:r>
          </a:p>
        </p:txBody>
      </p:sp>
      <p:pic>
        <p:nvPicPr>
          <p:cNvPr id="15362" name="Picture 2" descr="C:\Users\ucotar\Desktop\Hologic Affirm RT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9" y="1600200"/>
            <a:ext cx="8045682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Premični aparati</a:t>
            </a:r>
          </a:p>
        </p:txBody>
      </p:sp>
      <p:pic>
        <p:nvPicPr>
          <p:cNvPr id="28675" name="Picture 12" descr="philips BV endura pokonc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2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8" y="1600200"/>
            <a:ext cx="3020483" cy="45307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242888"/>
            <a:ext cx="8229600" cy="1143001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altLang="sl-SI" sz="3600">
                <a:solidFill>
                  <a:srgbClr val="FFFF00"/>
                </a:solidFill>
              </a:rPr>
              <a:t>Meritve na aparatih – oktober 2011</a:t>
            </a:r>
          </a:p>
        </p:txBody>
      </p:sp>
      <p:graphicFrame>
        <p:nvGraphicFramePr>
          <p:cNvPr id="19642" name="Group 186"/>
          <p:cNvGraphicFramePr>
            <a:graphicFrameLocks noGrp="1"/>
          </p:cNvGraphicFramePr>
          <p:nvPr/>
        </p:nvGraphicFramePr>
        <p:xfrm>
          <a:off x="539750" y="736600"/>
          <a:ext cx="8281988" cy="6122128"/>
        </p:xfrm>
        <a:graphic>
          <a:graphicData uri="http://schemas.openxmlformats.org/drawingml/2006/table">
            <a:tbl>
              <a:tblPr/>
              <a:tblGrid>
                <a:gridCol w="276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Aparat</a:t>
                      </a: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Merilno mesto 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Doza [</a:t>
                      </a:r>
                      <a:r>
                        <a:rPr kumimoji="0" lang="el-GR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]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Selenia</a:t>
                      </a: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zunaj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39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znotraj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788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RTG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37427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DiDi</a:t>
                      </a: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zunaj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20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znotraj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198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RTG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662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DORA - ME1</a:t>
                      </a: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zunaj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45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znotraj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785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RTG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9430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Mamotom</a:t>
                      </a: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zunaj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34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znotraj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37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RTG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36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CT</a:t>
                      </a: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zunaj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44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Znotraj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719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RTG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635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244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800">
                <a:solidFill>
                  <a:srgbClr val="FFFF66"/>
                </a:solidFill>
              </a:rPr>
              <a:t>Brahiradioterapija (BRT)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sl-SI" altLang="sl-SI" dirty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err="1">
                <a:solidFill>
                  <a:srgbClr val="FFFF66"/>
                </a:solidFill>
              </a:rPr>
              <a:t>Brahiradioterapija</a:t>
            </a:r>
            <a:r>
              <a:rPr lang="sl-SI" altLang="sl-SI" dirty="0">
                <a:solidFill>
                  <a:srgbClr val="FFFF66"/>
                </a:solidFill>
              </a:rPr>
              <a:t> (BRT) =  zdravljenje z radioaktivnimi viri na telesu ali v telesu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>
                <a:solidFill>
                  <a:srgbClr val="FFFF66"/>
                </a:solidFill>
              </a:rPr>
              <a:t>Izotopi: Sr-90 (</a:t>
            </a:r>
            <a:r>
              <a:rPr lang="sl-SI" altLang="sl-SI" dirty="0">
                <a:solidFill>
                  <a:srgbClr val="FFFF66"/>
                </a:solidFill>
                <a:cs typeface="Arial" charset="0"/>
              </a:rPr>
              <a:t>β sevalec</a:t>
            </a:r>
            <a:r>
              <a:rPr lang="sl-SI" altLang="sl-SI" dirty="0">
                <a:solidFill>
                  <a:srgbClr val="FFFF66"/>
                </a:solidFill>
              </a:rPr>
              <a:t>), Ir-192 za </a:t>
            </a:r>
            <a:r>
              <a:rPr lang="sl-SI" altLang="sl-SI" dirty="0" err="1">
                <a:solidFill>
                  <a:srgbClr val="FFFF66"/>
                </a:solidFill>
              </a:rPr>
              <a:t>PDR</a:t>
            </a:r>
            <a:r>
              <a:rPr lang="sl-SI" altLang="sl-SI" dirty="0">
                <a:solidFill>
                  <a:srgbClr val="FFFF66"/>
                </a:solidFill>
              </a:rPr>
              <a:t> in </a:t>
            </a:r>
            <a:r>
              <a:rPr lang="sl-SI" altLang="sl-SI" dirty="0" err="1">
                <a:solidFill>
                  <a:srgbClr val="FFFF66"/>
                </a:solidFill>
              </a:rPr>
              <a:t>HDR</a:t>
            </a:r>
            <a:r>
              <a:rPr lang="sl-SI" altLang="sl-SI" dirty="0">
                <a:solidFill>
                  <a:srgbClr val="FFFF66"/>
                </a:solidFill>
              </a:rPr>
              <a:t> (</a:t>
            </a:r>
            <a:r>
              <a:rPr lang="sl-SI" altLang="sl-SI" dirty="0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sl-SI" altLang="sl-SI" dirty="0">
                <a:solidFill>
                  <a:srgbClr val="FFFF66"/>
                </a:solidFill>
              </a:rPr>
              <a:t> sevalec)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>
                <a:solidFill>
                  <a:srgbClr val="FFFF66"/>
                </a:solidFill>
              </a:rPr>
              <a:t>Aktivnosti: 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>
                <a:solidFill>
                  <a:srgbClr val="FFFF66"/>
                </a:solidFill>
              </a:rPr>
              <a:t>Sr-90 do 1GBq,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>
                <a:solidFill>
                  <a:srgbClr val="FFFF66"/>
                </a:solidFill>
              </a:rPr>
              <a:t>Ir-192 do 450 </a:t>
            </a:r>
            <a:r>
              <a:rPr lang="sl-SI" altLang="sl-SI" dirty="0" err="1">
                <a:solidFill>
                  <a:srgbClr val="FFFF66"/>
                </a:solidFill>
              </a:rPr>
              <a:t>GBq</a:t>
            </a:r>
            <a:r>
              <a:rPr lang="sl-SI" altLang="sl-SI" dirty="0">
                <a:solidFill>
                  <a:srgbClr val="FFFF66"/>
                </a:solidFill>
              </a:rPr>
              <a:t> !!!</a:t>
            </a:r>
          </a:p>
          <a:p>
            <a:pPr eaLnBrk="1" hangingPunct="1">
              <a:defRPr/>
            </a:pPr>
            <a:endParaRPr lang="sl-SI" altLang="sl-S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Način vstavljanja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Ročno: Sr-90</a:t>
            </a:r>
          </a:p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Naknadno: vir Ir-192 vstavijo naknadno (after-load) poseg je računalniško krmiljen</a:t>
            </a:r>
          </a:p>
          <a:p>
            <a:pPr eaLnBrk="1" hangingPunct="1">
              <a:defRPr/>
            </a:pPr>
            <a:endParaRPr lang="sl-SI" altLang="sl-SI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Definicija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>
                <a:solidFill>
                  <a:srgbClr val="FFFF66"/>
                </a:solidFill>
              </a:rPr>
              <a:t>Odprti viri (open sources): možna je kontaminacija (razlitje, razsutje, ingestija, inhalacija).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>
                <a:solidFill>
                  <a:srgbClr val="FFFF66"/>
                </a:solidFill>
              </a:rPr>
              <a:t>Sem spadajo tudi raztopine v steklenih in plastičnih posodah.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>
                <a:solidFill>
                  <a:srgbClr val="FFFF66"/>
                </a:solidFill>
              </a:rPr>
              <a:t>Lamele na kobaltovem obsevalnem aparatu (DU)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>
                <a:solidFill>
                  <a:srgbClr val="FFFF66"/>
                </a:solidFill>
              </a:rPr>
              <a:t>Zaprti viri (sealed sources): kontaminacija ni možna. Ščit je dovolj močan.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>
                <a:solidFill>
                  <a:srgbClr val="FFFF66"/>
                </a:solidFill>
              </a:rPr>
              <a:t>Radioaktivni viri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>
                <a:solidFill>
                  <a:srgbClr val="FFFF66"/>
                </a:solidFill>
              </a:rPr>
              <a:t>Naprave s pospeševalno cevjo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solidFill>
                  <a:srgbClr val="FFFF00"/>
                </a:solidFill>
              </a:rPr>
              <a:t>Aplikatorji</a:t>
            </a:r>
            <a:r>
              <a:rPr lang="sl-SI" dirty="0">
                <a:solidFill>
                  <a:srgbClr val="FFFF00"/>
                </a:solidFill>
              </a:rPr>
              <a:t> Sr-90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3" y="1340768"/>
            <a:ext cx="7805991" cy="5184576"/>
          </a:xfrm>
        </p:spPr>
      </p:pic>
    </p:spTree>
    <p:extLst>
      <p:ext uri="{BB962C8B-B14F-4D97-AF65-F5344CB8AC3E}">
        <p14:creationId xmlns:p14="http://schemas.microsoft.com/office/powerpoint/2010/main" val="352077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Napravi za PDR in HDR</a:t>
            </a:r>
          </a:p>
        </p:txBody>
      </p:sp>
      <p:pic>
        <p:nvPicPr>
          <p:cNvPr id="3174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313112" cy="223837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9" descr="HD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13" descr="kontejn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14" descr="Philips Endu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296863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4000">
                <a:solidFill>
                  <a:srgbClr val="FFFF66"/>
                </a:solidFill>
              </a:rPr>
              <a:t>Sevalna obremenitev delavcev </a:t>
            </a:r>
            <a:r>
              <a:rPr lang="sl-SI" altLang="sl-SI" sz="4000">
                <a:solidFill>
                  <a:srgbClr val="FFFF66"/>
                </a:solidFill>
              </a:rPr>
              <a:t>na</a:t>
            </a:r>
            <a:r>
              <a:rPr lang="en-GB" altLang="sl-SI" sz="4000">
                <a:solidFill>
                  <a:srgbClr val="FFFF66"/>
                </a:solidFill>
              </a:rPr>
              <a:t> brahiterapij</a:t>
            </a:r>
            <a:r>
              <a:rPr lang="sl-SI" altLang="sl-SI" sz="4000">
                <a:solidFill>
                  <a:srgbClr val="FFFF66"/>
                </a:solidFill>
              </a:rPr>
              <a:t>i in nuklearni medicini</a:t>
            </a:r>
            <a:endParaRPr lang="en-GB" altLang="sl-SI" sz="4000">
              <a:solidFill>
                <a:srgbClr val="FFFF66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Brahiterapija: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>
                <a:solidFill>
                  <a:srgbClr val="FFFF66"/>
                </a:solidFill>
              </a:rPr>
              <a:t>srednje sestre</a:t>
            </a:r>
            <a:r>
              <a:rPr lang="en-GB" altLang="sl-SI" sz="240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>
                <a:solidFill>
                  <a:srgbClr val="FFFF66"/>
                </a:solidFill>
              </a:rPr>
              <a:t>    1997:  5.8 do 10.6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>
                <a:solidFill>
                  <a:srgbClr val="FFFF66"/>
                </a:solidFill>
              </a:rPr>
              <a:t>    2004: </a:t>
            </a:r>
            <a:r>
              <a:rPr lang="sl-SI" altLang="sl-SI" sz="2400">
                <a:solidFill>
                  <a:srgbClr val="FFFF66"/>
                </a:solidFill>
              </a:rPr>
              <a:t>do</a:t>
            </a:r>
            <a:r>
              <a:rPr lang="en-GB" altLang="sl-SI" sz="2400">
                <a:solidFill>
                  <a:srgbClr val="FFFF66"/>
                </a:solidFill>
              </a:rPr>
              <a:t> 2.5 mSv</a:t>
            </a:r>
            <a:endParaRPr lang="sl-SI" altLang="sl-SI" sz="240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>
                <a:solidFill>
                  <a:srgbClr val="FFFF66"/>
                </a:solidFill>
              </a:rPr>
              <a:t>	2007: do 1.3 mSv</a:t>
            </a:r>
            <a:endParaRPr lang="en-GB" altLang="sl-SI" sz="240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>
                <a:solidFill>
                  <a:srgbClr val="FFFF66"/>
                </a:solidFill>
              </a:rPr>
              <a:t>	2010: &lt; 1 mSv</a:t>
            </a:r>
            <a:endParaRPr lang="en-GB" altLang="sl-SI" sz="240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>
                <a:solidFill>
                  <a:srgbClr val="FFFF66"/>
                </a:solidFill>
              </a:rPr>
              <a:t>višje sestre: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>
                <a:solidFill>
                  <a:srgbClr val="FFFF66"/>
                </a:solidFill>
              </a:rPr>
              <a:t>    1997: 2.0 do 4.0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>
                <a:solidFill>
                  <a:srgbClr val="FFFF66"/>
                </a:solidFill>
              </a:rPr>
              <a:t>    2004: 0.6 do 1.1 mSv</a:t>
            </a:r>
            <a:endParaRPr lang="sl-SI" altLang="sl-SI" sz="240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>
                <a:solidFill>
                  <a:srgbClr val="FFFF66"/>
                </a:solidFill>
              </a:rPr>
              <a:t>	2007: do 1.1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>
                <a:solidFill>
                  <a:srgbClr val="FFFF66"/>
                </a:solidFill>
              </a:rPr>
              <a:t>	2010: &lt; 1 mSv</a:t>
            </a:r>
            <a:endParaRPr lang="en-GB" altLang="sl-SI" sz="2400">
              <a:solidFill>
                <a:srgbClr val="FFFF66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5455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>
                <a:solidFill>
                  <a:srgbClr val="FFFF66"/>
                </a:solidFill>
              </a:rPr>
              <a:t>Izotopni</a:t>
            </a:r>
            <a:r>
              <a:rPr lang="en-GB" altLang="sl-SI" dirty="0">
                <a:solidFill>
                  <a:srgbClr val="FFFF66"/>
                </a:solidFill>
              </a:rPr>
              <a:t> </a:t>
            </a:r>
            <a:r>
              <a:rPr lang="en-GB" altLang="sl-SI" dirty="0" err="1">
                <a:solidFill>
                  <a:srgbClr val="FFFF66"/>
                </a:solidFill>
              </a:rPr>
              <a:t>laboratorij</a:t>
            </a:r>
            <a:r>
              <a:rPr lang="en-GB" altLang="sl-SI" dirty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>
                <a:solidFill>
                  <a:srgbClr val="FFFF66"/>
                </a:solidFill>
              </a:rPr>
              <a:t>priprava</a:t>
            </a:r>
            <a:r>
              <a:rPr lang="en-GB" altLang="sl-SI" sz="2400" u="sng" dirty="0">
                <a:solidFill>
                  <a:srgbClr val="FFFF66"/>
                </a:solidFill>
              </a:rPr>
              <a:t> radiofarmaka</a:t>
            </a:r>
            <a:r>
              <a:rPr lang="en-GB" altLang="sl-SI" sz="2400" dirty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>
                <a:solidFill>
                  <a:srgbClr val="FFFF66"/>
                </a:solidFill>
              </a:rPr>
              <a:t>    1997: 3.4 </a:t>
            </a:r>
            <a:r>
              <a:rPr lang="en-GB" altLang="sl-SI" sz="2400" dirty="0" err="1">
                <a:solidFill>
                  <a:srgbClr val="FFFF66"/>
                </a:solidFill>
              </a:rPr>
              <a:t>mSv</a:t>
            </a:r>
            <a:endParaRPr lang="en-GB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>
                <a:solidFill>
                  <a:srgbClr val="FFFF66"/>
                </a:solidFill>
              </a:rPr>
              <a:t>    2004: 1.0 </a:t>
            </a:r>
            <a:r>
              <a:rPr lang="en-GB" altLang="sl-SI" sz="2400" dirty="0" err="1">
                <a:solidFill>
                  <a:srgbClr val="FFFF66"/>
                </a:solidFill>
              </a:rPr>
              <a:t>mSv</a:t>
            </a: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>
                <a:solidFill>
                  <a:srgbClr val="FFFF66"/>
                </a:solidFill>
              </a:rPr>
              <a:t>	2007: 0.9 </a:t>
            </a:r>
            <a:r>
              <a:rPr lang="sl-SI" altLang="sl-SI" sz="2400" dirty="0" err="1">
                <a:solidFill>
                  <a:srgbClr val="FFFF66"/>
                </a:solidFill>
              </a:rPr>
              <a:t>mSv</a:t>
            </a: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>
                <a:solidFill>
                  <a:srgbClr val="FFFF66"/>
                </a:solidFill>
              </a:rPr>
              <a:t>	2010: 1 </a:t>
            </a:r>
            <a:r>
              <a:rPr lang="sl-SI" altLang="sl-SI" sz="2400" dirty="0" err="1">
                <a:solidFill>
                  <a:srgbClr val="FFFF66"/>
                </a:solidFill>
              </a:rPr>
              <a:t>mSv</a:t>
            </a:r>
            <a:endParaRPr lang="en-GB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>
                <a:solidFill>
                  <a:srgbClr val="FFFF66"/>
                </a:solidFill>
              </a:rPr>
              <a:t>aplikacija</a:t>
            </a:r>
            <a:r>
              <a:rPr lang="en-GB" altLang="sl-SI" sz="2400" u="sng" dirty="0">
                <a:solidFill>
                  <a:srgbClr val="FFFF66"/>
                </a:solidFill>
              </a:rPr>
              <a:t> radiofarmaka</a:t>
            </a:r>
            <a:r>
              <a:rPr lang="en-GB" altLang="sl-SI" sz="2400" dirty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>
                <a:solidFill>
                  <a:srgbClr val="FFFF66"/>
                </a:solidFill>
              </a:rPr>
              <a:t>    1997: do 11.3 </a:t>
            </a:r>
            <a:r>
              <a:rPr lang="en-GB" altLang="sl-SI" sz="2400" dirty="0" err="1">
                <a:solidFill>
                  <a:srgbClr val="FFFF66"/>
                </a:solidFill>
              </a:rPr>
              <a:t>mSv</a:t>
            </a:r>
            <a:endParaRPr lang="en-GB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>
                <a:solidFill>
                  <a:srgbClr val="FFFF66"/>
                </a:solidFill>
              </a:rPr>
              <a:t>    2004: </a:t>
            </a:r>
            <a:r>
              <a:rPr lang="sl-SI" altLang="sl-SI" sz="2400" dirty="0">
                <a:solidFill>
                  <a:srgbClr val="FFFF66"/>
                </a:solidFill>
              </a:rPr>
              <a:t>do </a:t>
            </a:r>
            <a:r>
              <a:rPr lang="en-GB" altLang="sl-SI" sz="2400" dirty="0">
                <a:solidFill>
                  <a:srgbClr val="FFFF66"/>
                </a:solidFill>
              </a:rPr>
              <a:t>2.6 </a:t>
            </a:r>
            <a:r>
              <a:rPr lang="en-GB" altLang="sl-SI" sz="2400" dirty="0" err="1">
                <a:solidFill>
                  <a:srgbClr val="FFFF66"/>
                </a:solidFill>
              </a:rPr>
              <a:t>mSv</a:t>
            </a: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>
                <a:solidFill>
                  <a:srgbClr val="FFFF66"/>
                </a:solidFill>
              </a:rPr>
              <a:t>	2007: do 2.5 </a:t>
            </a:r>
            <a:r>
              <a:rPr lang="sl-SI" altLang="sl-SI" sz="2400" dirty="0" err="1">
                <a:solidFill>
                  <a:srgbClr val="FFFF66"/>
                </a:solidFill>
              </a:rPr>
              <a:t>mSv</a:t>
            </a: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>
                <a:solidFill>
                  <a:srgbClr val="FFFF66"/>
                </a:solidFill>
              </a:rPr>
              <a:t>	2010:  5 </a:t>
            </a:r>
            <a:r>
              <a:rPr lang="sl-SI" altLang="sl-SI" sz="2400" dirty="0" err="1">
                <a:solidFill>
                  <a:srgbClr val="FFFF66"/>
                </a:solidFill>
              </a:rPr>
              <a:t>mSv</a:t>
            </a: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>
                <a:solidFill>
                  <a:srgbClr val="FFFF66"/>
                </a:solidFill>
              </a:rPr>
              <a:t>	2013:  6.5 </a:t>
            </a:r>
            <a:r>
              <a:rPr lang="sl-SI" altLang="sl-SI" sz="2400" dirty="0" err="1">
                <a:solidFill>
                  <a:srgbClr val="FFFF66"/>
                </a:solidFill>
              </a:rPr>
              <a:t>mSv</a:t>
            </a: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>
                <a:solidFill>
                  <a:srgbClr val="FFFF66"/>
                </a:solidFill>
              </a:rPr>
              <a:t>	2024:	3 </a:t>
            </a:r>
            <a:r>
              <a:rPr lang="sl-SI" altLang="sl-SI" sz="2400" dirty="0" err="1">
                <a:solidFill>
                  <a:srgbClr val="FFFF66"/>
                </a:solidFill>
              </a:rPr>
              <a:t>mSv</a:t>
            </a: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Kaj je znižalo osebne doze delavcev na </a:t>
            </a:r>
            <a:r>
              <a:rPr lang="sl-SI" altLang="sl-SI">
                <a:solidFill>
                  <a:srgbClr val="FFFF66"/>
                </a:solidFill>
              </a:rPr>
              <a:t>BRT</a:t>
            </a:r>
            <a:r>
              <a:rPr lang="en-GB" altLang="sl-SI">
                <a:solidFill>
                  <a:srgbClr val="FFFF66"/>
                </a:solidFill>
              </a:rPr>
              <a:t>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>
                <a:solidFill>
                  <a:srgbClr val="FFFF66"/>
                </a:solidFill>
              </a:rPr>
              <a:t>Uvedba after-load obsevalnih tehnik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>
                <a:solidFill>
                  <a:srgbClr val="FFFF66"/>
                </a:solidFill>
              </a:rPr>
              <a:t>Manjše število ročnih aplikacij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>
                <a:solidFill>
                  <a:srgbClr val="FFFF66"/>
                </a:solidFill>
              </a:rPr>
              <a:t>Dobra zaščita prostorov, kjer se pripravlja in izvaja terapija.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>
                <a:solidFill>
                  <a:srgbClr val="FFFF66"/>
                </a:solidFill>
              </a:rPr>
              <a:t>Profesionalen odnos do dela z viri sevanja in občutek za prepoznavanje resnično nevarnih situacij.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Teleterapija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Zdravljenje z obsevanjem na daljavo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err="1">
                <a:solidFill>
                  <a:srgbClr val="FFFF00"/>
                </a:solidFill>
              </a:rPr>
              <a:t>Teleradioterapevtska</a:t>
            </a:r>
            <a:r>
              <a:rPr lang="sl-SI" altLang="sl-SI" sz="2800" dirty="0">
                <a:solidFill>
                  <a:srgbClr val="FFFF00"/>
                </a:solidFill>
              </a:rPr>
              <a:t> naprava = zaprt terapevtski vir sevanja, ki ni vstavljen v telo bolnika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Hitrosti doze v primarnem snopu: 1-2 </a:t>
            </a:r>
            <a:r>
              <a:rPr lang="sl-SI" altLang="sl-SI" sz="2800" dirty="0" err="1">
                <a:solidFill>
                  <a:srgbClr val="FFFF00"/>
                </a:solidFill>
              </a:rPr>
              <a:t>Gy</a:t>
            </a:r>
            <a:r>
              <a:rPr lang="sl-SI" altLang="sl-SI" sz="2800" dirty="0">
                <a:solidFill>
                  <a:srgbClr val="FFFF00"/>
                </a:solidFill>
              </a:rPr>
              <a:t>/min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Oprema na Onkološkem inštitutu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9 </a:t>
            </a:r>
            <a:r>
              <a:rPr lang="sl-SI" altLang="sl-SI" sz="2800" dirty="0" err="1">
                <a:solidFill>
                  <a:srgbClr val="FFFF00"/>
                </a:solidFill>
              </a:rPr>
              <a:t>Linacov</a:t>
            </a:r>
            <a:endParaRPr lang="sl-SI" altLang="sl-SI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1 </a:t>
            </a:r>
            <a:r>
              <a:rPr lang="sl-SI" altLang="sl-SI" sz="2800" dirty="0" err="1">
                <a:solidFill>
                  <a:srgbClr val="FFFF00"/>
                </a:solidFill>
              </a:rPr>
              <a:t>300kV</a:t>
            </a:r>
            <a:r>
              <a:rPr lang="sl-SI" altLang="sl-SI" sz="2800" dirty="0">
                <a:solidFill>
                  <a:srgbClr val="FFFF00"/>
                </a:solidFill>
              </a:rPr>
              <a:t> RTG (</a:t>
            </a:r>
            <a:r>
              <a:rPr lang="sl-SI" altLang="sl-SI" sz="2800" dirty="0" err="1">
                <a:solidFill>
                  <a:srgbClr val="FFFF00"/>
                </a:solidFill>
              </a:rPr>
              <a:t>XStrahl</a:t>
            </a:r>
            <a:r>
              <a:rPr lang="sl-SI" altLang="sl-SI" sz="2800" dirty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2 simulatorja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dirty="0">
                <a:solidFill>
                  <a:schemeClr val="folHlink"/>
                </a:solidFill>
              </a:rPr>
              <a:t>(</a:t>
            </a:r>
            <a:r>
              <a:rPr lang="sl-SI" altLang="sl-SI" sz="2800" dirty="0" err="1">
                <a:solidFill>
                  <a:schemeClr val="folHlink"/>
                </a:solidFill>
              </a:rPr>
              <a:t>teleterapevtski</a:t>
            </a:r>
            <a:r>
              <a:rPr lang="sl-SI" altLang="sl-SI" sz="2800" dirty="0">
                <a:solidFill>
                  <a:schemeClr val="folHlink"/>
                </a:solidFill>
              </a:rPr>
              <a:t> vir s </a:t>
            </a:r>
            <a:r>
              <a:rPr lang="sl-SI" altLang="sl-SI" sz="2800" dirty="0" err="1">
                <a:solidFill>
                  <a:schemeClr val="folHlink"/>
                </a:solidFill>
              </a:rPr>
              <a:t>Co</a:t>
            </a:r>
            <a:r>
              <a:rPr lang="sl-SI" altLang="sl-SI" sz="2800" dirty="0">
                <a:solidFill>
                  <a:schemeClr val="folHlink"/>
                </a:solidFill>
              </a:rPr>
              <a:t>-60 </a:t>
            </a:r>
            <a:r>
              <a:rPr lang="sl-SI" altLang="sl-SI" sz="2800" dirty="0" err="1">
                <a:solidFill>
                  <a:schemeClr val="folHlink"/>
                </a:solidFill>
              </a:rPr>
              <a:t>Theratron</a:t>
            </a:r>
            <a:r>
              <a:rPr lang="sl-SI" altLang="sl-SI" sz="2800" dirty="0">
                <a:solidFill>
                  <a:schemeClr val="folHlink"/>
                </a:solidFill>
              </a:rPr>
              <a:t> - odstranjen avgusta 2010)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Značilnosti TRT naprav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66"/>
                </a:solidFill>
              </a:rPr>
              <a:t>Zelo visoke hitrosti doze; smrtna doza (5 do 10 Gy) v nekaj minutah</a:t>
            </a:r>
          </a:p>
          <a:p>
            <a:pPr eaLnBrk="1" hangingPunct="1">
              <a:defRPr/>
            </a:pPr>
            <a:r>
              <a:rPr lang="sl-SI" altLang="sl-SI">
                <a:solidFill>
                  <a:srgbClr val="FFFF66"/>
                </a:solidFill>
              </a:rPr>
              <a:t>Potreba po dobri zaščiti prostorov (zunaj nad pospeševalniki še vedno 2 mSv/h)</a:t>
            </a:r>
          </a:p>
          <a:p>
            <a:pPr eaLnBrk="1" hangingPunct="1">
              <a:defRPr/>
            </a:pPr>
            <a:r>
              <a:rPr lang="sl-SI" altLang="sl-SI">
                <a:solidFill>
                  <a:srgbClr val="FFFF66"/>
                </a:solidFill>
              </a:rPr>
              <a:t>Osebja med terapevtskim posegom                    ni v obsevalnem prostoru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Linearni pospeševalniki - Linaci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so naprave, ki proizvajajo </a:t>
            </a:r>
            <a:r>
              <a:rPr lang="sl-SI" altLang="sl-SI" dirty="0" err="1">
                <a:solidFill>
                  <a:srgbClr val="FFFF66"/>
                </a:solidFill>
              </a:rPr>
              <a:t>visokoenergijske</a:t>
            </a:r>
            <a:r>
              <a:rPr lang="sl-SI" altLang="sl-SI" dirty="0">
                <a:solidFill>
                  <a:srgbClr val="FFFF66"/>
                </a:solidFill>
              </a:rPr>
              <a:t> fotone ali elektrone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Energije : 6-18 </a:t>
            </a:r>
            <a:r>
              <a:rPr lang="sl-SI" altLang="sl-SI" dirty="0" err="1">
                <a:solidFill>
                  <a:srgbClr val="FFFF66"/>
                </a:solidFill>
              </a:rPr>
              <a:t>MeV</a:t>
            </a:r>
            <a:r>
              <a:rPr lang="sl-SI" altLang="sl-SI" dirty="0">
                <a:solidFill>
                  <a:srgbClr val="FFFF66"/>
                </a:solidFill>
              </a:rPr>
              <a:t> za elektrone in 6-15 MV za fotone (Onkološki Inštitut)‏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Možne energije do 25 </a:t>
            </a:r>
            <a:r>
              <a:rPr lang="sl-SI" altLang="sl-SI" dirty="0" err="1">
                <a:solidFill>
                  <a:srgbClr val="FFFF66"/>
                </a:solidFill>
              </a:rPr>
              <a:t>MeV</a:t>
            </a:r>
            <a:endParaRPr lang="sl-SI" altLang="sl-SI" dirty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Hitrost doze v primarnem snopu: poljubno prilagajamo, </a:t>
            </a:r>
            <a:r>
              <a:rPr lang="sl-SI" altLang="sl-SI" dirty="0" err="1">
                <a:solidFill>
                  <a:srgbClr val="FFFF66"/>
                </a:solidFill>
              </a:rPr>
              <a:t>ponavadi</a:t>
            </a:r>
            <a:r>
              <a:rPr lang="sl-SI" altLang="sl-SI" dirty="0">
                <a:solidFill>
                  <a:srgbClr val="FFFF66"/>
                </a:solidFill>
              </a:rPr>
              <a:t> 1-2 </a:t>
            </a:r>
            <a:r>
              <a:rPr lang="sl-SI" altLang="sl-SI" dirty="0" err="1">
                <a:solidFill>
                  <a:srgbClr val="FFFF66"/>
                </a:solidFill>
              </a:rPr>
              <a:t>Gy</a:t>
            </a:r>
            <a:r>
              <a:rPr lang="sl-SI" altLang="sl-SI" dirty="0">
                <a:solidFill>
                  <a:srgbClr val="FFFF66"/>
                </a:solidFill>
              </a:rPr>
              <a:t>/min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Font typeface="Arial (WT)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>
                <a:solidFill>
                  <a:srgbClr val="FFFF66"/>
                </a:solidFill>
                <a:latin typeface="Arial (WT)" pitchFamily="32" charset="0"/>
              </a:rPr>
              <a:t>Obsevanje z visokoenergijskimi fotoni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135938" cy="45307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Velika prodornost 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Build-up efekt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Osebna zaščita ni smiselna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Dobra zaščita prostora (tudi pred</a:t>
            </a:r>
            <a:r>
              <a:rPr lang="sl-SI" altLang="sl-SI">
                <a:solidFill>
                  <a:srgbClr val="FFFF66"/>
                </a:solidFill>
              </a:rPr>
              <a:t> </a:t>
            </a:r>
            <a:r>
              <a:rPr lang="en-GB" altLang="sl-SI">
                <a:solidFill>
                  <a:srgbClr val="FFFF66"/>
                </a:solidFill>
              </a:rPr>
              <a:t>nevtroni)</a:t>
            </a:r>
            <a:r>
              <a:rPr lang="sl-SI" altLang="sl-SI">
                <a:solidFill>
                  <a:srgbClr val="FFFF66"/>
                </a:solidFill>
              </a:rPr>
              <a:t> za energije nad 10 MeV</a:t>
            </a:r>
            <a:endParaRPr lang="en-GB" altLang="sl-SI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Linearni pospeševalnik Varian</a:t>
            </a:r>
          </a:p>
        </p:txBody>
      </p:sp>
      <p:pic>
        <p:nvPicPr>
          <p:cNvPr id="3891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Aparata 6 in 8 sta </a:t>
            </a:r>
            <a:r>
              <a:rPr lang="sl-SI" altLang="sl-SI" sz="2800" dirty="0" err="1">
                <a:solidFill>
                  <a:srgbClr val="FFFF00"/>
                </a:solidFill>
              </a:rPr>
              <a:t>visokoenergijska</a:t>
            </a:r>
            <a:r>
              <a:rPr lang="sl-SI" altLang="sl-SI" sz="2800" dirty="0">
                <a:solidFill>
                  <a:srgbClr val="FFFF00"/>
                </a:solidFill>
              </a:rPr>
              <a:t> (15 </a:t>
            </a:r>
            <a:r>
              <a:rPr lang="sl-SI" altLang="sl-SI" sz="2800" dirty="0" err="1">
                <a:solidFill>
                  <a:srgbClr val="FFFF00"/>
                </a:solidFill>
              </a:rPr>
              <a:t>MV</a:t>
            </a:r>
            <a:r>
              <a:rPr lang="sl-SI" altLang="sl-SI" sz="2800" dirty="0">
                <a:solidFill>
                  <a:srgbClr val="FFFF00"/>
                </a:solidFill>
              </a:rPr>
              <a:t> fotoni)</a:t>
            </a:r>
          </a:p>
          <a:p>
            <a:pPr eaLnBrk="1" hangingPunct="1"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Aparata 1 in 2 sta nizkoenergijska (6 </a:t>
            </a:r>
            <a:r>
              <a:rPr lang="sl-SI" altLang="sl-SI" sz="2800" dirty="0" err="1">
                <a:solidFill>
                  <a:srgbClr val="FFFF00"/>
                </a:solidFill>
              </a:rPr>
              <a:t>MV</a:t>
            </a:r>
            <a:r>
              <a:rPr lang="sl-SI" altLang="sl-SI" sz="2800" dirty="0">
                <a:solidFill>
                  <a:srgbClr val="FFFF00"/>
                </a:solidFill>
              </a:rPr>
              <a:t> fotoni)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Linearni pospeševalnik ELEKTA Sinergy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03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3352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Blip>
                <a:blip r:embed="rId4"/>
              </a:buBlip>
            </a:pPr>
            <a:r>
              <a:rPr lang="en-GB" altLang="sl-SI" sz="2800">
                <a:solidFill>
                  <a:srgbClr val="FFFF66"/>
                </a:solidFill>
              </a:rPr>
              <a:t>Energije fotonov: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6 MV 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15 MV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sl-SI" sz="2800">
                <a:solidFill>
                  <a:srgbClr val="FFFF66"/>
                </a:solidFill>
              </a:rPr>
              <a:t>Energije elektronov: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sl-SI" altLang="sl-SI" sz="2800">
                <a:solidFill>
                  <a:srgbClr val="FFFF66"/>
                </a:solidFill>
              </a:rPr>
              <a:t>- </a:t>
            </a:r>
            <a:r>
              <a:rPr lang="en-GB" altLang="sl-SI" sz="2800">
                <a:solidFill>
                  <a:srgbClr val="FFFF66"/>
                </a:solidFill>
              </a:rPr>
              <a:t>6, 9,</a:t>
            </a:r>
            <a:r>
              <a:rPr lang="sl-SI" altLang="sl-SI" sz="2800">
                <a:solidFill>
                  <a:srgbClr val="FFFF66"/>
                </a:solidFill>
              </a:rPr>
              <a:t> </a:t>
            </a:r>
            <a:r>
              <a:rPr lang="en-GB" altLang="sl-SI" sz="2800">
                <a:solidFill>
                  <a:srgbClr val="FFFF66"/>
                </a:solidFill>
              </a:rPr>
              <a:t>12, 15</a:t>
            </a:r>
            <a:r>
              <a:rPr lang="sl-SI" altLang="sl-SI" sz="2800">
                <a:solidFill>
                  <a:srgbClr val="FFFF66"/>
                </a:solidFill>
              </a:rPr>
              <a:t> in</a:t>
            </a:r>
            <a:r>
              <a:rPr lang="en-GB" altLang="sl-SI" sz="2800">
                <a:solidFill>
                  <a:srgbClr val="FFFF66"/>
                </a:solidFill>
              </a:rPr>
              <a:t> 18 MeV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Uporaba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Diagnostika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Terapija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Interne kalibracije, preizkušanje naprav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Raziskovalna dejavnost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>
                <a:solidFill>
                  <a:srgbClr val="FFFF00"/>
                </a:solidFill>
              </a:rPr>
              <a:t>Varian</a:t>
            </a:r>
            <a:r>
              <a:rPr lang="sl-SI" altLang="sl-SI" dirty="0">
                <a:solidFill>
                  <a:srgbClr val="FFFF00"/>
                </a:solidFill>
              </a:rPr>
              <a:t> </a:t>
            </a:r>
            <a:r>
              <a:rPr lang="sl-SI" altLang="sl-SI" dirty="0" err="1">
                <a:solidFill>
                  <a:srgbClr val="FFFF00"/>
                </a:solidFill>
              </a:rPr>
              <a:t>TrueBeam</a:t>
            </a:r>
            <a:r>
              <a:rPr lang="sl-SI" altLang="sl-SI" dirty="0">
                <a:solidFill>
                  <a:srgbClr val="FFFF00"/>
                </a:solidFill>
              </a:rPr>
              <a:t> </a:t>
            </a:r>
            <a:r>
              <a:rPr lang="sl-SI" altLang="sl-SI" dirty="0" err="1">
                <a:solidFill>
                  <a:srgbClr val="FFFF00"/>
                </a:solidFill>
              </a:rPr>
              <a:t>STX</a:t>
            </a:r>
            <a:endParaRPr lang="sl-SI" altLang="sl-SI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5362" name="Picture 2" descr="E:\Sony RX100 M4\2025\2025-04-30 Varian TrueBeam\obdelano\DSC09963_D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9280"/>
            <a:ext cx="69127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>
                <a:solidFill>
                  <a:srgbClr val="92D050"/>
                </a:solidFill>
              </a:rPr>
              <a:t>Obsevalnik</a:t>
            </a:r>
            <a:r>
              <a:rPr lang="sl-SI" altLang="sl-SI" dirty="0">
                <a:solidFill>
                  <a:srgbClr val="92D050"/>
                </a:solidFill>
              </a:rPr>
              <a:t> </a:t>
            </a:r>
            <a:r>
              <a:rPr lang="sl-SI" altLang="sl-SI" dirty="0" err="1">
                <a:solidFill>
                  <a:srgbClr val="92D050"/>
                </a:solidFill>
              </a:rPr>
              <a:t>Theratron</a:t>
            </a:r>
            <a:r>
              <a:rPr lang="sl-SI" altLang="sl-SI" dirty="0">
                <a:solidFill>
                  <a:srgbClr val="92D050"/>
                </a:solidFill>
              </a:rPr>
              <a:t> -  </a:t>
            </a:r>
            <a:r>
              <a:rPr lang="sl-SI" altLang="sl-SI" dirty="0" err="1">
                <a:solidFill>
                  <a:srgbClr val="92D050"/>
                </a:solidFill>
              </a:rPr>
              <a:t>Co</a:t>
            </a:r>
            <a:r>
              <a:rPr lang="sl-SI" altLang="sl-SI" dirty="0">
                <a:solidFill>
                  <a:srgbClr val="92D050"/>
                </a:solidFill>
              </a:rPr>
              <a:t>-60</a:t>
            </a:r>
          </a:p>
        </p:txBody>
      </p:sp>
      <p:pic>
        <p:nvPicPr>
          <p:cNvPr id="41987" name="Picture 8" descr="naprava v prostoru pred demontažo (smal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Prerez Theratrona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6250"/>
            <a:ext cx="8229600" cy="4238625"/>
          </a:xfrm>
          <a:prstGeom prst="rect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>
                <a:solidFill>
                  <a:srgbClr val="FFFF00"/>
                </a:solidFill>
              </a:rPr>
              <a:t>Kalibrirani zaprti viri </a:t>
            </a:r>
            <a:br>
              <a:rPr lang="sl-SI" altLang="sl-SI" sz="4000">
                <a:solidFill>
                  <a:srgbClr val="FFFF00"/>
                </a:solidFill>
              </a:rPr>
            </a:br>
            <a:r>
              <a:rPr lang="sl-SI" altLang="sl-SI" sz="400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6083" name="Picture 12" descr="P1010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</p:spPr>
      </p:pic>
      <p:pic>
        <p:nvPicPr>
          <p:cNvPr id="46084" name="Picture 13" descr="P101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46085" name="Picture 14" descr="P101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</p:spPr>
      </p:pic>
      <p:pic>
        <p:nvPicPr>
          <p:cNvPr id="46086" name="Picture 15" descr="P1010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>
                <a:solidFill>
                  <a:srgbClr val="FFFF00"/>
                </a:solidFill>
              </a:rPr>
              <a:t>Kalibrirani zaprti viri </a:t>
            </a:r>
            <a:br>
              <a:rPr lang="sl-SI" altLang="sl-SI" sz="4000">
                <a:solidFill>
                  <a:srgbClr val="FFFF00"/>
                </a:solidFill>
              </a:rPr>
            </a:br>
            <a:r>
              <a:rPr lang="sl-SI" altLang="sl-SI" sz="400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7107" name="Picture 12" descr="check sourc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13" descr="Cs-1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14" descr="Ba-1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0" name="Picture 15" descr="Sr-9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FFFF00"/>
                </a:solidFill>
              </a:rPr>
              <a:t>Raziskovalna dejavnost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Obsevanje celičnih in tkivnih vzorcev ter poskusnih živali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RTG aparat </a:t>
            </a:r>
            <a:r>
              <a:rPr lang="sl-SI" altLang="sl-SI" sz="2800" dirty="0" err="1">
                <a:solidFill>
                  <a:srgbClr val="FFFF00"/>
                </a:solidFill>
              </a:rPr>
              <a:t>Gulmay</a:t>
            </a:r>
            <a:r>
              <a:rPr lang="sl-SI" altLang="sl-SI" sz="2800" dirty="0">
                <a:solidFill>
                  <a:srgbClr val="FFFF00"/>
                </a:solidFill>
              </a:rPr>
              <a:t> </a:t>
            </a:r>
            <a:r>
              <a:rPr lang="sl-SI" altLang="sl-SI" sz="2800" dirty="0" err="1">
                <a:solidFill>
                  <a:srgbClr val="FFFF00"/>
                </a:solidFill>
              </a:rPr>
              <a:t>Darpac</a:t>
            </a:r>
            <a:r>
              <a:rPr lang="sl-SI" altLang="sl-SI" sz="2800" dirty="0">
                <a:solidFill>
                  <a:srgbClr val="FFFF00"/>
                </a:solidFill>
              </a:rPr>
              <a:t> 3225 (220 kV)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Hitrost doze: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v primarnem snopu: 2.2 </a:t>
            </a:r>
            <a:r>
              <a:rPr lang="sl-SI" altLang="sl-SI" sz="2800" dirty="0" err="1">
                <a:solidFill>
                  <a:srgbClr val="FFFF00"/>
                </a:solidFill>
              </a:rPr>
              <a:t>Gy</a:t>
            </a:r>
            <a:r>
              <a:rPr lang="sl-SI" altLang="sl-SI" sz="2800" dirty="0">
                <a:solidFill>
                  <a:srgbClr val="FFFF00"/>
                </a:solidFill>
              </a:rPr>
              <a:t>/min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nadzorni pult: &lt; 1 </a:t>
            </a:r>
            <a:r>
              <a:rPr lang="el-GR" altLang="sl-SI" sz="2800" dirty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dirty="0">
                <a:solidFill>
                  <a:srgbClr val="FFFF00"/>
                </a:solidFill>
                <a:cs typeface="Arial" charset="0"/>
              </a:rPr>
              <a:t>Sv/h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Mesečne doze: nekaj </a:t>
            </a:r>
            <a:r>
              <a:rPr lang="el-GR" altLang="sl-SI" sz="2800" dirty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dirty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>
                <a:solidFill>
                  <a:srgbClr val="FFFF00"/>
                </a:solidFill>
                <a:cs typeface="Arial" charset="0"/>
              </a:rPr>
              <a:t>Dodatna zaščita ni potrebna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Nadzor ni tako strog kot pri medicinskih posegih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altLang="sl-SI" sz="2800" dirty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>
                <a:solidFill>
                  <a:srgbClr val="FFFF00"/>
                </a:solidFill>
              </a:rPr>
              <a:t>Gulmay</a:t>
            </a:r>
            <a:r>
              <a:rPr lang="sl-SI" altLang="sl-SI" dirty="0">
                <a:solidFill>
                  <a:srgbClr val="FFFF00"/>
                </a:solidFill>
              </a:rPr>
              <a:t> </a:t>
            </a:r>
            <a:r>
              <a:rPr lang="sl-SI" altLang="sl-SI" dirty="0" err="1">
                <a:solidFill>
                  <a:srgbClr val="FFFF00"/>
                </a:solidFill>
              </a:rPr>
              <a:t>Darpac</a:t>
            </a:r>
            <a:r>
              <a:rPr lang="sl-SI" altLang="sl-SI" dirty="0">
                <a:solidFill>
                  <a:srgbClr val="FFFF00"/>
                </a:solidFill>
              </a:rPr>
              <a:t> 3225</a:t>
            </a:r>
          </a:p>
        </p:txBody>
      </p:sp>
      <p:pic>
        <p:nvPicPr>
          <p:cNvPr id="49155" name="Picture 5" descr="gulmay darp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FF00"/>
                </a:solidFill>
              </a:rPr>
              <a:t>Ambulanta za klinično prehrano – </a:t>
            </a:r>
            <a:r>
              <a:rPr lang="sl-SI" dirty="0" err="1">
                <a:solidFill>
                  <a:srgbClr val="FFFF00"/>
                </a:solidFill>
              </a:rPr>
              <a:t>Hologic</a:t>
            </a: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 err="1">
                <a:solidFill>
                  <a:srgbClr val="FFFF00"/>
                </a:solidFill>
              </a:rPr>
              <a:t>Horizon</a:t>
            </a:r>
            <a:r>
              <a:rPr lang="sl-SI" dirty="0">
                <a:solidFill>
                  <a:srgbClr val="FFFF00"/>
                </a:solidFill>
              </a:rPr>
              <a:t> 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3" y="1964741"/>
            <a:ext cx="8010428" cy="4560604"/>
          </a:xfrm>
        </p:spPr>
      </p:pic>
    </p:spTree>
    <p:extLst>
      <p:ext uri="{BB962C8B-B14F-4D97-AF65-F5344CB8AC3E}">
        <p14:creationId xmlns:p14="http://schemas.microsoft.com/office/powerpoint/2010/main" val="2326059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1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sl-SI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Zaključek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  <a:defRPr/>
            </a:pPr>
            <a:r>
              <a:rPr lang="en-GB" altLang="sl-SI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Hvala lepa za pozornost!</a:t>
            </a:r>
          </a:p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  <a:defRPr/>
            </a:pPr>
            <a:r>
              <a:rPr lang="en-GB" altLang="sl-SI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Vprašanja?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Odprti viri (open sources)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>
                <a:solidFill>
                  <a:srgbClr val="FFFF66"/>
                </a:solidFill>
              </a:rPr>
              <a:t>Oddelek</a:t>
            </a:r>
            <a:r>
              <a:rPr lang="en-GB" altLang="sl-SI" dirty="0">
                <a:solidFill>
                  <a:srgbClr val="FFFF66"/>
                </a:solidFill>
              </a:rPr>
              <a:t> </a:t>
            </a:r>
            <a:r>
              <a:rPr lang="en-GB" altLang="sl-SI" dirty="0" err="1">
                <a:solidFill>
                  <a:srgbClr val="FFFF66"/>
                </a:solidFill>
              </a:rPr>
              <a:t>nuklearne</a:t>
            </a:r>
            <a:r>
              <a:rPr lang="en-GB" altLang="sl-SI" dirty="0">
                <a:solidFill>
                  <a:srgbClr val="FFFF66"/>
                </a:solidFill>
              </a:rPr>
              <a:t> medicine </a:t>
            </a: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>
                <a:solidFill>
                  <a:srgbClr val="FFFF66"/>
                </a:solidFill>
              </a:rPr>
              <a:t>Diagnostika</a:t>
            </a:r>
            <a:r>
              <a:rPr lang="en-GB" altLang="sl-SI" dirty="0">
                <a:solidFill>
                  <a:srgbClr val="FFFF66"/>
                </a:solidFill>
              </a:rPr>
              <a:t>: Tc-99m, I-123, </a:t>
            </a:r>
            <a:r>
              <a:rPr lang="sl-SI" altLang="sl-SI" dirty="0">
                <a:solidFill>
                  <a:srgbClr val="FFFF66"/>
                </a:solidFill>
              </a:rPr>
              <a:t>I-131, </a:t>
            </a:r>
            <a:r>
              <a:rPr lang="en-GB" altLang="sl-SI" dirty="0">
                <a:solidFill>
                  <a:srgbClr val="FFFF66"/>
                </a:solidFill>
              </a:rPr>
              <a:t>In-111, Ga-67, F-18</a:t>
            </a:r>
            <a:endParaRPr lang="sl-SI" altLang="sl-SI" dirty="0">
              <a:solidFill>
                <a:srgbClr val="FFFF66"/>
              </a:solidFill>
            </a:endParaRP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>
                <a:solidFill>
                  <a:srgbClr val="FFFF66"/>
                </a:solidFill>
              </a:rPr>
              <a:t>Terapija</a:t>
            </a:r>
            <a:r>
              <a:rPr lang="en-GB" altLang="sl-SI" dirty="0">
                <a:solidFill>
                  <a:srgbClr val="FFFF66"/>
                </a:solidFill>
              </a:rPr>
              <a:t>:  I-131, Sr-89, Sm-153</a:t>
            </a:r>
            <a:r>
              <a:rPr lang="sl-SI" altLang="sl-SI" dirty="0">
                <a:solidFill>
                  <a:srgbClr val="FFFF66"/>
                </a:solidFill>
              </a:rPr>
              <a:t>, Y-90,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	Ra-223 (</a:t>
            </a:r>
            <a:r>
              <a:rPr lang="el-GR" altLang="sl-SI" dirty="0">
                <a:solidFill>
                  <a:srgbClr val="FFFF66"/>
                </a:solidFill>
              </a:rPr>
              <a:t>α</a:t>
            </a:r>
            <a:r>
              <a:rPr lang="sl-SI" altLang="sl-SI" dirty="0">
                <a:solidFill>
                  <a:srgbClr val="FFFF66"/>
                </a:solidFill>
              </a:rPr>
              <a:t> sevalec), </a:t>
            </a:r>
            <a:r>
              <a:rPr lang="sl-SI" altLang="sl-SI" dirty="0" err="1">
                <a:solidFill>
                  <a:srgbClr val="FFFF66"/>
                </a:solidFill>
              </a:rPr>
              <a:t>Lu</a:t>
            </a:r>
            <a:r>
              <a:rPr lang="sl-SI" altLang="sl-SI" dirty="0">
                <a:solidFill>
                  <a:srgbClr val="FFFF66"/>
                </a:solidFill>
              </a:rPr>
              <a:t>-177</a:t>
            </a:r>
            <a:endParaRPr lang="en-GB" altLang="sl-SI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Odprti viri - diagnostika (1)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Priprava radiofarmaka: vroči laboratorij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Radiofarmak se aplicira bolniku in porazdeli po telesu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Slikanje s kopičenjem radioizotopa v posameznih organih (limfni sistem, ščitnica, kosti...)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>
                <a:solidFill>
                  <a:srgbClr val="FFFF66"/>
                </a:solidFill>
              </a:rPr>
              <a:t>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Odprti viri - diagnostika  (2)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u="sng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Najpogostejši izotopi : Tc-99m, I-131, F-18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Kratki razpolovni časi : nekaj ur do </a:t>
            </a:r>
            <a:r>
              <a:rPr lang="sl-SI" altLang="sl-SI">
                <a:solidFill>
                  <a:srgbClr val="FFFF66"/>
                </a:solidFill>
              </a:rPr>
              <a:t>nekaj</a:t>
            </a:r>
            <a:r>
              <a:rPr lang="en-GB" altLang="sl-SI">
                <a:solidFill>
                  <a:srgbClr val="FFFF66"/>
                </a:solidFill>
              </a:rPr>
              <a:t> dni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Aktivnosti do </a:t>
            </a:r>
            <a:r>
              <a:rPr lang="sl-SI" altLang="sl-SI">
                <a:solidFill>
                  <a:srgbClr val="FFFF66"/>
                </a:solidFill>
              </a:rPr>
              <a:t>1100</a:t>
            </a:r>
            <a:r>
              <a:rPr lang="en-GB" altLang="sl-SI">
                <a:solidFill>
                  <a:srgbClr val="FFFF66"/>
                </a:solidFill>
              </a:rPr>
              <a:t> MBq: ambulantna obdelava bolnika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po slikanju na </a:t>
            </a:r>
            <a:r>
              <a:rPr lang="en-GB" altLang="sl-SI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altLang="sl-SI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>
                <a:solidFill>
                  <a:srgbClr val="FFFF66"/>
                </a:solidFill>
              </a:rPr>
              <a:t>kamerah gre bolnik lahko domov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Odprti viri - terapija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67675" cy="48466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Oralno v obliki kapsul ali v tekoči obliki (primer:  I-131 pri karcinomu  ščitnice)</a:t>
            </a:r>
            <a:r>
              <a:rPr lang="ar-SA" altLang="sl-SI" dirty="0">
                <a:solidFill>
                  <a:srgbClr val="FFFF66"/>
                </a:solidFill>
                <a:cs typeface="Arial" charset="0"/>
              </a:rPr>
              <a:t>‏</a:t>
            </a:r>
            <a:r>
              <a:rPr lang="sl-SI" altLang="sl-SI" dirty="0">
                <a:solidFill>
                  <a:srgbClr val="FFFF66"/>
                </a:solidFill>
                <a:cs typeface="Arial" charset="0"/>
              </a:rPr>
              <a:t>, Lu-177</a:t>
            </a:r>
            <a:endParaRPr lang="sl-SI" altLang="sl-SI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Aktivnosti: do 7.4 </a:t>
            </a:r>
            <a:r>
              <a:rPr lang="sl-SI" altLang="sl-SI" dirty="0" err="1">
                <a:solidFill>
                  <a:srgbClr val="FFFF66"/>
                </a:solidFill>
              </a:rPr>
              <a:t>GBq</a:t>
            </a:r>
            <a:r>
              <a:rPr lang="sl-SI" altLang="sl-SI" dirty="0">
                <a:solidFill>
                  <a:srgbClr val="FFFF66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Bolnik je hospitaliziran 3 dni na BRT oddelku (jodove sobe)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Aktivnost pada zaradi razpada izotopa in izločanja (fizikalni in biološki razpolovni čas)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Zakonska omejitev za odpust: 800 MBq preostale aktivnosti (50 </a:t>
            </a:r>
            <a:r>
              <a:rPr lang="sl-SI" altLang="sl-SI" dirty="0">
                <a:solidFill>
                  <a:srgbClr val="FFFF66"/>
                </a:solidFill>
                <a:cs typeface="Arial" charset="0"/>
              </a:rPr>
              <a:t>µSv/h na razdalji 1m)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dirty="0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>
                <a:solidFill>
                  <a:srgbClr val="FFFF66"/>
                </a:solidFill>
              </a:rPr>
              <a:t>Razpolovni časi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813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4643438" y="1412875"/>
            <a:ext cx="4038600" cy="5329238"/>
            <a:chOff x="2925" y="890"/>
            <a:chExt cx="2544" cy="3357"/>
          </a:xfrm>
        </p:grpSpPr>
        <p:sp>
          <p:nvSpPr>
            <p:cNvPr id="11295" name="Rectangle 4"/>
            <p:cNvSpPr>
              <a:spLocks noChangeArrowheads="1"/>
            </p:cNvSpPr>
            <p:nvPr/>
          </p:nvSpPr>
          <p:spPr bwMode="auto">
            <a:xfrm>
              <a:off x="4197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74 dni</a:t>
              </a:r>
            </a:p>
          </p:txBody>
        </p:sp>
        <p:sp>
          <p:nvSpPr>
            <p:cNvPr id="11296" name="Rectangle 5"/>
            <p:cNvSpPr>
              <a:spLocks noChangeArrowheads="1"/>
            </p:cNvSpPr>
            <p:nvPr/>
          </p:nvSpPr>
          <p:spPr bwMode="auto">
            <a:xfrm>
              <a:off x="2925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Ir-192</a:t>
              </a:r>
            </a:p>
          </p:txBody>
        </p:sp>
        <p:sp>
          <p:nvSpPr>
            <p:cNvPr id="11297" name="Rectangle 6"/>
            <p:cNvSpPr>
              <a:spLocks noChangeArrowheads="1"/>
            </p:cNvSpPr>
            <p:nvPr/>
          </p:nvSpPr>
          <p:spPr bwMode="auto">
            <a:xfrm>
              <a:off x="4197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29 let</a:t>
              </a:r>
            </a:p>
          </p:txBody>
        </p:sp>
        <p:sp>
          <p:nvSpPr>
            <p:cNvPr id="11298" name="Rectangle 7"/>
            <p:cNvSpPr>
              <a:spLocks noChangeArrowheads="1"/>
            </p:cNvSpPr>
            <p:nvPr/>
          </p:nvSpPr>
          <p:spPr bwMode="auto">
            <a:xfrm>
              <a:off x="2925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Sr-90</a:t>
              </a:r>
            </a:p>
          </p:txBody>
        </p:sp>
        <p:sp>
          <p:nvSpPr>
            <p:cNvPr id="11299" name="Rectangle 8"/>
            <p:cNvSpPr>
              <a:spLocks noChangeArrowheads="1"/>
            </p:cNvSpPr>
            <p:nvPr/>
          </p:nvSpPr>
          <p:spPr bwMode="auto">
            <a:xfrm>
              <a:off x="4197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2.6 let</a:t>
              </a:r>
            </a:p>
          </p:txBody>
        </p:sp>
        <p:sp>
          <p:nvSpPr>
            <p:cNvPr id="11300" name="Rectangle 9"/>
            <p:cNvSpPr>
              <a:spLocks noChangeArrowheads="1"/>
            </p:cNvSpPr>
            <p:nvPr/>
          </p:nvSpPr>
          <p:spPr bwMode="auto">
            <a:xfrm>
              <a:off x="2925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Na-22</a:t>
              </a: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4197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10.5 let</a:t>
              </a:r>
            </a:p>
          </p:txBody>
        </p:sp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2925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Ba-133</a:t>
              </a:r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4197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30 let</a:t>
              </a:r>
            </a:p>
          </p:txBody>
        </p:sp>
        <p:sp>
          <p:nvSpPr>
            <p:cNvPr id="11304" name="Rectangle 13"/>
            <p:cNvSpPr>
              <a:spLocks noChangeArrowheads="1"/>
            </p:cNvSpPr>
            <p:nvPr/>
          </p:nvSpPr>
          <p:spPr bwMode="auto">
            <a:xfrm>
              <a:off x="2925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Cs-137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5" name="Rectangle 14"/>
            <p:cNvSpPr>
              <a:spLocks noChangeArrowheads="1"/>
            </p:cNvSpPr>
            <p:nvPr/>
          </p:nvSpPr>
          <p:spPr bwMode="auto">
            <a:xfrm>
              <a:off x="4197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270 dni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6" name="Rectangle 15"/>
            <p:cNvSpPr>
              <a:spLocks noChangeArrowheads="1"/>
            </p:cNvSpPr>
            <p:nvPr/>
          </p:nvSpPr>
          <p:spPr bwMode="auto">
            <a:xfrm>
              <a:off x="2925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Ge-68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7" name="Rectangle 16"/>
            <p:cNvSpPr>
              <a:spLocks noChangeArrowheads="1"/>
            </p:cNvSpPr>
            <p:nvPr/>
          </p:nvSpPr>
          <p:spPr bwMode="auto">
            <a:xfrm>
              <a:off x="4197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270 dni</a:t>
              </a:r>
            </a:p>
          </p:txBody>
        </p:sp>
        <p:sp>
          <p:nvSpPr>
            <p:cNvPr id="11308" name="Rectangle 17"/>
            <p:cNvSpPr>
              <a:spLocks noChangeArrowheads="1"/>
            </p:cNvSpPr>
            <p:nvPr/>
          </p:nvSpPr>
          <p:spPr bwMode="auto">
            <a:xfrm>
              <a:off x="2925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Co-57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9" name="Line 18"/>
            <p:cNvSpPr>
              <a:spLocks noChangeShapeType="1"/>
            </p:cNvSpPr>
            <p:nvPr/>
          </p:nvSpPr>
          <p:spPr bwMode="auto">
            <a:xfrm>
              <a:off x="2925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0" name="Line 19"/>
            <p:cNvSpPr>
              <a:spLocks noChangeShapeType="1"/>
            </p:cNvSpPr>
            <p:nvPr/>
          </p:nvSpPr>
          <p:spPr bwMode="auto">
            <a:xfrm>
              <a:off x="2925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1" name="Line 20"/>
            <p:cNvSpPr>
              <a:spLocks noChangeShapeType="1"/>
            </p:cNvSpPr>
            <p:nvPr/>
          </p:nvSpPr>
          <p:spPr bwMode="auto">
            <a:xfrm>
              <a:off x="2925" y="202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2" name="Line 21"/>
            <p:cNvSpPr>
              <a:spLocks noChangeShapeType="1"/>
            </p:cNvSpPr>
            <p:nvPr/>
          </p:nvSpPr>
          <p:spPr bwMode="auto">
            <a:xfrm>
              <a:off x="2925" y="267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3" name="Line 22"/>
            <p:cNvSpPr>
              <a:spLocks noChangeShapeType="1"/>
            </p:cNvSpPr>
            <p:nvPr/>
          </p:nvSpPr>
          <p:spPr bwMode="auto">
            <a:xfrm>
              <a:off x="2925" y="3116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4" name="Line 23"/>
            <p:cNvSpPr>
              <a:spLocks noChangeShapeType="1"/>
            </p:cNvSpPr>
            <p:nvPr/>
          </p:nvSpPr>
          <p:spPr bwMode="auto">
            <a:xfrm>
              <a:off x="2925" y="4247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5" name="Line 24"/>
            <p:cNvSpPr>
              <a:spLocks noChangeShapeType="1"/>
            </p:cNvSpPr>
            <p:nvPr/>
          </p:nvSpPr>
          <p:spPr bwMode="auto">
            <a:xfrm>
              <a:off x="2925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6" name="Line 25"/>
            <p:cNvSpPr>
              <a:spLocks noChangeShapeType="1"/>
            </p:cNvSpPr>
            <p:nvPr/>
          </p:nvSpPr>
          <p:spPr bwMode="auto">
            <a:xfrm>
              <a:off x="4197" y="890"/>
              <a:ext cx="1" cy="3357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7" name="Line 26"/>
            <p:cNvSpPr>
              <a:spLocks noChangeShapeType="1"/>
            </p:cNvSpPr>
            <p:nvPr/>
          </p:nvSpPr>
          <p:spPr bwMode="auto">
            <a:xfrm>
              <a:off x="5469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8" name="Line 27"/>
            <p:cNvSpPr>
              <a:spLocks noChangeShapeType="1"/>
            </p:cNvSpPr>
            <p:nvPr/>
          </p:nvSpPr>
          <p:spPr bwMode="auto">
            <a:xfrm>
              <a:off x="2925" y="355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9" name="Line 28"/>
            <p:cNvSpPr>
              <a:spLocks noChangeShapeType="1"/>
            </p:cNvSpPr>
            <p:nvPr/>
          </p:nvSpPr>
          <p:spPr bwMode="auto">
            <a:xfrm>
              <a:off x="2925" y="388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1269" name="Group 29"/>
          <p:cNvGrpSpPr>
            <a:grpSpLocks/>
          </p:cNvGrpSpPr>
          <p:nvPr/>
        </p:nvGrpSpPr>
        <p:grpSpPr bwMode="auto">
          <a:xfrm>
            <a:off x="539750" y="1412875"/>
            <a:ext cx="4038600" cy="5341938"/>
            <a:chOff x="340" y="890"/>
            <a:chExt cx="2544" cy="3365"/>
          </a:xfrm>
        </p:grpSpPr>
        <p:sp>
          <p:nvSpPr>
            <p:cNvPr id="11270" name="Rectangle 30"/>
            <p:cNvSpPr>
              <a:spLocks noChangeArrowheads="1"/>
            </p:cNvSpPr>
            <p:nvPr/>
          </p:nvSpPr>
          <p:spPr bwMode="auto">
            <a:xfrm>
              <a:off x="1612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&lt; 2h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11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1" name="Rectangle 31"/>
            <p:cNvSpPr>
              <a:spLocks noChangeArrowheads="1"/>
            </p:cNvSpPr>
            <p:nvPr/>
          </p:nvSpPr>
          <p:spPr bwMode="auto">
            <a:xfrm>
              <a:off x="340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F-18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Ra-223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2" name="Rectangle 32"/>
            <p:cNvSpPr>
              <a:spLocks noChangeArrowheads="1"/>
            </p:cNvSpPr>
            <p:nvPr/>
          </p:nvSpPr>
          <p:spPr bwMode="auto">
            <a:xfrm>
              <a:off x="1612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3" name="Rectangle 33"/>
            <p:cNvSpPr>
              <a:spLocks noChangeArrowheads="1"/>
            </p:cNvSpPr>
            <p:nvPr/>
          </p:nvSpPr>
          <p:spPr bwMode="auto">
            <a:xfrm>
              <a:off x="340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4" name="Rectangle 34"/>
            <p:cNvSpPr>
              <a:spLocks noChangeArrowheads="1"/>
            </p:cNvSpPr>
            <p:nvPr/>
          </p:nvSpPr>
          <p:spPr bwMode="auto">
            <a:xfrm>
              <a:off x="1612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 dirty="0">
                  <a:solidFill>
                    <a:srgbClr val="FFFF66"/>
                  </a:solidFill>
                </a:rPr>
                <a:t>6</a:t>
              </a:r>
              <a:r>
                <a:rPr lang="sl-SI" altLang="sl-SI" sz="2800" dirty="0">
                  <a:solidFill>
                    <a:srgbClr val="FFFF66"/>
                  </a:solidFill>
                </a:rPr>
                <a:t>.7</a:t>
              </a:r>
              <a:r>
                <a:rPr lang="en-GB" altLang="sl-SI" sz="2800" dirty="0">
                  <a:solidFill>
                    <a:srgbClr val="FFFF66"/>
                  </a:solidFill>
                </a:rPr>
                <a:t> </a:t>
              </a:r>
              <a:r>
                <a:rPr lang="en-GB" altLang="sl-SI" sz="2800" dirty="0" err="1">
                  <a:solidFill>
                    <a:srgbClr val="FFFF66"/>
                  </a:solidFill>
                </a:rPr>
                <a:t>dni</a:t>
              </a:r>
              <a:endParaRPr lang="en-GB" altLang="sl-SI" sz="2800" dirty="0">
                <a:solidFill>
                  <a:srgbClr val="FFFF66"/>
                </a:solidFill>
              </a:endParaRPr>
            </a:p>
          </p:txBody>
        </p:sp>
        <p:sp>
          <p:nvSpPr>
            <p:cNvPr id="11275" name="Rectangle 35"/>
            <p:cNvSpPr>
              <a:spLocks noChangeArrowheads="1"/>
            </p:cNvSpPr>
            <p:nvPr/>
          </p:nvSpPr>
          <p:spPr bwMode="auto">
            <a:xfrm>
              <a:off x="340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 dirty="0" err="1">
                  <a:solidFill>
                    <a:srgbClr val="FFFF66"/>
                  </a:solidFill>
                </a:rPr>
                <a:t>Lu</a:t>
              </a:r>
              <a:r>
                <a:rPr lang="sl-SI" altLang="sl-SI" sz="2800" dirty="0">
                  <a:solidFill>
                    <a:srgbClr val="FFFF66"/>
                  </a:solidFill>
                </a:rPr>
                <a:t>-177</a:t>
              </a:r>
              <a:endParaRPr lang="en-GB" altLang="sl-SI" sz="2800" dirty="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 dirty="0">
                <a:solidFill>
                  <a:srgbClr val="FFFF66"/>
                </a:solidFill>
              </a:endParaRPr>
            </a:p>
          </p:txBody>
        </p:sp>
        <p:sp>
          <p:nvSpPr>
            <p:cNvPr id="11276" name="Rectangle 36"/>
            <p:cNvSpPr>
              <a:spLocks noChangeArrowheads="1"/>
            </p:cNvSpPr>
            <p:nvPr/>
          </p:nvSpPr>
          <p:spPr bwMode="auto">
            <a:xfrm>
              <a:off x="1612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 dirty="0">
                  <a:solidFill>
                    <a:srgbClr val="FFFF66"/>
                  </a:solidFill>
                </a:rPr>
                <a:t>68 min</a:t>
              </a:r>
              <a:endParaRPr lang="en-GB" altLang="sl-SI" sz="2800" dirty="0">
                <a:solidFill>
                  <a:srgbClr val="FFFF66"/>
                </a:solidFill>
              </a:endParaRPr>
            </a:p>
          </p:txBody>
        </p:sp>
        <p:sp>
          <p:nvSpPr>
            <p:cNvPr id="11277" name="Rectangle 37"/>
            <p:cNvSpPr>
              <a:spLocks noChangeArrowheads="1"/>
            </p:cNvSpPr>
            <p:nvPr/>
          </p:nvSpPr>
          <p:spPr bwMode="auto">
            <a:xfrm>
              <a:off x="340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 dirty="0">
                  <a:solidFill>
                    <a:srgbClr val="FFFF66"/>
                  </a:solidFill>
                </a:rPr>
                <a:t>Ga-6</a:t>
              </a:r>
              <a:r>
                <a:rPr lang="sl-SI" altLang="sl-SI" sz="2800" dirty="0">
                  <a:solidFill>
                    <a:srgbClr val="FFFF66"/>
                  </a:solidFill>
                </a:rPr>
                <a:t>8</a:t>
              </a:r>
              <a:endParaRPr lang="en-GB" altLang="sl-SI" sz="2800" dirty="0">
                <a:solidFill>
                  <a:srgbClr val="FFFF66"/>
                </a:solidFill>
              </a:endParaRPr>
            </a:p>
          </p:txBody>
        </p:sp>
        <p:sp>
          <p:nvSpPr>
            <p:cNvPr id="11278" name="Rectangle 38"/>
            <p:cNvSpPr>
              <a:spLocks noChangeArrowheads="1"/>
            </p:cNvSpPr>
            <p:nvPr/>
          </p:nvSpPr>
          <p:spPr bwMode="auto">
            <a:xfrm>
              <a:off x="1612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8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9" name="Rectangle 39"/>
            <p:cNvSpPr>
              <a:spLocks noChangeArrowheads="1"/>
            </p:cNvSpPr>
            <p:nvPr/>
          </p:nvSpPr>
          <p:spPr bwMode="auto">
            <a:xfrm>
              <a:off x="340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I-131</a:t>
              </a:r>
            </a:p>
          </p:txBody>
        </p:sp>
        <p:sp>
          <p:nvSpPr>
            <p:cNvPr id="11280" name="Rectangle 40"/>
            <p:cNvSpPr>
              <a:spLocks noChangeArrowheads="1"/>
            </p:cNvSpPr>
            <p:nvPr/>
          </p:nvSpPr>
          <p:spPr bwMode="auto">
            <a:xfrm>
              <a:off x="1612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13 h</a:t>
              </a:r>
            </a:p>
          </p:txBody>
        </p:sp>
        <p:sp>
          <p:nvSpPr>
            <p:cNvPr id="11281" name="Rectangle 41"/>
            <p:cNvSpPr>
              <a:spLocks noChangeArrowheads="1"/>
            </p:cNvSpPr>
            <p:nvPr/>
          </p:nvSpPr>
          <p:spPr bwMode="auto">
            <a:xfrm>
              <a:off x="340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I-123</a:t>
              </a:r>
            </a:p>
          </p:txBody>
        </p:sp>
        <p:sp>
          <p:nvSpPr>
            <p:cNvPr id="11282" name="Rectangle 42"/>
            <p:cNvSpPr>
              <a:spLocks noChangeArrowheads="1"/>
            </p:cNvSpPr>
            <p:nvPr/>
          </p:nvSpPr>
          <p:spPr bwMode="auto">
            <a:xfrm>
              <a:off x="1612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6h</a:t>
              </a:r>
            </a:p>
          </p:txBody>
        </p:sp>
        <p:sp>
          <p:nvSpPr>
            <p:cNvPr id="11283" name="Rectangle 43"/>
            <p:cNvSpPr>
              <a:spLocks noChangeArrowheads="1"/>
            </p:cNvSpPr>
            <p:nvPr/>
          </p:nvSpPr>
          <p:spPr bwMode="auto">
            <a:xfrm>
              <a:off x="340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Tc-99m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84" name="Line 44"/>
            <p:cNvSpPr>
              <a:spLocks noChangeShapeType="1"/>
            </p:cNvSpPr>
            <p:nvPr/>
          </p:nvSpPr>
          <p:spPr bwMode="auto">
            <a:xfrm>
              <a:off x="340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5" name="Line 45"/>
            <p:cNvSpPr>
              <a:spLocks noChangeShapeType="1"/>
            </p:cNvSpPr>
            <p:nvPr/>
          </p:nvSpPr>
          <p:spPr bwMode="auto">
            <a:xfrm>
              <a:off x="340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6" name="Line 46"/>
            <p:cNvSpPr>
              <a:spLocks noChangeShapeType="1"/>
            </p:cNvSpPr>
            <p:nvPr/>
          </p:nvSpPr>
          <p:spPr bwMode="auto">
            <a:xfrm>
              <a:off x="340" y="197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7" name="Line 47"/>
            <p:cNvSpPr>
              <a:spLocks noChangeShapeType="1"/>
            </p:cNvSpPr>
            <p:nvPr/>
          </p:nvSpPr>
          <p:spPr bwMode="auto">
            <a:xfrm>
              <a:off x="340" y="262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8" name="Line 48"/>
            <p:cNvSpPr>
              <a:spLocks noChangeShapeType="1"/>
            </p:cNvSpPr>
            <p:nvPr/>
          </p:nvSpPr>
          <p:spPr bwMode="auto">
            <a:xfrm>
              <a:off x="340" y="295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9" name="Line 49"/>
            <p:cNvSpPr>
              <a:spLocks noChangeShapeType="1"/>
            </p:cNvSpPr>
            <p:nvPr/>
          </p:nvSpPr>
          <p:spPr bwMode="auto">
            <a:xfrm>
              <a:off x="340" y="4255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0" name="Line 50"/>
            <p:cNvSpPr>
              <a:spLocks noChangeShapeType="1"/>
            </p:cNvSpPr>
            <p:nvPr/>
          </p:nvSpPr>
          <p:spPr bwMode="auto">
            <a:xfrm>
              <a:off x="340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1" name="Line 51"/>
            <p:cNvSpPr>
              <a:spLocks noChangeShapeType="1"/>
            </p:cNvSpPr>
            <p:nvPr/>
          </p:nvSpPr>
          <p:spPr bwMode="auto">
            <a:xfrm>
              <a:off x="1612" y="890"/>
              <a:ext cx="1" cy="336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2" name="Line 52"/>
            <p:cNvSpPr>
              <a:spLocks noChangeShapeType="1"/>
            </p:cNvSpPr>
            <p:nvPr/>
          </p:nvSpPr>
          <p:spPr bwMode="auto">
            <a:xfrm>
              <a:off x="2884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3" name="Line 53"/>
            <p:cNvSpPr>
              <a:spLocks noChangeShapeType="1"/>
            </p:cNvSpPr>
            <p:nvPr/>
          </p:nvSpPr>
          <p:spPr bwMode="auto">
            <a:xfrm>
              <a:off x="340" y="360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4" name="Line 54"/>
            <p:cNvSpPr>
              <a:spLocks noChangeShapeType="1"/>
            </p:cNvSpPr>
            <p:nvPr/>
          </p:nvSpPr>
          <p:spPr bwMode="auto">
            <a:xfrm>
              <a:off x="340" y="392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17951</TotalTime>
  <Words>1413</Words>
  <Application>Microsoft Office PowerPoint</Application>
  <PresentationFormat>On-screen Show (4:3)</PresentationFormat>
  <Paragraphs>279</Paragraphs>
  <Slides>48</Slides>
  <Notes>23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(WT)</vt:lpstr>
      <vt:lpstr>Times New Roman</vt:lpstr>
      <vt:lpstr>Wingdings</vt:lpstr>
      <vt:lpstr>Beam</vt:lpstr>
      <vt:lpstr>Chart</vt:lpstr>
      <vt:lpstr>Viri sevanja v medicini</vt:lpstr>
      <vt:lpstr>Vsebina</vt:lpstr>
      <vt:lpstr>Definicija</vt:lpstr>
      <vt:lpstr>Uporaba</vt:lpstr>
      <vt:lpstr>Odprti viri (open sources)</vt:lpstr>
      <vt:lpstr>Odprti viri - diagnostika (1)</vt:lpstr>
      <vt:lpstr>Odprti viri - diagnostika  (2) </vt:lpstr>
      <vt:lpstr>Odprti viri - terapija</vt:lpstr>
      <vt:lpstr>Razpolovni časi </vt:lpstr>
      <vt:lpstr>Dozimetrija</vt:lpstr>
      <vt:lpstr>PET-CT</vt:lpstr>
      <vt:lpstr>Mesečne ekvivalentne doze na roke pri pripravi radiofarmakov</vt:lpstr>
      <vt:lpstr>Ekstremi</vt:lpstr>
      <vt:lpstr>Dozne ograde in dozne omejitve</vt:lpstr>
      <vt:lpstr>Kaj je zvišalo doze delavcem NM?</vt:lpstr>
      <vt:lpstr>Primeri zaščite</vt:lpstr>
      <vt:lpstr>Odprti viri – radioaktivni odpadki</vt:lpstr>
      <vt:lpstr>Radioaktivni odpadki – skladiščenje</vt:lpstr>
      <vt:lpstr>Radioaktivni odpadki - tekoči</vt:lpstr>
      <vt:lpstr>Zaprti viri (sealed sources)</vt:lpstr>
      <vt:lpstr>Značilnosti virov s pospeševalno cevjo</vt:lpstr>
      <vt:lpstr>Stacionarni rentgenski aparati</vt:lpstr>
      <vt:lpstr>CT – računalniška tomografija</vt:lpstr>
      <vt:lpstr>Mamografija</vt:lpstr>
      <vt:lpstr>Vakuumska biopsija</vt:lpstr>
      <vt:lpstr>Premični aparati</vt:lpstr>
      <vt:lpstr>Meritve na aparatih – oktober 2011</vt:lpstr>
      <vt:lpstr>Brahiradioterapija (BRT)</vt:lpstr>
      <vt:lpstr>Način vstavljanja</vt:lpstr>
      <vt:lpstr>Aplikatorji Sr-90</vt:lpstr>
      <vt:lpstr>Napravi za PDR in HDR</vt:lpstr>
      <vt:lpstr>Sevalna obremenitev delavcev na brahiterapiji in nuklearni medicini</vt:lpstr>
      <vt:lpstr>Kaj je znižalo osebne doze delavcev na BRT?</vt:lpstr>
      <vt:lpstr>Teleterapija</vt:lpstr>
      <vt:lpstr>Značilnosti TRT naprav</vt:lpstr>
      <vt:lpstr>Linearni pospeševalniki - Linaci</vt:lpstr>
      <vt:lpstr>Obsevanje z visokoenergijskimi fotoni</vt:lpstr>
      <vt:lpstr>Linearni pospeševalnik Varian</vt:lpstr>
      <vt:lpstr>Linearni pospeševalnik ELEKTA Sinergy</vt:lpstr>
      <vt:lpstr>Varian TrueBeam STX</vt:lpstr>
      <vt:lpstr>Obsevalnik Theratron -  Co-60</vt:lpstr>
      <vt:lpstr>Prerez Theratrona</vt:lpstr>
      <vt:lpstr>Kalibrirani zaprti viri  za interne kalibracije</vt:lpstr>
      <vt:lpstr>Kalibrirani zaprti viri  za interne kalibracije</vt:lpstr>
      <vt:lpstr>Raziskovalna dejavnost</vt:lpstr>
      <vt:lpstr>Gulmay Darpac 3225</vt:lpstr>
      <vt:lpstr>Ambulanta za klinično prehrano – Hologic Horizon 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Čotar Uroš</cp:lastModifiedBy>
  <cp:revision>125</cp:revision>
  <cp:lastPrinted>2019-11-26T12:06:54Z</cp:lastPrinted>
  <dcterms:modified xsi:type="dcterms:W3CDTF">2026-01-14T11:48:42Z</dcterms:modified>
</cp:coreProperties>
</file>