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50" r:id="rId2"/>
  </p:sldMasterIdLst>
  <p:notesMasterIdLst>
    <p:notesMasterId r:id="rId31"/>
  </p:notesMasterIdLst>
  <p:handoutMasterIdLst>
    <p:handoutMasterId r:id="rId32"/>
  </p:handoutMasterIdLst>
  <p:sldIdLst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84" r:id="rId17"/>
    <p:sldId id="272" r:id="rId18"/>
    <p:sldId id="273" r:id="rId19"/>
    <p:sldId id="285" r:id="rId20"/>
    <p:sldId id="275" r:id="rId21"/>
    <p:sldId id="276" r:id="rId22"/>
    <p:sldId id="279" r:id="rId23"/>
    <p:sldId id="280" r:id="rId24"/>
    <p:sldId id="287" r:id="rId25"/>
    <p:sldId id="288" r:id="rId26"/>
    <p:sldId id="278" r:id="rId27"/>
    <p:sldId id="281" r:id="rId28"/>
    <p:sldId id="282" r:id="rId29"/>
    <p:sldId id="283" r:id="rId30"/>
  </p:sldIdLst>
  <p:sldSz cx="9144000" cy="6858000" type="screen4x3"/>
  <p:notesSz cx="7099300" cy="10234613"/>
  <p:defaultTextStyle>
    <a:defPPr>
      <a:defRPr lang="en-GB"/>
    </a:defPPr>
    <a:lvl1pPr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1pPr>
    <a:lvl2pPr marL="4572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2pPr>
    <a:lvl3pPr marL="9144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3pPr>
    <a:lvl4pPr marL="13716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4pPr>
    <a:lvl5pPr marL="1828800" algn="l" defTabSz="449263" rtl="0" fontAlgn="base">
      <a:lnSpc>
        <a:spcPct val="90000"/>
      </a:lnSpc>
      <a:spcBef>
        <a:spcPct val="0"/>
      </a:spcBef>
      <a:spcAft>
        <a:spcPct val="0"/>
      </a:spcAft>
      <a:buClr>
        <a:srgbClr val="FFFFFF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04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18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294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106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FFFFFF"/>
                </a:solidFill>
                <a:ea typeface="+mn-ea"/>
              </a:defRPr>
            </a:lvl1pPr>
          </a:lstStyle>
          <a:p>
            <a:pPr>
              <a:defRPr/>
            </a:pPr>
            <a:fld id="{2C34C67D-1758-4E76-9A0E-E294E1A523F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6014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1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Times New Roman" pitchFamily="18" charset="0"/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defRPr/>
            </a:pPr>
            <a:endParaRPr lang="sl-SI" altLang="sl-SI" smtClean="0"/>
          </a:p>
        </p:txBody>
      </p:sp>
      <p:sp>
        <p:nvSpPr>
          <p:cNvPr id="32771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5343188" y="-10729913"/>
            <a:ext cx="30686376" cy="23015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5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09931" y="4861442"/>
            <a:ext cx="5676153" cy="460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sl-SI" altLang="sl-SI" noProof="0" smtClean="0"/>
          </a:p>
        </p:txBody>
      </p:sp>
    </p:spTree>
    <p:extLst>
      <p:ext uri="{BB962C8B-B14F-4D97-AF65-F5344CB8AC3E}">
        <p14:creationId xmlns:p14="http://schemas.microsoft.com/office/powerpoint/2010/main" val="39056963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5343188" y="-10729913"/>
            <a:ext cx="30686376" cy="23015576"/>
          </a:xfrm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5343188" y="-10729913"/>
            <a:ext cx="30686376" cy="23015576"/>
          </a:xfrm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"/>
          <p:cNvSpPr txBox="1">
            <a:spLocks noChangeArrowheads="1"/>
          </p:cNvSpPr>
          <p:nvPr/>
        </p:nvSpPr>
        <p:spPr bwMode="auto">
          <a:xfrm>
            <a:off x="1644" y="0"/>
            <a:ext cx="1643" cy="17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1"/>
          <p:cNvSpPr txBox="1">
            <a:spLocks noChangeArrowheads="1"/>
          </p:cNvSpPr>
          <p:nvPr/>
        </p:nvSpPr>
        <p:spPr bwMode="auto">
          <a:xfrm>
            <a:off x="2218531" y="778257"/>
            <a:ext cx="2662238" cy="38379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9048" tIns="49524" rIns="99048" bIns="49524" anchor="ctr"/>
          <a:lstStyle>
            <a:lvl1pPr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Clr>
                <a:srgbClr val="000000"/>
              </a:buClr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FFFFFF"/>
              </a:buClr>
            </a:pPr>
            <a:endParaRPr lang="sl-SI" altLang="sl-SI" sz="2600">
              <a:solidFill>
                <a:schemeClr val="bg1"/>
              </a:solidFill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body"/>
          </p:nvPr>
        </p:nvSpPr>
        <p:spPr>
          <a:xfrm>
            <a:off x="709931" y="4861441"/>
            <a:ext cx="5677797" cy="46055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sl-SI" altLang="sl-S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F3D87-9EA3-4E1D-B680-C57AFA8FDA5A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795401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F62F7-C258-40B5-9A1A-2B731F8980B9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1625400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2021A-42D8-42EB-B3DC-DC564A41DFAD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3085066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8 w 1722"/>
                <a:gd name="T1" fmla="*/ 64 h 66"/>
                <a:gd name="T2" fmla="*/ 1718 w 1722"/>
                <a:gd name="T3" fmla="*/ 58 h 66"/>
                <a:gd name="T4" fmla="*/ 0 w 1722"/>
                <a:gd name="T5" fmla="*/ 0 h 66"/>
                <a:gd name="T6" fmla="*/ 0 w 1722"/>
                <a:gd name="T7" fmla="*/ 46 h 66"/>
                <a:gd name="T8" fmla="*/ 1718 w 1722"/>
                <a:gd name="T9" fmla="*/ 64 h 66"/>
                <a:gd name="T10" fmla="*/ 1718 w 1722"/>
                <a:gd name="T11" fmla="*/ 64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3 w 975"/>
                <a:gd name="T1" fmla="*/ 48 h 101"/>
                <a:gd name="T2" fmla="*/ 973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3 w 975"/>
                <a:gd name="T9" fmla="*/ 48 h 101"/>
                <a:gd name="T10" fmla="*/ 973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7 w 2141"/>
                <a:gd name="T7" fmla="*/ 0 h 198"/>
                <a:gd name="T8" fmla="*/ 213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6 w 2517"/>
                <a:gd name="T1" fmla="*/ 276 h 276"/>
                <a:gd name="T2" fmla="*/ 2511 w 2517"/>
                <a:gd name="T3" fmla="*/ 204 h 276"/>
                <a:gd name="T4" fmla="*/ 2254 w 2517"/>
                <a:gd name="T5" fmla="*/ 0 h 276"/>
                <a:gd name="T6" fmla="*/ 0 w 2517"/>
                <a:gd name="T7" fmla="*/ 276 h 276"/>
                <a:gd name="T8" fmla="*/ 2176 w 2517"/>
                <a:gd name="T9" fmla="*/ 276 h 276"/>
                <a:gd name="T10" fmla="*/ 2176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7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7 w 729"/>
                <a:gd name="T7" fmla="*/ 240 h 240"/>
                <a:gd name="T8" fmla="*/ 727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7 w 729"/>
                <a:gd name="T1" fmla="*/ 318 h 318"/>
                <a:gd name="T2" fmla="*/ 727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7 w 729"/>
                <a:gd name="T9" fmla="*/ 318 h 318"/>
                <a:gd name="T10" fmla="*/ 727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0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</p:grpSp>
      </p:grpSp>
      <p:sp>
        <p:nvSpPr>
          <p:cNvPr id="64554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sl-SI" altLang="sl-SI" noProof="0" smtClean="0"/>
              <a:t>Click to edit Master title style</a:t>
            </a:r>
          </a:p>
        </p:txBody>
      </p:sp>
      <p:sp>
        <p:nvSpPr>
          <p:cNvPr id="64555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pPr lvl="0"/>
            <a:r>
              <a:rPr lang="sl-SI" altLang="sl-SI" noProof="0" smtClean="0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06587-1F77-4B8D-8F8D-99EEABF1C73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2511108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9AEF4-EA17-444D-BF0B-A16A0C7B4B61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274310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FDFEF-ECFE-46CE-8EAB-F8CCAA027BE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627845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35A6F-80AF-498C-9D88-A91918A02BAA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6682074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871F4-8EA4-4BCB-B578-30E4E19551C0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2508041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E8B2E-EF95-43CF-B6C6-4E35FAF76A5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3384073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34C90-E61C-4C93-876C-7EFD15FBFF2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1534193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0017D-6A58-4DF6-A618-B747857FDDD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997043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E3F4B-6BF0-447F-84FA-2BD55DA54C26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27575475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9FFD82-3A6E-46A4-B4CB-8235877F0E36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9341708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04B98-8D58-4149-A38E-22596C393A0C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6618979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D5D0D-C46B-46F7-A6C5-49960C8043B8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25423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25027-2C01-4492-B865-7B77E32888E1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3434794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731C1-AA89-481B-873D-111097984C5F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166826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8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9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4CBD4-46DE-4C58-B761-5D5709C89D36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2308814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7469E-372F-4B95-AFB4-7127D7F88C8E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949826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3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6F3D5-B6C0-4552-A007-2E6F9349BE4F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384229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11FBA-CD3A-4327-82CA-75273EEA4BFC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215330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6" name="Rectangle 43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AF31D-B7B3-41CD-9F73-D41427470E1D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  <p:extLst>
      <p:ext uri="{BB962C8B-B14F-4D97-AF65-F5344CB8AC3E}">
        <p14:creationId xmlns:p14="http://schemas.microsoft.com/office/powerpoint/2010/main" val="1799456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7"/>
            </a:gs>
            <a:gs pos="100000">
              <a:srgbClr val="000099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"/>
          <p:cNvGrpSpPr>
            <a:grpSpLocks/>
          </p:cNvGrpSpPr>
          <p:nvPr/>
        </p:nvGrpSpPr>
        <p:grpSpPr bwMode="auto">
          <a:xfrm>
            <a:off x="0" y="0"/>
            <a:ext cx="9142413" cy="6854825"/>
            <a:chOff x="0" y="0"/>
            <a:chExt cx="5759" cy="4318"/>
          </a:xfrm>
        </p:grpSpPr>
        <p:sp>
          <p:nvSpPr>
            <p:cNvPr id="1031" name="Freeform 2"/>
            <p:cNvSpPr>
              <a:spLocks noChangeArrowheads="1"/>
            </p:cNvSpPr>
            <p:nvPr/>
          </p:nvSpPr>
          <p:spPr bwMode="auto">
            <a:xfrm>
              <a:off x="0" y="12"/>
              <a:ext cx="5758" cy="3273"/>
            </a:xfrm>
            <a:custGeom>
              <a:avLst/>
              <a:gdLst>
                <a:gd name="T0" fmla="*/ 321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57 w 5740"/>
                <a:gd name="T7" fmla="*/ 1978 h 3273"/>
                <a:gd name="T8" fmla="*/ 5776 w 5740"/>
                <a:gd name="T9" fmla="*/ 3273 h 3273"/>
                <a:gd name="T10" fmla="*/ 5776 w 5740"/>
                <a:gd name="T11" fmla="*/ 3267 h 3273"/>
                <a:gd name="T12" fmla="*/ 3213 w 5740"/>
                <a:gd name="T13" fmla="*/ 1816 h 3273"/>
                <a:gd name="T14" fmla="*/ 3213 w 5740"/>
                <a:gd name="T15" fmla="*/ 1816 h 327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rgbClr val="000051"/>
                </a:gs>
                <a:gs pos="100000">
                  <a:srgbClr val="000080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2" name="Freeform 3"/>
            <p:cNvSpPr>
              <a:spLocks noChangeArrowheads="1"/>
            </p:cNvSpPr>
            <p:nvPr/>
          </p:nvSpPr>
          <p:spPr bwMode="auto">
            <a:xfrm>
              <a:off x="149" y="0"/>
              <a:ext cx="5609" cy="3243"/>
            </a:xfrm>
            <a:custGeom>
              <a:avLst/>
              <a:gdLst>
                <a:gd name="T0" fmla="*/ 3183 w 5591"/>
                <a:gd name="T1" fmla="*/ 1714 h 3243"/>
                <a:gd name="T2" fmla="*/ 433 w 5591"/>
                <a:gd name="T3" fmla="*/ 0 h 3243"/>
                <a:gd name="T4" fmla="*/ 0 w 5591"/>
                <a:gd name="T5" fmla="*/ 0 h 3243"/>
                <a:gd name="T6" fmla="*/ 3106 w 5591"/>
                <a:gd name="T7" fmla="*/ 1786 h 3243"/>
                <a:gd name="T8" fmla="*/ 5627 w 5591"/>
                <a:gd name="T9" fmla="*/ 3243 h 3243"/>
                <a:gd name="T10" fmla="*/ 5627 w 5591"/>
                <a:gd name="T11" fmla="*/ 3237 h 3243"/>
                <a:gd name="T12" fmla="*/ 3183 w 5591"/>
                <a:gd name="T13" fmla="*/ 1714 h 3243"/>
                <a:gd name="T14" fmla="*/ 3183 w 5591"/>
                <a:gd name="T15" fmla="*/ 1714 h 324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rgbClr val="00005C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3" name="Freeform 4"/>
            <p:cNvSpPr>
              <a:spLocks noChangeArrowheads="1"/>
            </p:cNvSpPr>
            <p:nvPr/>
          </p:nvSpPr>
          <p:spPr bwMode="auto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4 h 192"/>
                <a:gd name="T2" fmla="*/ 4034 w 4042"/>
                <a:gd name="T3" fmla="*/ 190 h 192"/>
                <a:gd name="T4" fmla="*/ 4034 w 4042"/>
                <a:gd name="T5" fmla="*/ 142 h 192"/>
                <a:gd name="T6" fmla="*/ 0 w 4042"/>
                <a:gd name="T7" fmla="*/ 0 h 192"/>
                <a:gd name="T8" fmla="*/ 0 w 4042"/>
                <a:gd name="T9" fmla="*/ 154 h 192"/>
                <a:gd name="T10" fmla="*/ 0 w 4042"/>
                <a:gd name="T11" fmla="*/ 154 h 1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rgbClr val="000060"/>
                </a:gs>
                <a:gs pos="100000">
                  <a:srgbClr val="000080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4" name="Freeform 5"/>
            <p:cNvSpPr>
              <a:spLocks noChangeArrowheads="1"/>
            </p:cNvSpPr>
            <p:nvPr/>
          </p:nvSpPr>
          <p:spPr bwMode="auto">
            <a:xfrm>
              <a:off x="4038" y="3577"/>
              <a:ext cx="1720" cy="65"/>
            </a:xfrm>
            <a:custGeom>
              <a:avLst/>
              <a:gdLst>
                <a:gd name="T0" fmla="*/ 1718 w 1722"/>
                <a:gd name="T1" fmla="*/ 64 h 66"/>
                <a:gd name="T2" fmla="*/ 1718 w 1722"/>
                <a:gd name="T3" fmla="*/ 58 h 66"/>
                <a:gd name="T4" fmla="*/ 0 w 1722"/>
                <a:gd name="T5" fmla="*/ 0 h 66"/>
                <a:gd name="T6" fmla="*/ 0 w 1722"/>
                <a:gd name="T7" fmla="*/ 46 h 66"/>
                <a:gd name="T8" fmla="*/ 1718 w 1722"/>
                <a:gd name="T9" fmla="*/ 64 h 66"/>
                <a:gd name="T10" fmla="*/ 1718 w 1722"/>
                <a:gd name="T11" fmla="*/ 64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rgbClr val="000080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5" name="Freeform 6"/>
            <p:cNvSpPr>
              <a:spLocks noChangeArrowheads="1"/>
            </p:cNvSpPr>
            <p:nvPr/>
          </p:nvSpPr>
          <p:spPr bwMode="auto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79 w 4789"/>
                <a:gd name="T3" fmla="*/ 77 h 329"/>
                <a:gd name="T4" fmla="*/ 477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rgbClr val="00007C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6" name="Freeform 7"/>
            <p:cNvSpPr>
              <a:spLocks noChangeArrowheads="1"/>
            </p:cNvSpPr>
            <p:nvPr/>
          </p:nvSpPr>
          <p:spPr bwMode="auto">
            <a:xfrm>
              <a:off x="4784" y="3702"/>
              <a:ext cx="974" cy="101"/>
            </a:xfrm>
            <a:custGeom>
              <a:avLst/>
              <a:gdLst>
                <a:gd name="T0" fmla="*/ 973 w 975"/>
                <a:gd name="T1" fmla="*/ 48 h 101"/>
                <a:gd name="T2" fmla="*/ 973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3 w 975"/>
                <a:gd name="T9" fmla="*/ 48 h 101"/>
                <a:gd name="T10" fmla="*/ 973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7" name="Freeform 8"/>
            <p:cNvSpPr>
              <a:spLocks noChangeArrowheads="1"/>
            </p:cNvSpPr>
            <p:nvPr/>
          </p:nvSpPr>
          <p:spPr bwMode="auto">
            <a:xfrm>
              <a:off x="3619" y="3815"/>
              <a:ext cx="2139" cy="198"/>
            </a:xfrm>
            <a:custGeom>
              <a:avLst/>
              <a:gdLst>
                <a:gd name="T0" fmla="*/ 213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7 w 2141"/>
                <a:gd name="T7" fmla="*/ 0 h 198"/>
                <a:gd name="T8" fmla="*/ 213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8" name="Freeform 9"/>
            <p:cNvSpPr>
              <a:spLocks noChangeArrowheads="1"/>
            </p:cNvSpPr>
            <p:nvPr/>
          </p:nvSpPr>
          <p:spPr bwMode="auto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15 w 3623"/>
                <a:gd name="T5" fmla="*/ 42 h 348"/>
                <a:gd name="T6" fmla="*/ 3615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rgbClr val="00006E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39" name="Freeform 10"/>
            <p:cNvSpPr>
              <a:spLocks noChangeArrowheads="1"/>
            </p:cNvSpPr>
            <p:nvPr/>
          </p:nvSpPr>
          <p:spPr bwMode="auto">
            <a:xfrm>
              <a:off x="2097" y="4043"/>
              <a:ext cx="2514" cy="276"/>
            </a:xfrm>
            <a:custGeom>
              <a:avLst/>
              <a:gdLst>
                <a:gd name="T0" fmla="*/ 2176 w 2517"/>
                <a:gd name="T1" fmla="*/ 276 h 276"/>
                <a:gd name="T2" fmla="*/ 2511 w 2517"/>
                <a:gd name="T3" fmla="*/ 204 h 276"/>
                <a:gd name="T4" fmla="*/ 2254 w 2517"/>
                <a:gd name="T5" fmla="*/ 0 h 276"/>
                <a:gd name="T6" fmla="*/ 0 w 2517"/>
                <a:gd name="T7" fmla="*/ 276 h 276"/>
                <a:gd name="T8" fmla="*/ 2176 w 2517"/>
                <a:gd name="T9" fmla="*/ 276 h 276"/>
                <a:gd name="T10" fmla="*/ 2176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0" name="Freeform 11"/>
            <p:cNvSpPr>
              <a:spLocks noChangeArrowheads="1"/>
            </p:cNvSpPr>
            <p:nvPr/>
          </p:nvSpPr>
          <p:spPr bwMode="auto">
            <a:xfrm>
              <a:off x="4354" y="3869"/>
              <a:ext cx="1404" cy="378"/>
            </a:xfrm>
            <a:custGeom>
              <a:avLst/>
              <a:gdLst>
                <a:gd name="T0" fmla="*/ 1403 w 1405"/>
                <a:gd name="T1" fmla="*/ 126 h 378"/>
                <a:gd name="T2" fmla="*/ 1403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3 w 1405"/>
                <a:gd name="T9" fmla="*/ 126 h 378"/>
                <a:gd name="T10" fmla="*/ 1403 w 1405"/>
                <a:gd name="T11" fmla="*/ 126 h 37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7079B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1" name="Freeform 12"/>
            <p:cNvSpPr>
              <a:spLocks noChangeArrowheads="1"/>
            </p:cNvSpPr>
            <p:nvPr/>
          </p:nvSpPr>
          <p:spPr bwMode="auto">
            <a:xfrm>
              <a:off x="5030" y="3151"/>
              <a:ext cx="728" cy="240"/>
            </a:xfrm>
            <a:custGeom>
              <a:avLst/>
              <a:gdLst>
                <a:gd name="T0" fmla="*/ 727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7 w 729"/>
                <a:gd name="T7" fmla="*/ 240 h 240"/>
                <a:gd name="T8" fmla="*/ 727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2" name="Freeform 13"/>
            <p:cNvSpPr>
              <a:spLocks noChangeArrowheads="1"/>
            </p:cNvSpPr>
            <p:nvPr/>
          </p:nvSpPr>
          <p:spPr bwMode="auto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25 w 5035"/>
                <a:gd name="T3" fmla="*/ 1670 h 1672"/>
                <a:gd name="T4" fmla="*/ 5025 w 5035"/>
                <a:gd name="T5" fmla="*/ 1664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rgbClr val="000053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3" name="Freeform 14"/>
            <p:cNvSpPr>
              <a:spLocks noChangeArrowheads="1"/>
            </p:cNvSpPr>
            <p:nvPr/>
          </p:nvSpPr>
          <p:spPr bwMode="auto">
            <a:xfrm>
              <a:off x="5030" y="3049"/>
              <a:ext cx="728" cy="318"/>
            </a:xfrm>
            <a:custGeom>
              <a:avLst/>
              <a:gdLst>
                <a:gd name="T0" fmla="*/ 727 w 729"/>
                <a:gd name="T1" fmla="*/ 318 h 318"/>
                <a:gd name="T2" fmla="*/ 727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7 w 729"/>
                <a:gd name="T9" fmla="*/ 318 h 318"/>
                <a:gd name="T10" fmla="*/ 727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rgbClr val="000080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4" name="Freeform 15"/>
            <p:cNvSpPr>
              <a:spLocks noChangeArrowheads="1"/>
            </p:cNvSpPr>
            <p:nvPr/>
          </p:nvSpPr>
          <p:spPr bwMode="auto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25 w 5035"/>
                <a:gd name="T3" fmla="*/ 2186 h 2188"/>
                <a:gd name="T4" fmla="*/ 5025 w 5035"/>
                <a:gd name="T5" fmla="*/ 2132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rgbClr val="000055"/>
                </a:gs>
                <a:gs pos="100000">
                  <a:srgbClr val="000080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5" name="Freeform 16"/>
            <p:cNvSpPr>
              <a:spLocks noChangeArrowheads="1"/>
            </p:cNvSpPr>
            <p:nvPr/>
          </p:nvSpPr>
          <p:spPr bwMode="auto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37 w 3163"/>
                <a:gd name="T3" fmla="*/ 2723 h 2727"/>
                <a:gd name="T4" fmla="*/ 3155 w 3163"/>
                <a:gd name="T5" fmla="*/ 2700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A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6" name="Freeform 17"/>
            <p:cNvSpPr>
              <a:spLocks noChangeArrowheads="1"/>
            </p:cNvSpPr>
            <p:nvPr/>
          </p:nvSpPr>
          <p:spPr bwMode="auto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E0E9E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7" name="Freeform 18"/>
            <p:cNvSpPr>
              <a:spLocks noChangeArrowheads="1"/>
            </p:cNvSpPr>
            <p:nvPr/>
          </p:nvSpPr>
          <p:spPr bwMode="auto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8" name="Freeform 19"/>
            <p:cNvSpPr>
              <a:spLocks noChangeArrowheads="1"/>
            </p:cNvSpPr>
            <p:nvPr/>
          </p:nvSpPr>
          <p:spPr bwMode="auto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0 w 3122"/>
                <a:gd name="T3" fmla="*/ 2676 h 2680"/>
                <a:gd name="T4" fmla="*/ 3116 w 3122"/>
                <a:gd name="T5" fmla="*/ 2586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46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49" name="Freeform 20"/>
            <p:cNvSpPr>
              <a:spLocks noChangeArrowheads="1"/>
            </p:cNvSpPr>
            <p:nvPr/>
          </p:nvSpPr>
          <p:spPr bwMode="auto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0" name="Freeform 21"/>
            <p:cNvSpPr>
              <a:spLocks noChangeArrowheads="1"/>
            </p:cNvSpPr>
            <p:nvPr/>
          </p:nvSpPr>
          <p:spPr bwMode="auto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1 w 2517"/>
                <a:gd name="T3" fmla="*/ 2532 h 2536"/>
                <a:gd name="T4" fmla="*/ 2511 w 2517"/>
                <a:gd name="T5" fmla="*/ 2532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4E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1" name="Freeform 22"/>
            <p:cNvSpPr>
              <a:spLocks noChangeArrowheads="1"/>
            </p:cNvSpPr>
            <p:nvPr/>
          </p:nvSpPr>
          <p:spPr bwMode="auto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4 w 2200"/>
                <a:gd name="T3" fmla="*/ 2478 h 2482"/>
                <a:gd name="T4" fmla="*/ 2196 w 2200"/>
                <a:gd name="T5" fmla="*/ 2472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4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2" name="Freeform 23"/>
            <p:cNvSpPr>
              <a:spLocks noChangeArrowheads="1"/>
            </p:cNvSpPr>
            <p:nvPr/>
          </p:nvSpPr>
          <p:spPr bwMode="auto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1616A1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3" name="Freeform 24"/>
            <p:cNvSpPr>
              <a:spLocks noChangeArrowheads="1"/>
            </p:cNvSpPr>
            <p:nvPr/>
          </p:nvSpPr>
          <p:spPr bwMode="auto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rgbClr val="0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4" name="Freeform 25"/>
            <p:cNvSpPr>
              <a:spLocks noChangeArrowheads="1"/>
            </p:cNvSpPr>
            <p:nvPr/>
          </p:nvSpPr>
          <p:spPr bwMode="auto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5 w 574"/>
                <a:gd name="T3" fmla="*/ 1041 h 1043"/>
                <a:gd name="T4" fmla="*/ 572 w 574"/>
                <a:gd name="T5" fmla="*/ 849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55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5" name="Freeform 26"/>
            <p:cNvSpPr>
              <a:spLocks noChangeArrowheads="1"/>
            </p:cNvSpPr>
            <p:nvPr/>
          </p:nvSpPr>
          <p:spPr bwMode="auto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5 h 797"/>
                <a:gd name="T6" fmla="*/ 341 w 341"/>
                <a:gd name="T7" fmla="*/ 651 h 797"/>
                <a:gd name="T8" fmla="*/ 144 w 341"/>
                <a:gd name="T9" fmla="*/ 0 h 797"/>
                <a:gd name="T10" fmla="*/ 144 w 341"/>
                <a:gd name="T11" fmla="*/ 0 h 7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59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6" name="Freeform 27"/>
            <p:cNvSpPr>
              <a:spLocks noChangeArrowheads="1"/>
            </p:cNvSpPr>
            <p:nvPr/>
          </p:nvSpPr>
          <p:spPr bwMode="auto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0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rgbClr val="0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7" name="Freeform 28"/>
            <p:cNvSpPr>
              <a:spLocks noChangeArrowheads="1"/>
            </p:cNvSpPr>
            <p:nvPr/>
          </p:nvSpPr>
          <p:spPr bwMode="auto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64 w 5740"/>
                <a:gd name="T3" fmla="*/ 1864 h 1864"/>
                <a:gd name="T4" fmla="*/ 5764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rgbClr val="000060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8" name="Freeform 29"/>
            <p:cNvSpPr>
              <a:spLocks noChangeArrowheads="1"/>
            </p:cNvSpPr>
            <p:nvPr/>
          </p:nvSpPr>
          <p:spPr bwMode="auto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59" name="Freeform 30"/>
            <p:cNvSpPr>
              <a:spLocks noChangeArrowheads="1"/>
            </p:cNvSpPr>
            <p:nvPr/>
          </p:nvSpPr>
          <p:spPr bwMode="auto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64 w 5740"/>
                <a:gd name="T3" fmla="*/ 1337 h 1337"/>
                <a:gd name="T4" fmla="*/ 5764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rgbClr val="00005C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0" name="Freeform 31"/>
            <p:cNvSpPr>
              <a:spLocks noChangeArrowheads="1"/>
            </p:cNvSpPr>
            <p:nvPr/>
          </p:nvSpPr>
          <p:spPr bwMode="auto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64 w 5740"/>
                <a:gd name="T3" fmla="*/ 414 h 414"/>
                <a:gd name="T4" fmla="*/ 5764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rgbClr val="000081"/>
                </a:gs>
                <a:gs pos="100000">
                  <a:srgbClr val="000099"/>
                </a:gs>
              </a:gsLst>
              <a:lin ang="108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1" name="Freeform 32"/>
            <p:cNvSpPr>
              <a:spLocks noChangeArrowheads="1"/>
            </p:cNvSpPr>
            <p:nvPr/>
          </p:nvSpPr>
          <p:spPr bwMode="auto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66 w 4448"/>
                <a:gd name="T3" fmla="*/ 3177 h 3177"/>
                <a:gd name="T4" fmla="*/ 4466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4A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2" name="Freeform 33"/>
            <p:cNvSpPr>
              <a:spLocks noChangeArrowheads="1"/>
            </p:cNvSpPr>
            <p:nvPr/>
          </p:nvSpPr>
          <p:spPr bwMode="auto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38 w 2428"/>
                <a:gd name="T3" fmla="*/ 2614 h 2614"/>
                <a:gd name="T4" fmla="*/ 243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81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3" name="Freeform 34"/>
            <p:cNvSpPr>
              <a:spLocks noChangeArrowheads="1"/>
            </p:cNvSpPr>
            <p:nvPr/>
          </p:nvSpPr>
          <p:spPr bwMode="auto">
            <a:xfrm>
              <a:off x="3950" y="0"/>
              <a:ext cx="1804" cy="2464"/>
            </a:xfrm>
            <a:custGeom>
              <a:avLst/>
              <a:gdLst>
                <a:gd name="T0" fmla="*/ 487 w 1800"/>
                <a:gd name="T1" fmla="*/ 0 h 2464"/>
                <a:gd name="T2" fmla="*/ 0 w 1800"/>
                <a:gd name="T3" fmla="*/ 0 h 2464"/>
                <a:gd name="T4" fmla="*/ 1808 w 1800"/>
                <a:gd name="T5" fmla="*/ 2464 h 2464"/>
                <a:gd name="T6" fmla="*/ 1808 w 1800"/>
                <a:gd name="T7" fmla="*/ 2248 h 2464"/>
                <a:gd name="T8" fmla="*/ 1802 w 1800"/>
                <a:gd name="T9" fmla="*/ 2248 h 2464"/>
                <a:gd name="T10" fmla="*/ 487 w 1800"/>
                <a:gd name="T11" fmla="*/ 0 h 2464"/>
                <a:gd name="T12" fmla="*/ 487 w 1800"/>
                <a:gd name="T13" fmla="*/ 0 h 24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4"/>
                </a:gs>
                <a:gs pos="100000">
                  <a:srgbClr val="00008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4" name="Freeform 35"/>
            <p:cNvSpPr>
              <a:spLocks noChangeArrowheads="1"/>
            </p:cNvSpPr>
            <p:nvPr/>
          </p:nvSpPr>
          <p:spPr bwMode="auto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8 w 1232"/>
                <a:gd name="T3" fmla="*/ 2074 h 2074"/>
                <a:gd name="T4" fmla="*/ 1238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57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5" name="Freeform 36"/>
            <p:cNvSpPr>
              <a:spLocks noChangeArrowheads="1"/>
            </p:cNvSpPr>
            <p:nvPr/>
          </p:nvSpPr>
          <p:spPr bwMode="auto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62 w 1058"/>
                <a:gd name="T3" fmla="*/ 1936 h 1936"/>
                <a:gd name="T4" fmla="*/ 1062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E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sp>
          <p:nvSpPr>
            <p:cNvPr id="1066" name="Freeform 37"/>
            <p:cNvSpPr>
              <a:spLocks noChangeArrowheads="1"/>
            </p:cNvSpPr>
            <p:nvPr/>
          </p:nvSpPr>
          <p:spPr bwMode="auto">
            <a:xfrm>
              <a:off x="4981" y="0"/>
              <a:ext cx="773" cy="1487"/>
            </a:xfrm>
            <a:custGeom>
              <a:avLst/>
              <a:gdLst>
                <a:gd name="T0" fmla="*/ 775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5 w 771"/>
                <a:gd name="T7" fmla="*/ 1487 h 1487"/>
                <a:gd name="T8" fmla="*/ 775 w 771"/>
                <a:gd name="T9" fmla="*/ 1433 h 1487"/>
                <a:gd name="T10" fmla="*/ 775 w 771"/>
                <a:gd name="T11" fmla="*/ 1433 h 14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rgbClr val="000078"/>
                </a:gs>
                <a:gs pos="100000">
                  <a:srgbClr val="000099"/>
                </a:gs>
              </a:gsLst>
              <a:lin ang="135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l-SI"/>
            </a:p>
          </p:txBody>
        </p:sp>
        <p:grpSp>
          <p:nvGrpSpPr>
            <p:cNvPr id="1067" name="Group 38"/>
            <p:cNvGrpSpPr>
              <a:grpSpLocks/>
            </p:cNvGrpSpPr>
            <p:nvPr/>
          </p:nvGrpSpPr>
          <p:grpSpPr bwMode="auto">
            <a:xfrm>
              <a:off x="0" y="1632"/>
              <a:ext cx="5757" cy="1857"/>
              <a:chOff x="0" y="1632"/>
              <a:chExt cx="5757" cy="1857"/>
            </a:xfrm>
          </p:grpSpPr>
          <p:sp>
            <p:nvSpPr>
              <p:cNvPr id="1068" name="Freeform 39"/>
              <p:cNvSpPr>
                <a:spLocks noChangeArrowheads="1"/>
              </p:cNvSpPr>
              <p:nvPr/>
            </p:nvSpPr>
            <p:spPr bwMode="auto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57 w 3659"/>
                  <a:gd name="T5" fmla="*/ 1313 h 1313"/>
                  <a:gd name="T6" fmla="*/ 3669 w 3659"/>
                  <a:gd name="T7" fmla="*/ 1235 h 1313"/>
                  <a:gd name="T8" fmla="*/ 3681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E"/>
                  </a:gs>
                  <a:gs pos="100000">
                    <a:srgbClr val="000099"/>
                  </a:gs>
                </a:gsLst>
                <a:lin ang="108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  <p:sp>
            <p:nvSpPr>
              <p:cNvPr id="1069" name="Freeform 40"/>
              <p:cNvSpPr>
                <a:spLocks noChangeArrowheads="1"/>
              </p:cNvSpPr>
              <p:nvPr/>
            </p:nvSpPr>
            <p:spPr bwMode="auto">
              <a:xfrm>
                <a:off x="3646" y="2795"/>
                <a:ext cx="2112" cy="695"/>
              </a:xfrm>
              <a:custGeom>
                <a:avLst/>
                <a:gdLst>
                  <a:gd name="T0" fmla="*/ 2119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19 w 2105"/>
                  <a:gd name="T9" fmla="*/ 695 h 695"/>
                  <a:gd name="T10" fmla="*/ 2119 w 2105"/>
                  <a:gd name="T11" fmla="*/ 665 h 695"/>
                  <a:gd name="T12" fmla="*/ 2119 w 2105"/>
                  <a:gd name="T13" fmla="*/ 665 h 6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1616A1"/>
                  </a:gs>
                </a:gsLst>
                <a:lin ang="108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sl-SI"/>
              </a:p>
            </p:txBody>
          </p:sp>
        </p:grpSp>
      </p:grpSp>
      <p:sp>
        <p:nvSpPr>
          <p:cNvPr id="2089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600200"/>
            <a:ext cx="8226425" cy="182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l-SI" smtClean="0"/>
              <a:t>Kliknite za urejanje oblike naslova</a:t>
            </a:r>
          </a:p>
        </p:txBody>
      </p:sp>
      <p:sp>
        <p:nvSpPr>
          <p:cNvPr id="2090" name="Rectangle 42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3638"/>
            <a:ext cx="2130425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2091" name="Rectangle 43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24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723900" algn="l"/>
                <a:tab pos="1447800" algn="l"/>
                <a:tab pos="2171700" algn="l"/>
              </a:tabLst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 altLang="sl-SI"/>
          </a:p>
        </p:txBody>
      </p:sp>
      <p:sp>
        <p:nvSpPr>
          <p:cNvPr id="2092" name="Rectangle 44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3638"/>
            <a:ext cx="2130425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fld id="{078B3EF0-AE62-4B8D-ABC1-4810441AD5D7}" type="slidenum">
              <a:rPr lang="en-GB" altLang="sl-SI"/>
              <a:pPr>
                <a:defRPr/>
              </a:pPr>
              <a:t>‹#›</a:t>
            </a:fld>
            <a:endParaRPr lang="en-GB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Lucida Sans Unicode" pitchFamily="34" charset="0"/>
          <a:cs typeface="+mj-cs"/>
        </a:defRPr>
      </a:lvl1pPr>
      <a:lvl2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pitchFamily="34" charset="0"/>
          <a:cs typeface="Lucida Sans Unicode" pitchFamily="34" charset="0"/>
        </a:defRPr>
      </a:lvl2pPr>
      <a:lvl3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pitchFamily="34" charset="0"/>
          <a:cs typeface="Lucida Sans Unicode" pitchFamily="34" charset="0"/>
        </a:defRPr>
      </a:lvl3pPr>
      <a:lvl4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pitchFamily="34" charset="0"/>
          <a:cs typeface="Lucida Sans Unicode" pitchFamily="34" charset="0"/>
        </a:defRPr>
      </a:lvl4pPr>
      <a:lvl5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Lucida Sans Unicode" pitchFamily="34" charset="0"/>
          <a:cs typeface="Lucida Sans Unicode" pitchFamily="34" charset="0"/>
        </a:defRPr>
      </a:lvl5pPr>
      <a:lvl6pPr marL="457200"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Lucida Sans Unicode" pitchFamily="34" charset="0"/>
        </a:defRPr>
      </a:lvl6pPr>
      <a:lvl7pPr marL="914400"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Lucida Sans Unicode" pitchFamily="34" charset="0"/>
        </a:defRPr>
      </a:lvl7pPr>
      <a:lvl8pPr marL="1371600"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Lucida Sans Unicode" pitchFamily="34" charset="0"/>
        </a:defRPr>
      </a:lvl8pPr>
      <a:lvl9pPr marL="1828800" algn="ctr" defTabSz="449263" rtl="0" fontAlgn="base">
        <a:lnSpc>
          <a:spcPct val="87000"/>
        </a:lnSpc>
        <a:spcBef>
          <a:spcPct val="0"/>
        </a:spcBef>
        <a:spcAft>
          <a:spcPct val="0"/>
        </a:spcAft>
        <a:buClr>
          <a:srgbClr val="FFFFFF"/>
        </a:buClr>
        <a:buSzPct val="100000"/>
        <a:buFont typeface="Arial" charset="0"/>
        <a:defRPr sz="4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Lucida Sans Unicode" pitchFamily="34" charset="0"/>
        </a:defRPr>
      </a:lvl9pPr>
    </p:titleStyle>
    <p:bodyStyle>
      <a:lvl1pPr marL="339725" indent="-339725" algn="l" defTabSz="449263" rtl="0" eaLnBrk="0" fontAlgn="base" hangingPunct="0">
        <a:lnSpc>
          <a:spcPct val="87000"/>
        </a:lnSpc>
        <a:spcBef>
          <a:spcPts val="800"/>
        </a:spcBef>
        <a:spcAft>
          <a:spcPct val="0"/>
        </a:spcAft>
        <a:buClr>
          <a:srgbClr val="86D1EC"/>
        </a:buClr>
        <a:buSzPct val="90000"/>
        <a:buFont typeface="Wingdings" pitchFamily="2" charset="2"/>
        <a:buBlip>
          <a:blip r:embed="rId13"/>
        </a:buBlip>
        <a:defRPr sz="32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1pPr>
      <a:lvl2pPr marL="739775" indent="-282575" algn="l" defTabSz="449263" rtl="0" eaLnBrk="0" fontAlgn="base" hangingPunct="0">
        <a:lnSpc>
          <a:spcPct val="87000"/>
        </a:lnSpc>
        <a:spcBef>
          <a:spcPts val="700"/>
        </a:spcBef>
        <a:spcAft>
          <a:spcPct val="0"/>
        </a:spcAft>
        <a:buClr>
          <a:srgbClr val="FFFFFF"/>
        </a:buClr>
        <a:buSzPct val="100000"/>
        <a:buFont typeface="Arial" charset="0"/>
        <a:buChar char="–"/>
        <a:defRPr sz="28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2pPr>
      <a:lvl3pPr marL="1143000" indent="-228600" algn="l" defTabSz="449263" rtl="0" eaLnBrk="0" fontAlgn="base" hangingPunct="0">
        <a:lnSpc>
          <a:spcPct val="87000"/>
        </a:lnSpc>
        <a:spcBef>
          <a:spcPts val="600"/>
        </a:spcBef>
        <a:spcAft>
          <a:spcPct val="0"/>
        </a:spcAft>
        <a:buClr>
          <a:srgbClr val="7B46D0"/>
        </a:buClr>
        <a:buSzPct val="90000"/>
        <a:buFont typeface="Wingdings" pitchFamily="2" charset="2"/>
        <a:buBlip>
          <a:blip r:embed="rId14"/>
        </a:buBlip>
        <a:defRPr sz="24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3pPr>
      <a:lvl4pPr marL="1600200" indent="-228600" algn="l" defTabSz="449263" rtl="0" eaLnBrk="0" fontAlgn="base" hangingPunct="0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100000"/>
        <a:buFont typeface="Arial" charset="0"/>
        <a:buChar char="–"/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4pPr>
      <a:lvl5pPr marL="2057400" indent="-228600" algn="l" defTabSz="449263" rtl="0" eaLnBrk="0" fontAlgn="base" hangingPunct="0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Lucida Sans Unicode" pitchFamily="34" charset="0"/>
          <a:cs typeface="+mn-cs"/>
        </a:defRPr>
      </a:lvl5pPr>
      <a:lvl6pPr marL="25146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defTabSz="449263" rtl="0" fontAlgn="base">
        <a:lnSpc>
          <a:spcPct val="87000"/>
        </a:lnSpc>
        <a:spcBef>
          <a:spcPts val="500"/>
        </a:spcBef>
        <a:spcAft>
          <a:spcPct val="0"/>
        </a:spcAft>
        <a:buClr>
          <a:srgbClr val="FFFFFF"/>
        </a:buClr>
        <a:buSzPct val="63000"/>
        <a:buFont typeface="Wingdings" pitchFamily="2" charset="2"/>
        <a:buBlip>
          <a:blip r:embed="rId15"/>
        </a:buBlip>
        <a:defRPr sz="20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8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63491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492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493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59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8 w 1722"/>
                <a:gd name="T1" fmla="*/ 64 h 66"/>
                <a:gd name="T2" fmla="*/ 1718 w 1722"/>
                <a:gd name="T3" fmla="*/ 58 h 66"/>
                <a:gd name="T4" fmla="*/ 0 w 1722"/>
                <a:gd name="T5" fmla="*/ 0 h 66"/>
                <a:gd name="T6" fmla="*/ 0 w 1722"/>
                <a:gd name="T7" fmla="*/ 46 h 66"/>
                <a:gd name="T8" fmla="*/ 1718 w 1722"/>
                <a:gd name="T9" fmla="*/ 64 h 66"/>
                <a:gd name="T10" fmla="*/ 1718 w 1722"/>
                <a:gd name="T11" fmla="*/ 64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495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1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3 w 975"/>
                <a:gd name="T1" fmla="*/ 48 h 101"/>
                <a:gd name="T2" fmla="*/ 973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3 w 975"/>
                <a:gd name="T9" fmla="*/ 48 h 101"/>
                <a:gd name="T10" fmla="*/ 973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062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7 w 2141"/>
                <a:gd name="T7" fmla="*/ 0 h 198"/>
                <a:gd name="T8" fmla="*/ 213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498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4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6 w 2517"/>
                <a:gd name="T1" fmla="*/ 276 h 276"/>
                <a:gd name="T2" fmla="*/ 2511 w 2517"/>
                <a:gd name="T3" fmla="*/ 204 h 276"/>
                <a:gd name="T4" fmla="*/ 2254 w 2517"/>
                <a:gd name="T5" fmla="*/ 0 h 276"/>
                <a:gd name="T6" fmla="*/ 0 w 2517"/>
                <a:gd name="T7" fmla="*/ 276 h 276"/>
                <a:gd name="T8" fmla="*/ 2176 w 2517"/>
                <a:gd name="T9" fmla="*/ 276 h 276"/>
                <a:gd name="T10" fmla="*/ 2176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0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6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7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7 w 729"/>
                <a:gd name="T7" fmla="*/ 240 h 240"/>
                <a:gd name="T8" fmla="*/ 727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2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68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7 w 729"/>
                <a:gd name="T1" fmla="*/ 318 h 318"/>
                <a:gd name="T2" fmla="*/ 727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7 w 729"/>
                <a:gd name="T9" fmla="*/ 318 h 318"/>
                <a:gd name="T10" fmla="*/ 727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4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05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06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72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08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74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0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11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12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78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4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15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81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0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7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2083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3519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0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1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2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3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4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5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sp>
          <p:nvSpPr>
            <p:cNvPr id="63526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sl-SI">
                <a:ea typeface="+mn-ea"/>
              </a:endParaRPr>
            </a:p>
          </p:txBody>
        </p:sp>
        <p:grpSp>
          <p:nvGrpSpPr>
            <p:cNvPr id="2092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63528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  <p:sp>
            <p:nvSpPr>
              <p:cNvPr id="63529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sl-SI">
                  <a:ea typeface="+mn-ea"/>
                </a:endParaRPr>
              </a:p>
            </p:txBody>
          </p:sp>
        </p:grpSp>
      </p:grpSp>
      <p:sp>
        <p:nvSpPr>
          <p:cNvPr id="63530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title style</a:t>
            </a:r>
          </a:p>
        </p:txBody>
      </p:sp>
      <p:sp>
        <p:nvSpPr>
          <p:cNvPr id="63531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text styles</a:t>
            </a:r>
          </a:p>
          <a:p>
            <a:pPr lvl="1"/>
            <a:r>
              <a:rPr lang="sl-SI" altLang="sl-SI" smtClean="0"/>
              <a:t>Second level</a:t>
            </a:r>
          </a:p>
          <a:p>
            <a:pPr lvl="2"/>
            <a:r>
              <a:rPr lang="sl-SI" altLang="sl-SI" smtClean="0"/>
              <a:t>Third level</a:t>
            </a:r>
          </a:p>
          <a:p>
            <a:pPr lvl="3"/>
            <a:r>
              <a:rPr lang="sl-SI" altLang="sl-SI" smtClean="0"/>
              <a:t>Fourth level</a:t>
            </a:r>
          </a:p>
          <a:p>
            <a:pPr lvl="4"/>
            <a:r>
              <a:rPr lang="sl-SI" altLang="sl-SI" smtClean="0"/>
              <a:t>Fifth level</a:t>
            </a:r>
          </a:p>
        </p:txBody>
      </p:sp>
      <p:sp>
        <p:nvSpPr>
          <p:cNvPr id="63532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ClrTx/>
              <a:buSzTx/>
              <a:buFontTx/>
              <a:buNone/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3533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ClrTx/>
              <a:buSzTx/>
              <a:buFontTx/>
              <a:buNone/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3534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Tx/>
              <a:buSzTx/>
              <a:buFontTx/>
              <a:buNone/>
              <a:defRPr sz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1pPr>
          </a:lstStyle>
          <a:p>
            <a:pPr>
              <a:defRPr/>
            </a:pPr>
            <a:fld id="{C9920C97-CF64-4EF0-B8EF-D21AEA5CD02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8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rao.si/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www.iaea.org/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7848600" cy="49561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buClr>
                <a:srgbClr val="FFFF66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z="3200" b="1" smtClean="0">
                <a:solidFill>
                  <a:srgbClr val="FFFF66"/>
                </a:solidFill>
              </a:rPr>
              <a:t>Naloge odgovorne osebe za varstvo pred sevanji na Onkološkem Inštitutu</a:t>
            </a:r>
            <a:br>
              <a:rPr lang="en-GB" altLang="sl-SI" sz="3200" b="1" smtClean="0">
                <a:solidFill>
                  <a:srgbClr val="FFFF66"/>
                </a:solidFill>
              </a:rPr>
            </a:br>
            <a:r>
              <a:rPr lang="en-GB" altLang="sl-SI" sz="3200" b="1" smtClean="0">
                <a:solidFill>
                  <a:srgbClr val="FFFF66"/>
                </a:solidFill>
              </a:rPr>
              <a:t/>
            </a:r>
            <a:br>
              <a:rPr lang="en-GB" altLang="sl-SI" sz="3200" b="1" smtClean="0">
                <a:solidFill>
                  <a:srgbClr val="FFFF66"/>
                </a:solidFill>
              </a:rPr>
            </a:br>
            <a:r>
              <a:rPr lang="en-GB" altLang="sl-SI" sz="3200" b="1" smtClean="0">
                <a:solidFill>
                  <a:srgbClr val="FFFF66"/>
                </a:solidFill>
              </a:rPr>
              <a:t/>
            </a:r>
            <a:br>
              <a:rPr lang="en-GB" altLang="sl-SI" sz="3200" b="1" smtClean="0">
                <a:solidFill>
                  <a:srgbClr val="FFFF66"/>
                </a:solidFill>
              </a:rPr>
            </a:br>
            <a:r>
              <a:rPr lang="en-GB" altLang="sl-SI" sz="2800" smtClean="0">
                <a:solidFill>
                  <a:srgbClr val="FFFF66"/>
                </a:solidFill>
                <a:cs typeface="Arial" charset="0"/>
              </a:rPr>
              <a:t>Uroš Čotar, univ. dipl. fiz., </a:t>
            </a:r>
            <a:br>
              <a:rPr lang="en-GB" altLang="sl-SI" sz="2800" smtClean="0">
                <a:solidFill>
                  <a:srgbClr val="FFFF66"/>
                </a:solidFill>
                <a:cs typeface="Arial" charset="0"/>
              </a:rPr>
            </a:br>
            <a:r>
              <a:rPr lang="en-GB" altLang="sl-SI" sz="2800" smtClean="0">
                <a:solidFill>
                  <a:srgbClr val="FFFF66"/>
                </a:solidFill>
              </a:rPr>
              <a:t>odgovorna oseba za varstvo pred sevanji</a:t>
            </a:r>
            <a:br>
              <a:rPr lang="en-GB" altLang="sl-SI" sz="2800" smtClean="0">
                <a:solidFill>
                  <a:srgbClr val="FFFF66"/>
                </a:solidFill>
              </a:rPr>
            </a:br>
            <a:r>
              <a:rPr lang="en-GB" altLang="sl-SI" sz="2800" smtClean="0">
                <a:solidFill>
                  <a:srgbClr val="FFFF66"/>
                </a:solidFill>
              </a:rPr>
              <a:t>Onkološki Inštitut, Ljubljana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8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u="sng" dirty="0" smtClean="0">
                <a:solidFill>
                  <a:srgbClr val="FFFF66"/>
                </a:solidFill>
              </a:rPr>
              <a:t>Organizacijske</a:t>
            </a:r>
            <a:r>
              <a:rPr lang="sl-SI" altLang="sl-SI" sz="2800" dirty="0" smtClean="0">
                <a:solidFill>
                  <a:srgbClr val="FFFF66"/>
                </a:solidFill>
              </a:rPr>
              <a:t>: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Organizacija odprave posledic incidentov, po potrebi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    dekontaminacija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Organiziranje odprave morebitnih pomanjkljivosti, ugotovljenih pri rednih pregledih vira sevanja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Vzpostavitev sistema zagotavljanja kakovosti (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QA</a:t>
            </a:r>
            <a:r>
              <a:rPr lang="sl-SI" altLang="sl-SI" sz="2400" dirty="0" smtClean="0">
                <a:solidFill>
                  <a:srgbClr val="FFFF66"/>
                </a:solidFill>
              </a:rPr>
              <a:t>/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QC</a:t>
            </a:r>
            <a:r>
              <a:rPr lang="sl-SI" altLang="sl-SI" sz="2400" dirty="0" smtClean="0">
                <a:solidFill>
                  <a:srgbClr val="FFFF66"/>
                </a:solidFill>
              </a:rPr>
              <a:t>) pri delu in uporabi vira sevanja (skupaj z oddelkom)</a:t>
            </a:r>
            <a:r>
              <a:rPr lang="ar-SA" altLang="sl-SI" sz="24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Organiziranje odvoza ali uničenja radioaktivnih odpadkov (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ARAO</a:t>
            </a:r>
            <a:r>
              <a:rPr lang="sl-SI" altLang="sl-SI" sz="2400" dirty="0" smtClean="0">
                <a:solidFill>
                  <a:srgbClr val="FFFF66"/>
                </a:solidFill>
              </a:rPr>
              <a:t>)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Organizacija izobraževanj iz varstva pred sevanji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     (izvaja pooblaščena ustanova ZVD ali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iJS</a:t>
            </a:r>
            <a:r>
              <a:rPr lang="sl-SI" altLang="sl-SI" sz="2400" dirty="0" smtClean="0">
                <a:solidFill>
                  <a:srgbClr val="FFFF66"/>
                </a:solidFill>
              </a:rPr>
              <a:t>)</a:t>
            </a:r>
            <a:r>
              <a:rPr lang="ar-SA" altLang="sl-SI" sz="24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dirty="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277813"/>
            <a:ext cx="8496300" cy="1143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Primer: instalacija novega </a:t>
            </a:r>
            <a:r>
              <a:rPr lang="sl-SI" altLang="sl-SI" dirty="0" err="1" smtClean="0">
                <a:solidFill>
                  <a:srgbClr val="FFFF66"/>
                </a:solidFill>
              </a:rPr>
              <a:t>Linaca</a:t>
            </a:r>
            <a:r>
              <a:rPr lang="sl-SI" altLang="sl-SI" dirty="0" smtClean="0">
                <a:solidFill>
                  <a:srgbClr val="FFFF66"/>
                </a:solidFill>
              </a:rPr>
              <a:t>/RTG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u="sng" dirty="0" smtClean="0">
                <a:solidFill>
                  <a:srgbClr val="FFFF66"/>
                </a:solidFill>
              </a:rPr>
              <a:t>Pred instalacijo vira</a:t>
            </a:r>
            <a:r>
              <a:rPr lang="sl-SI" altLang="sl-SI" sz="2400" dirty="0" smtClean="0">
                <a:solidFill>
                  <a:srgbClr val="FFFF66"/>
                </a:solidFill>
              </a:rPr>
              <a:t>: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Prijava namere za sevalno dejavnost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Dovoljenje za uvoz/vnos vira sevanja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Optimizacija zaščite (skupaj s pooblaščeno ustanovo) – teoretični izračuni zaščite za primarni snop in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sipano</a:t>
            </a:r>
            <a:r>
              <a:rPr lang="sl-SI" altLang="sl-SI" sz="2400" dirty="0" smtClean="0">
                <a:solidFill>
                  <a:srgbClr val="FFFF66"/>
                </a:solidFill>
              </a:rPr>
              <a:t> sevanje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Primer: instalacija novega </a:t>
            </a:r>
            <a:r>
              <a:rPr lang="sl-SI" altLang="sl-SI" dirty="0" err="1" smtClean="0">
                <a:solidFill>
                  <a:srgbClr val="FFFF66"/>
                </a:solidFill>
              </a:rPr>
              <a:t>Linaca</a:t>
            </a:r>
            <a:r>
              <a:rPr lang="sl-SI" altLang="sl-SI" dirty="0" smtClean="0">
                <a:solidFill>
                  <a:srgbClr val="FFFF66"/>
                </a:solidFill>
              </a:rPr>
              <a:t>/RTG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84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u="sng" dirty="0" smtClean="0">
                <a:solidFill>
                  <a:srgbClr val="FFFF66"/>
                </a:solidFill>
              </a:rPr>
              <a:t>Po instalaciji in pred umeritvijo</a:t>
            </a:r>
            <a:r>
              <a:rPr lang="sl-SI" altLang="sl-SI" sz="2400" dirty="0" smtClean="0">
                <a:solidFill>
                  <a:srgbClr val="FFFF66"/>
                </a:solidFill>
              </a:rPr>
              <a:t>:</a:t>
            </a:r>
          </a:p>
          <a:p>
            <a:pPr eaLnBrk="1" hangingPunct="1">
              <a:lnSpc>
                <a:spcPct val="84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Pregled ustreznosti zaščite s strani pooblaščene ustanove in odprava morebitnih pomanjkljivosti</a:t>
            </a:r>
          </a:p>
          <a:p>
            <a:pPr eaLnBrk="1" hangingPunct="1">
              <a:lnSpc>
                <a:spcPct val="84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Pridobitev dovoljenja za umerjanje aparata (kaj se bo merilo, kateri delavci...)</a:t>
            </a:r>
            <a:r>
              <a:rPr lang="ar-SA" altLang="sl-SI" sz="24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4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Izdelava ocene varstva izpostavljenih delavcev (skupaj s pooblaščeno ustanovo)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250825" y="277813"/>
            <a:ext cx="8496300" cy="1143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Primer: instalacija novega </a:t>
            </a:r>
            <a:r>
              <a:rPr lang="sl-SI" altLang="sl-SI" dirty="0" err="1" smtClean="0">
                <a:solidFill>
                  <a:srgbClr val="FFFF66"/>
                </a:solidFill>
              </a:rPr>
              <a:t>Linaca</a:t>
            </a:r>
            <a:r>
              <a:rPr lang="sl-SI" altLang="sl-SI" dirty="0" smtClean="0">
                <a:solidFill>
                  <a:srgbClr val="FFFF66"/>
                </a:solidFill>
              </a:rPr>
              <a:t>/RTG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75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u="sng" dirty="0" smtClean="0">
                <a:solidFill>
                  <a:srgbClr val="FFFF66"/>
                </a:solidFill>
              </a:rPr>
              <a:t>Pred uporabo v klinične namene: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err="1" smtClean="0">
                <a:solidFill>
                  <a:srgbClr val="FFFF66"/>
                </a:solidFill>
              </a:rPr>
              <a:t>URSVS</a:t>
            </a:r>
            <a:r>
              <a:rPr lang="sl-SI" altLang="sl-SI" sz="2800" dirty="0" smtClean="0">
                <a:solidFill>
                  <a:srgbClr val="FFFF66"/>
                </a:solidFill>
              </a:rPr>
              <a:t> mora pred klinično uporabo :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-  izdati dovoljenje za izvajanje sevalne dejavnosti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-  potrditi oceno varstva izpostavljenih delavcev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-  odobriti program radioloških posegov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-  izdati dovoljenje za uporabo vira sevanja v klinične namene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Opravljene meritve in šolanje osebja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Opravljen morebitni ponovni pregled vira sevanja s strani pooblaščene ustanove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Dopolnitev </a:t>
            </a:r>
            <a:r>
              <a:rPr lang="sl-SI" altLang="sl-SI" sz="2800" dirty="0" err="1" smtClean="0">
                <a:solidFill>
                  <a:srgbClr val="FFFF66"/>
                </a:solidFill>
              </a:rPr>
              <a:t>OVS</a:t>
            </a:r>
            <a:r>
              <a:rPr lang="sl-SI" altLang="sl-SI" sz="2800" dirty="0" smtClean="0">
                <a:solidFill>
                  <a:srgbClr val="FFFF66"/>
                </a:solidFill>
              </a:rPr>
              <a:t> s podatki o kliničnem delu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Primer: instalacija novega Linaca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1163" y="1619250"/>
            <a:ext cx="8229600" cy="44418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84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u="sng" smtClean="0">
                <a:solidFill>
                  <a:srgbClr val="FFFF66"/>
                </a:solidFill>
              </a:rPr>
              <a:t>Po končani uporabi</a:t>
            </a:r>
            <a:r>
              <a:rPr lang="sl-SI" altLang="sl-SI" sz="2400" smtClean="0">
                <a:solidFill>
                  <a:srgbClr val="FFFF66"/>
                </a:solidFill>
              </a:rPr>
              <a:t>: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Poskrbeti je potrebno za varno odstranitev/uničenje vira sevanja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ali oddajo radioaktivnega vira v CS RAO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Obvestilo URSVS o zaključku sevalne dejavnosti (primer: opustitev dejavnosti v stavbi A)</a:t>
            </a:r>
            <a:r>
              <a:rPr lang="ar-SA" altLang="sl-SI" sz="240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altLang="sl-SI" smtClean="0">
                <a:solidFill>
                  <a:srgbClr val="FFFF66"/>
                </a:solidFill>
              </a:rPr>
              <a:t>Pridobitev uporabnega dovoljenja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29600" cy="49688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defRPr/>
            </a:pPr>
            <a:endParaRPr lang="sl-SI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sl-SI" altLang="sl-SI" sz="2800" dirty="0" err="1" smtClean="0">
                <a:solidFill>
                  <a:srgbClr val="FFFF66"/>
                </a:solidFill>
              </a:rPr>
              <a:t>URSVS</a:t>
            </a:r>
            <a:r>
              <a:rPr lang="sl-SI" altLang="sl-SI" sz="2800" dirty="0" smtClean="0">
                <a:solidFill>
                  <a:srgbClr val="FFFF66"/>
                </a:solidFill>
              </a:rPr>
              <a:t> je potrebno poslati: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defRPr/>
            </a:pPr>
            <a:endParaRPr lang="sl-SI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poročilo o pregledu vira sevanja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defRPr/>
            </a:pPr>
            <a:r>
              <a:rPr lang="sl-SI" altLang="sl-SI" sz="2800" dirty="0" err="1" smtClean="0">
                <a:solidFill>
                  <a:srgbClr val="FFFF66"/>
                </a:solidFill>
              </a:rPr>
              <a:t>OVS</a:t>
            </a:r>
            <a:endParaRPr lang="sl-SI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defRPr/>
            </a:pPr>
            <a:r>
              <a:rPr lang="sl-SI" altLang="sl-SI" sz="2800" b="1" dirty="0" smtClean="0">
                <a:solidFill>
                  <a:srgbClr val="FF0000"/>
                </a:solidFill>
              </a:rPr>
              <a:t>program radioloških posegov</a:t>
            </a:r>
            <a:r>
              <a:rPr lang="sl-SI" altLang="sl-SI" sz="2800" dirty="0" smtClean="0">
                <a:solidFill>
                  <a:srgbClr val="FFFF66"/>
                </a:solidFill>
              </a:rPr>
              <a:t>, ki vsebuje: seznam posegov, seznam virov sevanj, opis vodenja evidenc, program </a:t>
            </a:r>
            <a:r>
              <a:rPr lang="sl-SI" altLang="sl-SI" sz="2800" dirty="0" err="1" smtClean="0">
                <a:solidFill>
                  <a:srgbClr val="FFFF66"/>
                </a:solidFill>
              </a:rPr>
              <a:t>QA</a:t>
            </a:r>
            <a:r>
              <a:rPr lang="sl-SI" altLang="sl-SI" sz="2800" dirty="0" smtClean="0">
                <a:solidFill>
                  <a:srgbClr val="FFFF66"/>
                </a:solidFill>
              </a:rPr>
              <a:t>/</a:t>
            </a:r>
            <a:r>
              <a:rPr lang="sl-SI" altLang="sl-SI" sz="2800" dirty="0" err="1" smtClean="0">
                <a:solidFill>
                  <a:srgbClr val="FFFF66"/>
                </a:solidFill>
              </a:rPr>
              <a:t>QC</a:t>
            </a:r>
            <a:r>
              <a:rPr lang="sl-SI" altLang="sl-SI" sz="2800" dirty="0" smtClean="0">
                <a:solidFill>
                  <a:srgbClr val="FFFF66"/>
                </a:solidFill>
              </a:rPr>
              <a:t>, poimenski seznam delavcev (zdravniki, radiološki inženirji, pooblaščeni izv. med. fizike)</a:t>
            </a:r>
            <a:r>
              <a:rPr lang="ar-SA" altLang="sl-SI" sz="28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SzPct val="120000"/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kopije zdravniških spričeval in potrdil o opravljenih tečajih varstva pred sevanji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Ocena varstva pred sevanji (</a:t>
            </a:r>
            <a:r>
              <a:rPr lang="sl-SI" altLang="sl-SI" dirty="0" err="1" smtClean="0">
                <a:solidFill>
                  <a:srgbClr val="FFFF66"/>
                </a:solidFill>
              </a:rPr>
              <a:t>OVS</a:t>
            </a:r>
            <a:r>
              <a:rPr lang="sl-SI" altLang="sl-SI" dirty="0" smtClean="0">
                <a:solidFill>
                  <a:srgbClr val="FFFF66"/>
                </a:solidFill>
              </a:rPr>
              <a:t>)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opisuje kako sevalno tvegana je neka dejavnost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v njej je ocenjena prejeta absorbirana doza za posamezne kategorije delavcev (A in B) ob normalnem delu in ob možnih incidentih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podaja pričakovane hitrosti doz v nadzorovanem in opazovanem območju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predpisuje ukrepe varstva pred sevanjem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dirty="0" smtClean="0">
                <a:solidFill>
                  <a:srgbClr val="FFFF66"/>
                </a:solidFill>
              </a:rPr>
              <a:t>ocenjuje vpliv dejavnosti na ljudi, ki niso poklicno izpostavljeni sevanju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515938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99"/>
                </a:solidFill>
              </a:rPr>
              <a:t>Razdelitev območij s povišanim sevanjem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2588" y="2060575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99"/>
                </a:solidFill>
              </a:rPr>
              <a:t>Nadzorovana območja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99"/>
                </a:solidFill>
              </a:rPr>
              <a:t>Opazovana območja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99"/>
                </a:solidFill>
              </a:rPr>
              <a:t>Območja, ki niso pod nadzorom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altLang="sl-SI" smtClean="0">
                <a:solidFill>
                  <a:srgbClr val="FFFF66"/>
                </a:solidFill>
              </a:rPr>
              <a:t>Nadzorovana območja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4530725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So območja:</a:t>
            </a: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ki so posebej označena z oznakami (pozor sevanje, radioaktivno)</a:t>
            </a:r>
            <a:r>
              <a:rPr lang="ar-SA" altLang="sl-SI" sz="24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dirty="0" smtClean="0">
              <a:solidFill>
                <a:srgbClr val="FFFF66"/>
              </a:solidFill>
            </a:endParaRP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lahko letna doza delavca preseže 6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mSv</a:t>
            </a:r>
            <a:endParaRPr lang="sl-SI" altLang="sl-SI" sz="2400" dirty="0" smtClean="0">
              <a:solidFill>
                <a:srgbClr val="FFFF66"/>
              </a:solidFill>
            </a:endParaRP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je povprečna hitrost doze večja kot 3 </a:t>
            </a:r>
            <a:r>
              <a:rPr lang="sl-SI" altLang="sl-SI" sz="2400" dirty="0" err="1" smtClean="0">
                <a:solidFill>
                  <a:srgbClr val="FFFF66"/>
                </a:solidFill>
                <a:cs typeface="Arial" charset="0"/>
              </a:rPr>
              <a:t>μ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Sv</a:t>
            </a:r>
            <a:r>
              <a:rPr lang="sl-SI" altLang="sl-SI" sz="2400" dirty="0" smtClean="0">
                <a:solidFill>
                  <a:srgbClr val="FFFF66"/>
                </a:solidFill>
              </a:rPr>
              <a:t>/h</a:t>
            </a: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je največja hitrost doze večja od 60 </a:t>
            </a:r>
            <a:r>
              <a:rPr lang="sl-SI" altLang="sl-SI" sz="2400" dirty="0" err="1" smtClean="0">
                <a:solidFill>
                  <a:srgbClr val="FFFF66"/>
                </a:solidFill>
                <a:cs typeface="Arial" charset="0"/>
              </a:rPr>
              <a:t>μ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Sv</a:t>
            </a:r>
            <a:r>
              <a:rPr lang="sl-SI" altLang="sl-SI" sz="2400" dirty="0" smtClean="0">
                <a:solidFill>
                  <a:srgbClr val="FFFF66"/>
                </a:solidFill>
              </a:rPr>
              <a:t>/h</a:t>
            </a: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se izvajajo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radioterapevtski</a:t>
            </a:r>
            <a:r>
              <a:rPr lang="sl-SI" altLang="sl-SI" sz="2400" dirty="0" smtClean="0">
                <a:solidFill>
                  <a:srgbClr val="FFFF66"/>
                </a:solidFill>
              </a:rPr>
              <a:t> posegi</a:t>
            </a: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obstaja nevarnost kontaminacije nad dopustno mejo</a:t>
            </a:r>
          </a:p>
          <a:p>
            <a:pPr eaLnBrk="1" hangingPunct="1">
              <a:spcBef>
                <a:spcPts val="600"/>
              </a:spcBef>
              <a:buSzPct val="120000"/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Na OI: celotni oddelek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NM</a:t>
            </a:r>
            <a:r>
              <a:rPr lang="sl-SI" altLang="sl-SI" sz="2400" dirty="0" smtClean="0">
                <a:solidFill>
                  <a:srgbClr val="FFFF66"/>
                </a:solidFill>
              </a:rPr>
              <a:t>,  skladišče radioaktivnega materiala in radioaktivnih odpadkov, BRT jodove sobe, prostor za RTG slikanje, BRT in TRT: bunkerji, kjer so obsevalne naprave, prostori neposredno pod in nad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Linaci</a:t>
            </a:r>
            <a:r>
              <a:rPr lang="sl-SI" altLang="sl-SI" sz="2400" dirty="0" smtClean="0">
                <a:solidFill>
                  <a:srgbClr val="FFFF66"/>
                </a:solidFill>
              </a:rPr>
              <a:t>,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BIO</a:t>
            </a:r>
            <a:r>
              <a:rPr lang="sl-SI" altLang="sl-SI" sz="2400" dirty="0" smtClean="0">
                <a:solidFill>
                  <a:srgbClr val="FFFF66"/>
                </a:solidFill>
              </a:rPr>
              <a:t> – prostor aparata</a:t>
            </a:r>
            <a:endParaRPr lang="sl-SI" altLang="sl-SI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Nadzorovana območja (2)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8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Dostop v nadzorovano območje mora biti fizično omejen (zaklepanje, kartice, alarmi).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sl-SI" altLang="sl-SI" sz="280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Vstop je dovoljen samo osebam, ki: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so seznanjene s tveganjem, ki je povezano z delom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imajo ustrezno znanje iz varstva pred sevanjem  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imajo veljavno zdravniško spričevalo za delo z viri sevanj</a:t>
            </a:r>
          </a:p>
          <a:p>
            <a:pPr eaLnBrk="1" hangingPunct="1">
              <a:lnSpc>
                <a:spcPct val="80000"/>
              </a:lnSpc>
              <a:spcBef>
                <a:spcPts val="700"/>
              </a:spcBef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800" smtClean="0">
                <a:solidFill>
                  <a:srgbClr val="FFFF66"/>
                </a:solidFill>
              </a:rPr>
              <a:t>nosijo osebni dozimeter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32775" cy="11461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Vsebina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1163" y="1439863"/>
            <a:ext cx="8229600" cy="48133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Odgovorna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oseba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za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varstvo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pred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sevanji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Naloge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Pridobivanje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dovoljenj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Ocena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varstva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sl-SI" altLang="sl-SI" dirty="0" smtClean="0">
                <a:solidFill>
                  <a:srgbClr val="FFFF66"/>
                </a:solidFill>
              </a:rPr>
              <a:t>pred sevanji</a:t>
            </a:r>
            <a:r>
              <a:rPr lang="en-GB" altLang="sl-SI" dirty="0" smtClean="0">
                <a:solidFill>
                  <a:srgbClr val="FFFF66"/>
                </a:solidFill>
              </a:rPr>
              <a:t> -  </a:t>
            </a:r>
            <a:r>
              <a:rPr lang="en-GB" altLang="sl-SI" dirty="0" err="1" smtClean="0">
                <a:solidFill>
                  <a:srgbClr val="FFFF66"/>
                </a:solidFill>
              </a:rPr>
              <a:t>OV</a:t>
            </a:r>
            <a:r>
              <a:rPr lang="sl-SI" altLang="sl-SI" dirty="0" smtClean="0">
                <a:solidFill>
                  <a:srgbClr val="FFFF66"/>
                </a:solidFill>
              </a:rPr>
              <a:t>S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Razdelitev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območij</a:t>
            </a:r>
            <a:r>
              <a:rPr lang="en-GB" altLang="sl-SI" dirty="0" smtClean="0">
                <a:solidFill>
                  <a:srgbClr val="FFFF66"/>
                </a:solidFill>
              </a:rPr>
              <a:t> s </a:t>
            </a:r>
            <a:r>
              <a:rPr lang="en-GB" altLang="sl-SI" dirty="0" err="1" smtClean="0">
                <a:solidFill>
                  <a:srgbClr val="FFFF66"/>
                </a:solidFill>
              </a:rPr>
              <a:t>povišanim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sevanjem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Usposobljenost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delavcev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Nošenje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dozimetrov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Prejete</a:t>
            </a:r>
            <a:r>
              <a:rPr lang="en-GB" altLang="sl-SI" dirty="0" smtClean="0">
                <a:solidFill>
                  <a:srgbClr val="FFFF66"/>
                </a:solidFill>
              </a:rPr>
              <a:t> doze </a:t>
            </a:r>
            <a:r>
              <a:rPr lang="en-GB" altLang="sl-SI" dirty="0" err="1" smtClean="0">
                <a:solidFill>
                  <a:srgbClr val="FFFF66"/>
                </a:solidFill>
              </a:rPr>
              <a:t>izpostavljenih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delavcev</a:t>
            </a:r>
            <a:endParaRPr lang="en-GB" altLang="sl-SI" dirty="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Opazovana območja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92442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spcBef>
                <a:spcPts val="600"/>
              </a:spcBef>
              <a:buSzPct val="120000"/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So tista: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omejitev dostopa sicer ni potrebna, potreben pa je reden nadzor 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je povprečna hitrost doze 0.5 do 3 </a:t>
            </a:r>
            <a:r>
              <a:rPr lang="sl-SI" altLang="sl-SI" sz="2400" dirty="0" err="1" smtClean="0">
                <a:solidFill>
                  <a:srgbClr val="FFFF66"/>
                </a:solidFill>
                <a:cs typeface="Arial" charset="0"/>
              </a:rPr>
              <a:t>μ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Sv</a:t>
            </a:r>
            <a:r>
              <a:rPr lang="sl-SI" altLang="sl-SI" sz="2400" dirty="0" smtClean="0">
                <a:solidFill>
                  <a:srgbClr val="FFFF66"/>
                </a:solidFill>
              </a:rPr>
              <a:t>/h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kjer je največja hitrost doze med 3 in 60 </a:t>
            </a:r>
            <a:r>
              <a:rPr lang="sl-SI" altLang="sl-SI" sz="2400" dirty="0" err="1" smtClean="0">
                <a:solidFill>
                  <a:srgbClr val="FFFF66"/>
                </a:solidFill>
                <a:cs typeface="Arial" charset="0"/>
              </a:rPr>
              <a:t>μ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Sv</a:t>
            </a:r>
            <a:r>
              <a:rPr lang="sl-SI" altLang="sl-SI" sz="2400" dirty="0" smtClean="0">
                <a:solidFill>
                  <a:srgbClr val="FFFF66"/>
                </a:solidFill>
              </a:rPr>
              <a:t>/h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na OI: </a:t>
            </a:r>
          </a:p>
          <a:p>
            <a:pPr eaLnBrk="1" hangingPunct="1">
              <a:spcBef>
                <a:spcPts val="600"/>
              </a:spcBef>
              <a:buSzPct val="120000"/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TRT: nadzorni prostori obsevalnih naprav in simulatorjev obsevanja,</a:t>
            </a:r>
          </a:p>
          <a:p>
            <a:pPr eaLnBrk="1" hangingPunct="1">
              <a:spcBef>
                <a:spcPts val="600"/>
              </a:spcBef>
              <a:buSzPct val="120000"/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RTG: nadzorna mesta RTG aparatov</a:t>
            </a:r>
          </a:p>
          <a:p>
            <a:pPr eaLnBrk="1" hangingPunct="1">
              <a:spcBef>
                <a:spcPts val="600"/>
              </a:spcBef>
              <a:buSzPct val="120000"/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err="1" smtClean="0">
                <a:solidFill>
                  <a:srgbClr val="FFFF66"/>
                </a:solidFill>
              </a:rPr>
              <a:t>BIO</a:t>
            </a:r>
            <a:r>
              <a:rPr lang="sl-SI" altLang="sl-SI" sz="2400" dirty="0" smtClean="0">
                <a:solidFill>
                  <a:srgbClr val="FFFF66"/>
                </a:solidFill>
              </a:rPr>
              <a:t>: nadzorno mesto RTG aparata</a:t>
            </a:r>
          </a:p>
          <a:p>
            <a:pPr eaLnBrk="1" hangingPunct="1">
              <a:spcBef>
                <a:spcPts val="600"/>
              </a:spcBef>
              <a:buSzPct val="120000"/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AKP: prostor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DEXA</a:t>
            </a:r>
            <a:r>
              <a:rPr lang="sl-SI" altLang="sl-SI" sz="2400" dirty="0" smtClean="0">
                <a:solidFill>
                  <a:srgbClr val="FFFF66"/>
                </a:solidFill>
              </a:rPr>
              <a:t> aparata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FFFF66"/>
                </a:solidFill>
              </a:rPr>
              <a:t>ostala območja so izven nadzora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Usposobljenost osebja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Tečaj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varstva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pred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sevanji</a:t>
            </a:r>
            <a:r>
              <a:rPr lang="en-GB" altLang="sl-SI" dirty="0" smtClean="0">
                <a:solidFill>
                  <a:srgbClr val="FFFF66"/>
                </a:solidFill>
              </a:rPr>
              <a:t>: </a:t>
            </a:r>
            <a:r>
              <a:rPr lang="en-GB" altLang="sl-SI" dirty="0" err="1" smtClean="0">
                <a:solidFill>
                  <a:srgbClr val="FFFF66"/>
                </a:solidFill>
              </a:rPr>
              <a:t>vsakih</a:t>
            </a:r>
            <a:r>
              <a:rPr lang="en-GB" altLang="sl-SI" dirty="0" smtClean="0">
                <a:solidFill>
                  <a:srgbClr val="FFFF66"/>
                </a:solidFill>
              </a:rPr>
              <a:t> 5 let </a:t>
            </a:r>
            <a:r>
              <a:rPr lang="en-GB" altLang="sl-SI" dirty="0" err="1" smtClean="0">
                <a:solidFill>
                  <a:srgbClr val="FFFF66"/>
                </a:solidFill>
              </a:rPr>
              <a:t>za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u="sng" dirty="0" err="1" smtClean="0">
                <a:solidFill>
                  <a:srgbClr val="FF0000"/>
                </a:solidFill>
              </a:rPr>
              <a:t>vsako</a:t>
            </a:r>
            <a:r>
              <a:rPr lang="en-GB" altLang="sl-SI" u="sng" dirty="0" smtClean="0">
                <a:solidFill>
                  <a:srgbClr val="FF0000"/>
                </a:solidFill>
              </a:rPr>
              <a:t> </a:t>
            </a:r>
            <a:r>
              <a:rPr lang="en-GB" altLang="sl-SI" u="sng" dirty="0" err="1" smtClean="0">
                <a:solidFill>
                  <a:srgbClr val="FF0000"/>
                </a:solidFill>
              </a:rPr>
              <a:t>sevalno</a:t>
            </a:r>
            <a:r>
              <a:rPr lang="en-GB" altLang="sl-SI" u="sng" dirty="0" smtClean="0">
                <a:solidFill>
                  <a:srgbClr val="FF0000"/>
                </a:solidFill>
              </a:rPr>
              <a:t> </a:t>
            </a:r>
            <a:r>
              <a:rPr lang="en-GB" altLang="sl-SI" u="sng" dirty="0" err="1" smtClean="0">
                <a:solidFill>
                  <a:srgbClr val="FF0000"/>
                </a:solidFill>
              </a:rPr>
              <a:t>dejavnost</a:t>
            </a:r>
            <a:r>
              <a:rPr lang="en-GB" altLang="sl-SI" u="sng" dirty="0" smtClean="0">
                <a:solidFill>
                  <a:srgbClr val="FF0000"/>
                </a:solidFill>
              </a:rPr>
              <a:t> </a:t>
            </a:r>
            <a:r>
              <a:rPr lang="en-GB" altLang="sl-SI" u="sng" dirty="0" err="1" smtClean="0">
                <a:solidFill>
                  <a:srgbClr val="FF0000"/>
                </a:solidFill>
              </a:rPr>
              <a:t>posebej</a:t>
            </a:r>
            <a:r>
              <a:rPr lang="en-GB" altLang="sl-SI" dirty="0" smtClean="0">
                <a:solidFill>
                  <a:srgbClr val="FFFF66"/>
                </a:solidFill>
              </a:rPr>
              <a:t> (TRT, BRT, NM, RTG</a:t>
            </a:r>
            <a:r>
              <a:rPr lang="sl-SI" altLang="sl-SI" dirty="0" smtClean="0">
                <a:solidFill>
                  <a:srgbClr val="FFFF66"/>
                </a:solidFill>
              </a:rPr>
              <a:t>, </a:t>
            </a:r>
            <a:r>
              <a:rPr lang="sl-SI" altLang="sl-SI" dirty="0" err="1" smtClean="0">
                <a:solidFill>
                  <a:srgbClr val="FFFF66"/>
                </a:solidFill>
              </a:rPr>
              <a:t>BIO</a:t>
            </a:r>
            <a:r>
              <a:rPr lang="sl-SI" altLang="sl-SI" dirty="0" smtClean="0">
                <a:solidFill>
                  <a:srgbClr val="FFFF66"/>
                </a:solidFill>
              </a:rPr>
              <a:t>, AKP</a:t>
            </a:r>
            <a:r>
              <a:rPr lang="en-GB" altLang="sl-SI" dirty="0" smtClean="0">
                <a:solidFill>
                  <a:srgbClr val="FFFF66"/>
                </a:solidFill>
              </a:rPr>
              <a:t>)‏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Zdravniški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pregledi</a:t>
            </a:r>
            <a:r>
              <a:rPr lang="en-GB" altLang="sl-SI" dirty="0" smtClean="0">
                <a:solidFill>
                  <a:srgbClr val="FFFF66"/>
                </a:solidFill>
              </a:rPr>
              <a:t>:</a:t>
            </a: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1x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letno</a:t>
            </a:r>
            <a:r>
              <a:rPr lang="en-GB" altLang="sl-SI" dirty="0" smtClean="0">
                <a:solidFill>
                  <a:srgbClr val="FFFF66"/>
                </a:solidFill>
              </a:rPr>
              <a:t> A </a:t>
            </a:r>
            <a:r>
              <a:rPr lang="en-GB" altLang="sl-SI" dirty="0" err="1" smtClean="0">
                <a:solidFill>
                  <a:srgbClr val="FFFF66"/>
                </a:solidFill>
              </a:rPr>
              <a:t>skupina</a:t>
            </a:r>
            <a:endParaRPr lang="sl-SI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1x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na</a:t>
            </a:r>
            <a:r>
              <a:rPr lang="en-GB" altLang="sl-SI" dirty="0" smtClean="0">
                <a:solidFill>
                  <a:srgbClr val="FFFF66"/>
                </a:solidFill>
              </a:rPr>
              <a:t> 3 </a:t>
            </a:r>
            <a:r>
              <a:rPr lang="en-GB" altLang="sl-SI" dirty="0" err="1" smtClean="0">
                <a:solidFill>
                  <a:srgbClr val="FFFF66"/>
                </a:solidFill>
              </a:rPr>
              <a:t>leta</a:t>
            </a:r>
            <a:r>
              <a:rPr lang="en-GB" altLang="sl-SI" dirty="0" smtClean="0">
                <a:solidFill>
                  <a:srgbClr val="FFFF66"/>
                </a:solidFill>
              </a:rPr>
              <a:t> B </a:t>
            </a:r>
            <a:r>
              <a:rPr lang="en-GB" altLang="sl-SI" dirty="0" err="1" smtClean="0">
                <a:solidFill>
                  <a:srgbClr val="FFFF66"/>
                </a:solidFill>
              </a:rPr>
              <a:t>skupina</a:t>
            </a:r>
            <a:endParaRPr lang="sl-SI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Dodatna izobraževanja</a:t>
            </a:r>
            <a:endParaRPr lang="en-GB" altLang="sl-SI" dirty="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Nošenje in menjava dozimetra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9113" y="1600200"/>
            <a:ext cx="8229600" cy="5068888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err="1" smtClean="0">
                <a:solidFill>
                  <a:srgbClr val="E6E64C"/>
                </a:solidFill>
              </a:rPr>
              <a:t>TLD</a:t>
            </a:r>
            <a:r>
              <a:rPr lang="sl-SI" altLang="sl-SI" sz="2400" dirty="0" smtClean="0">
                <a:solidFill>
                  <a:srgbClr val="E6E64C"/>
                </a:solidFill>
              </a:rPr>
              <a:t> je </a:t>
            </a:r>
            <a:r>
              <a:rPr lang="sl-SI" altLang="sl-SI" sz="2400" u="sng" dirty="0" smtClean="0">
                <a:solidFill>
                  <a:srgbClr val="DC2300"/>
                </a:solidFill>
              </a:rPr>
              <a:t>zakonsko predpisan</a:t>
            </a:r>
            <a:r>
              <a:rPr lang="sl-SI" altLang="sl-SI" sz="2400" dirty="0" smtClean="0">
                <a:solidFill>
                  <a:srgbClr val="E6E64C"/>
                </a:solidFill>
              </a:rPr>
              <a:t> in se menja 1x mesečno. Nosimo ga </a:t>
            </a:r>
            <a:r>
              <a:rPr lang="sl-SI" altLang="sl-SI" sz="2400" u="sng" dirty="0" smtClean="0">
                <a:solidFill>
                  <a:srgbClr val="DC2300"/>
                </a:solidFill>
              </a:rPr>
              <a:t>samo</a:t>
            </a:r>
            <a:r>
              <a:rPr lang="sl-SI" altLang="sl-SI" sz="2400" dirty="0" smtClean="0">
                <a:solidFill>
                  <a:srgbClr val="E6E64C"/>
                </a:solidFill>
              </a:rPr>
              <a:t> pri delu z viri sevanj, ne takrat, ko se npr. gremo slikat (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RTG</a:t>
            </a:r>
            <a:r>
              <a:rPr lang="sl-SI" altLang="sl-SI" sz="2400" dirty="0" smtClean="0">
                <a:solidFill>
                  <a:srgbClr val="E6E64C"/>
                </a:solidFill>
              </a:rPr>
              <a:t>, 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CT</a:t>
            </a:r>
            <a:r>
              <a:rPr lang="sl-SI" altLang="sl-SI" sz="2400" dirty="0" smtClean="0">
                <a:solidFill>
                  <a:srgbClr val="E6E64C"/>
                </a:solidFill>
              </a:rPr>
              <a:t>, 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NM</a:t>
            </a:r>
            <a:r>
              <a:rPr lang="sl-SI" altLang="sl-SI" sz="2400" dirty="0" smtClean="0">
                <a:solidFill>
                  <a:srgbClr val="E6E64C"/>
                </a:solidFill>
              </a:rPr>
              <a:t>...)</a:t>
            </a:r>
            <a:r>
              <a:rPr lang="ar-SA" altLang="sl-SI" sz="2400" dirty="0" smtClean="0">
                <a:solidFill>
                  <a:srgbClr val="E6E64C"/>
                </a:solidFill>
                <a:cs typeface="Arial" charset="0"/>
              </a:rPr>
              <a:t>‏</a:t>
            </a:r>
            <a:r>
              <a:rPr lang="sl-SI" altLang="sl-SI" sz="2400" dirty="0" smtClean="0">
                <a:solidFill>
                  <a:srgbClr val="E6E64C"/>
                </a:solidFill>
              </a:rPr>
              <a:t> </a:t>
            </a:r>
            <a:r>
              <a:rPr lang="sl-SI" altLang="sl-SI" sz="2400" strike="sngStrike" dirty="0" smtClean="0">
                <a:solidFill>
                  <a:srgbClr val="E6E64C"/>
                </a:solidFill>
              </a:rPr>
              <a:t>ali na terapijo (I-131)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E6E64C"/>
                </a:solidFill>
              </a:rPr>
              <a:t>Elektronski dozimeter ni obvezen, zaželen je tam, kjer je obstaja možnost velikih hitrosti doze, ker nas opozarja na nevarnost, (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NM</a:t>
            </a:r>
            <a:r>
              <a:rPr lang="sl-SI" altLang="sl-SI" sz="2400" dirty="0" smtClean="0">
                <a:solidFill>
                  <a:srgbClr val="E6E64C"/>
                </a:solidFill>
              </a:rPr>
              <a:t>, 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BRT</a:t>
            </a:r>
            <a:r>
              <a:rPr lang="sl-SI" altLang="sl-SI" sz="2400" dirty="0" smtClean="0">
                <a:solidFill>
                  <a:srgbClr val="E6E64C"/>
                </a:solidFill>
              </a:rPr>
              <a:t>, </a:t>
            </a:r>
            <a:r>
              <a:rPr lang="sl-SI" altLang="sl-SI" sz="2400" dirty="0" err="1" smtClean="0">
                <a:solidFill>
                  <a:srgbClr val="E6E64C"/>
                </a:solidFill>
              </a:rPr>
              <a:t>Theratron</a:t>
            </a:r>
            <a:r>
              <a:rPr lang="sl-SI" altLang="sl-SI" sz="2400" dirty="0" smtClean="0">
                <a:solidFill>
                  <a:srgbClr val="E6E64C"/>
                </a:solidFill>
              </a:rPr>
              <a:t>)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E6E64C"/>
                </a:solidFill>
              </a:rPr>
              <a:t>Nosimo ga </a:t>
            </a:r>
            <a:r>
              <a:rPr lang="sl-SI" altLang="sl-SI" sz="2400" u="sng" dirty="0" smtClean="0">
                <a:solidFill>
                  <a:srgbClr val="DC2300"/>
                </a:solidFill>
              </a:rPr>
              <a:t>na trupu</a:t>
            </a:r>
            <a:r>
              <a:rPr lang="sl-SI" altLang="sl-SI" sz="2400" dirty="0" smtClean="0">
                <a:solidFill>
                  <a:srgbClr val="FFFF66"/>
                </a:solidFill>
              </a:rPr>
              <a:t>,</a:t>
            </a:r>
            <a:r>
              <a:rPr lang="sl-SI" altLang="sl-SI" sz="2400" dirty="0" smtClean="0">
                <a:solidFill>
                  <a:srgbClr val="DC2300"/>
                </a:solidFill>
              </a:rPr>
              <a:t> </a:t>
            </a:r>
            <a:r>
              <a:rPr lang="sl-SI" altLang="sl-SI" sz="2400" dirty="0" smtClean="0">
                <a:solidFill>
                  <a:srgbClr val="FFFF66"/>
                </a:solidFill>
              </a:rPr>
              <a:t>ostalo je predpisano v </a:t>
            </a:r>
            <a:r>
              <a:rPr lang="sl-SI" altLang="sl-SI" sz="2400" dirty="0" err="1" smtClean="0">
                <a:solidFill>
                  <a:srgbClr val="FFFF66"/>
                </a:solidFill>
              </a:rPr>
              <a:t>OVS</a:t>
            </a:r>
            <a:endParaRPr lang="sl-SI" altLang="sl-SI" sz="24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E6E64C"/>
                </a:solidFill>
              </a:rPr>
              <a:t>Ne nosimo ga v hlačah ali kje drugje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E6E64C"/>
                </a:solidFill>
              </a:rPr>
              <a:t>Cena 30 € na TLD, zato pazite nanj in ga redno menjajte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u="sng" dirty="0" smtClean="0">
                <a:solidFill>
                  <a:srgbClr val="FF0000"/>
                </a:solidFill>
              </a:rPr>
              <a:t>Nikoli</a:t>
            </a:r>
            <a:r>
              <a:rPr lang="sl-SI" altLang="sl-SI" sz="2400" dirty="0" smtClean="0">
                <a:solidFill>
                  <a:srgbClr val="E6E64C"/>
                </a:solidFill>
              </a:rPr>
              <a:t> ga ne puščamo v območju sevanja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dirty="0" smtClean="0">
                <a:solidFill>
                  <a:srgbClr val="E6E64C"/>
                </a:solidFill>
              </a:rPr>
              <a:t>Podatki se hranijo do 75. leta v centralni evidenci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altLang="sl-SI" sz="4000" smtClean="0">
                <a:solidFill>
                  <a:srgbClr val="FFFF66"/>
                </a:solidFill>
              </a:rPr>
              <a:t>Nošenje dozimetra – </a:t>
            </a:r>
            <a:br>
              <a:rPr lang="sl-SI" altLang="sl-SI" sz="4000" smtClean="0">
                <a:solidFill>
                  <a:srgbClr val="FFFF66"/>
                </a:solidFill>
              </a:rPr>
            </a:br>
            <a:r>
              <a:rPr lang="sl-SI" altLang="sl-SI" sz="4000" smtClean="0">
                <a:solidFill>
                  <a:schemeClr val="folHlink"/>
                </a:solidFill>
              </a:rPr>
              <a:t>pravilno</a:t>
            </a:r>
            <a:r>
              <a:rPr lang="sl-SI" altLang="sl-SI" sz="4000" smtClean="0">
                <a:solidFill>
                  <a:srgbClr val="FFFF66"/>
                </a:solidFill>
              </a:rPr>
              <a:t> 		   	</a:t>
            </a:r>
            <a:r>
              <a:rPr lang="sl-SI" altLang="sl-SI" sz="4000" smtClean="0">
                <a:solidFill>
                  <a:srgbClr val="FF0000"/>
                </a:solidFill>
              </a:rPr>
              <a:t>napačno</a:t>
            </a:r>
          </a:p>
        </p:txBody>
      </p:sp>
      <p:pic>
        <p:nvPicPr>
          <p:cNvPr id="26627" name="Picture 7" descr="nosenje TLD pravilno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87413" y="1600200"/>
            <a:ext cx="3178175" cy="453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6628" name="Picture 8" descr="nosenje TLD napacno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29225" y="1600200"/>
            <a:ext cx="2874963" cy="453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altLang="sl-SI" sz="4000" smtClean="0">
                <a:solidFill>
                  <a:srgbClr val="FFFF66"/>
                </a:solidFill>
              </a:rPr>
              <a:t>Menjava dozimetra - omarica za TL dozimetre</a:t>
            </a:r>
          </a:p>
        </p:txBody>
      </p:sp>
      <p:pic>
        <p:nvPicPr>
          <p:cNvPr id="27651" name="Picture 5" descr="omaric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60463" y="1600200"/>
            <a:ext cx="6821487" cy="453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Dozne ograde in dozne omejitve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err="1" smtClean="0">
                <a:solidFill>
                  <a:srgbClr val="FFFF66"/>
                </a:solidFill>
              </a:rPr>
              <a:t>Dozna</a:t>
            </a:r>
            <a:r>
              <a:rPr lang="sl-SI" altLang="sl-SI" dirty="0" smtClean="0">
                <a:solidFill>
                  <a:srgbClr val="FFFF66"/>
                </a:solidFill>
              </a:rPr>
              <a:t> omejitev: 20 </a:t>
            </a:r>
            <a:r>
              <a:rPr lang="sl-SI" altLang="sl-SI" dirty="0" err="1" smtClean="0">
                <a:solidFill>
                  <a:srgbClr val="FFFF66"/>
                </a:solidFill>
              </a:rPr>
              <a:t>mSv</a:t>
            </a:r>
            <a:r>
              <a:rPr lang="sl-SI" altLang="sl-SI" dirty="0" smtClean="0">
                <a:solidFill>
                  <a:srgbClr val="FFFF66"/>
                </a:solidFill>
              </a:rPr>
              <a:t> na leto (povprečno 1.6 </a:t>
            </a:r>
            <a:r>
              <a:rPr lang="sl-SI" altLang="sl-SI" dirty="0" err="1" smtClean="0">
                <a:solidFill>
                  <a:srgbClr val="FFFF66"/>
                </a:solidFill>
              </a:rPr>
              <a:t>mSv</a:t>
            </a:r>
            <a:r>
              <a:rPr lang="sl-SI" altLang="sl-SI" dirty="0" smtClean="0">
                <a:solidFill>
                  <a:srgbClr val="FFFF66"/>
                </a:solidFill>
              </a:rPr>
              <a:t> na mesec)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Prekoračenje ograde 1.6 </a:t>
            </a:r>
            <a:r>
              <a:rPr lang="sl-SI" altLang="sl-SI" dirty="0" err="1" smtClean="0">
                <a:solidFill>
                  <a:srgbClr val="FFFF66"/>
                </a:solidFill>
              </a:rPr>
              <a:t>mSv</a:t>
            </a:r>
            <a:r>
              <a:rPr lang="sl-SI" altLang="sl-SI" dirty="0" smtClean="0">
                <a:solidFill>
                  <a:srgbClr val="FFFF66"/>
                </a:solidFill>
              </a:rPr>
              <a:t> na mesec: </a:t>
            </a: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obvestilo </a:t>
            </a:r>
            <a:r>
              <a:rPr lang="sl-SI" altLang="sl-SI" dirty="0" err="1" smtClean="0">
                <a:solidFill>
                  <a:srgbClr val="FFFF66"/>
                </a:solidFill>
              </a:rPr>
              <a:t>URSVS</a:t>
            </a:r>
            <a:r>
              <a:rPr lang="sl-SI" altLang="sl-SI" dirty="0" smtClean="0">
                <a:solidFill>
                  <a:srgbClr val="FFFF66"/>
                </a:solidFill>
              </a:rPr>
              <a:t>, </a:t>
            </a: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iskanje vzroka in odprava le tega, </a:t>
            </a: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smtClean="0">
                <a:solidFill>
                  <a:srgbClr val="FFFF66"/>
                </a:solidFill>
              </a:rPr>
              <a:t>revizija </a:t>
            </a:r>
            <a:r>
              <a:rPr lang="sl-SI" altLang="sl-SI" dirty="0" err="1" smtClean="0">
                <a:solidFill>
                  <a:srgbClr val="FFFF66"/>
                </a:solidFill>
              </a:rPr>
              <a:t>OVS</a:t>
            </a:r>
            <a:endParaRPr lang="sl-SI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dirty="0" err="1" smtClean="0">
                <a:solidFill>
                  <a:srgbClr val="FFFF66"/>
                </a:solidFill>
              </a:rPr>
              <a:t>Dozna</a:t>
            </a:r>
            <a:r>
              <a:rPr lang="sl-SI" altLang="sl-SI" dirty="0" smtClean="0">
                <a:solidFill>
                  <a:srgbClr val="FFFF66"/>
                </a:solidFill>
              </a:rPr>
              <a:t> ograda 0.5 </a:t>
            </a:r>
            <a:r>
              <a:rPr lang="sl-SI" altLang="sl-SI" dirty="0" err="1" smtClean="0">
                <a:solidFill>
                  <a:srgbClr val="FFFF66"/>
                </a:solidFill>
              </a:rPr>
              <a:t>mSv</a:t>
            </a:r>
            <a:r>
              <a:rPr lang="sl-SI" altLang="sl-SI" dirty="0" smtClean="0">
                <a:solidFill>
                  <a:srgbClr val="FFFF66"/>
                </a:solidFill>
              </a:rPr>
              <a:t>, ob prekoračitvi obveščanje </a:t>
            </a:r>
            <a:r>
              <a:rPr lang="sl-SI" altLang="sl-SI" dirty="0" err="1" smtClean="0">
                <a:solidFill>
                  <a:srgbClr val="FFFF66"/>
                </a:solidFill>
              </a:rPr>
              <a:t>URSVS</a:t>
            </a:r>
            <a:endParaRPr lang="sl-SI" altLang="sl-SI" dirty="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Prejete doze izpostavljenih delavcev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916113"/>
            <a:ext cx="8232775" cy="4129087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</a:rPr>
              <a:t>Doze: komaj merljive – nekaj 10 </a:t>
            </a:r>
            <a:r>
              <a:rPr lang="sl-SI" altLang="sl-SI" smtClean="0">
                <a:solidFill>
                  <a:srgbClr val="FFFF66"/>
                </a:solidFill>
                <a:cs typeface="Arial" charset="0"/>
              </a:rPr>
              <a:t>μSv na mesec ali do nekaj 100 μSv na leto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mtClean="0">
                <a:solidFill>
                  <a:srgbClr val="FFFF66"/>
                </a:solidFill>
                <a:cs typeface="Arial" charset="0"/>
              </a:rPr>
              <a:t>Povišanja ali izrednih dogodkov v zadnjih letih ni bilo, razen na NM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Uporabne povezave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Interni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tel</a:t>
            </a:r>
            <a:r>
              <a:rPr lang="sl-SI" altLang="sl-SI" dirty="0" err="1" smtClean="0">
                <a:solidFill>
                  <a:srgbClr val="FFFF66"/>
                </a:solidFill>
              </a:rPr>
              <a:t>efon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sl-SI" altLang="sl-SI" dirty="0" smtClean="0">
                <a:solidFill>
                  <a:srgbClr val="FFFF66"/>
                </a:solidFill>
              </a:rPr>
              <a:t>9</a:t>
            </a:r>
            <a:r>
              <a:rPr lang="en-GB" altLang="sl-SI" dirty="0" smtClean="0">
                <a:solidFill>
                  <a:srgbClr val="FFFF66"/>
                </a:solidFill>
              </a:rPr>
              <a:t>688 </a:t>
            </a:r>
            <a:r>
              <a:rPr lang="en-GB" altLang="sl-SI" dirty="0" err="1" smtClean="0">
                <a:solidFill>
                  <a:srgbClr val="FFFF66"/>
                </a:solidFill>
              </a:rPr>
              <a:t>ali</a:t>
            </a:r>
            <a:r>
              <a:rPr lang="en-GB" altLang="sl-SI" dirty="0" smtClean="0">
                <a:solidFill>
                  <a:srgbClr val="FFFF66"/>
                </a:solidFill>
              </a:rPr>
              <a:t> ucotar@onko-i.si 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URSVS http://www.uvps.gov.si/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URSJV http://www.ursjv.gov.si/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ZVD http://www.zvd.si/</a:t>
            </a:r>
            <a:endParaRPr lang="sl-SI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IJS http://www.ijs.si/</a:t>
            </a:r>
            <a:r>
              <a:rPr lang="sl-SI" altLang="sl-SI" dirty="0" smtClean="0">
                <a:solidFill>
                  <a:srgbClr val="FFFF66"/>
                </a:solidFill>
              </a:rPr>
              <a:t>  </a:t>
            </a:r>
            <a:endParaRPr lang="en-GB" altLang="sl-SI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ARAO http://www.arao.si/</a:t>
            </a:r>
            <a:endParaRPr lang="en-GB" altLang="sl-SI" dirty="0" smtClean="0">
              <a:solidFill>
                <a:srgbClr val="FFFF66"/>
              </a:solidFill>
              <a:hlinkClick r:id="rId3"/>
            </a:endParaRP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smtClean="0">
                <a:solidFill>
                  <a:srgbClr val="FFFF66"/>
                </a:solidFill>
              </a:rPr>
              <a:t>IAEA http://www.iaea.org/</a:t>
            </a:r>
            <a:endParaRPr lang="en-GB" altLang="sl-SI" dirty="0" smtClean="0">
              <a:solidFill>
                <a:srgbClr val="FFFF66"/>
              </a:solidFill>
              <a:hlinkClick r:id="rId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Zaključek</a:t>
            </a:r>
            <a:endParaRPr lang="en-GB" altLang="sl-SI" dirty="0" smtClean="0">
              <a:solidFill>
                <a:srgbClr val="FFFF66"/>
              </a:solidFill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Hvala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lepa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za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pozornost</a:t>
            </a:r>
            <a:r>
              <a:rPr lang="en-GB" altLang="sl-SI" dirty="0" smtClean="0">
                <a:solidFill>
                  <a:srgbClr val="FFFF66"/>
                </a:solidFill>
              </a:rPr>
              <a:t>!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Vprašanja</a:t>
            </a:r>
            <a:r>
              <a:rPr lang="en-GB" altLang="sl-SI" dirty="0" smtClean="0">
                <a:solidFill>
                  <a:srgbClr val="FFFF66"/>
                </a:solidFill>
              </a:rPr>
              <a:t>?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Želim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vam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uspešn</a:t>
            </a:r>
            <a:r>
              <a:rPr lang="sl-SI" altLang="sl-SI" dirty="0" smtClean="0">
                <a:solidFill>
                  <a:srgbClr val="FFFF66"/>
                </a:solidFill>
              </a:rPr>
              <a:t>o</a:t>
            </a:r>
          </a:p>
          <a:p>
            <a:pPr marL="0" indent="0" eaLnBrk="1" hangingPunct="1">
              <a:lnSpc>
                <a:spcPct val="93000"/>
              </a:lnSpc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dirty="0" err="1" smtClean="0">
                <a:solidFill>
                  <a:srgbClr val="FFFF66"/>
                </a:solidFill>
              </a:rPr>
              <a:t>opravljanje</a:t>
            </a:r>
            <a:r>
              <a:rPr lang="en-GB" altLang="sl-SI" dirty="0" smtClean="0">
                <a:solidFill>
                  <a:srgbClr val="FFFF66"/>
                </a:solidFill>
              </a:rPr>
              <a:t> </a:t>
            </a:r>
            <a:r>
              <a:rPr lang="en-GB" altLang="sl-SI" dirty="0" err="1" smtClean="0">
                <a:solidFill>
                  <a:srgbClr val="FFFF66"/>
                </a:solidFill>
              </a:rPr>
              <a:t>izpita</a:t>
            </a:r>
            <a:r>
              <a:rPr lang="en-GB" altLang="sl-SI" dirty="0" smtClean="0">
                <a:solidFill>
                  <a:srgbClr val="FFFF66"/>
                </a:solidFill>
              </a:rPr>
              <a:t>!</a:t>
            </a:r>
          </a:p>
        </p:txBody>
      </p:sp>
      <p:pic>
        <p:nvPicPr>
          <p:cNvPr id="4" name="Picture 9" descr="baltaz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22131" y="1412875"/>
            <a:ext cx="2820987" cy="4994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4325"/>
            <a:ext cx="8232775" cy="107315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Odgovorna oseba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4450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Kdo je odgovorna oseba</a:t>
            </a:r>
          </a:p>
          <a:p>
            <a:pPr eaLnBrk="1" hangingPunct="1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Naloge:</a:t>
            </a: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Strokovne</a:t>
            </a:r>
            <a:endParaRPr lang="sl-SI" altLang="sl-SI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Birokratske</a:t>
            </a:r>
            <a:endParaRPr lang="sl-SI" altLang="sl-SI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buFontTx/>
              <a:buChar char="-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Organizacijske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32775" cy="1146175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Kdo je odgovorna oseba? 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11163" y="1619250"/>
            <a:ext cx="8229600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dirty="0" err="1" smtClean="0">
                <a:solidFill>
                  <a:srgbClr val="FFFF66"/>
                </a:solidFill>
              </a:rPr>
              <a:t>Samostojna</a:t>
            </a:r>
            <a:r>
              <a:rPr lang="en-GB" altLang="sl-SI" sz="2800" dirty="0" smtClean="0">
                <a:solidFill>
                  <a:srgbClr val="FFFF66"/>
                </a:solidFill>
              </a:rPr>
              <a:t> in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neodvisna</a:t>
            </a:r>
            <a:r>
              <a:rPr lang="en-GB" altLang="sl-SI" sz="2800" dirty="0" smtClean="0">
                <a:solidFill>
                  <a:srgbClr val="FFFF66"/>
                </a:solidFill>
              </a:rPr>
              <a:t> (ne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spada</a:t>
            </a:r>
            <a:r>
              <a:rPr lang="en-GB" altLang="sl-SI" sz="2800" dirty="0" smtClean="0">
                <a:solidFill>
                  <a:srgbClr val="FFFF66"/>
                </a:solidFill>
              </a:rPr>
              <a:t> pod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noben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sektor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ali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oddelek</a:t>
            </a:r>
            <a:r>
              <a:rPr lang="en-GB" altLang="sl-SI" sz="2800" dirty="0" smtClean="0">
                <a:solidFill>
                  <a:srgbClr val="FFFF66"/>
                </a:solidFill>
              </a:rPr>
              <a:t>)</a:t>
            </a:r>
            <a:r>
              <a:rPr lang="ar-SA" altLang="sl-SI" sz="28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en-GB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dirty="0" err="1" smtClean="0">
                <a:solidFill>
                  <a:srgbClr val="FFFF66"/>
                </a:solidFill>
              </a:rPr>
              <a:t>Uradno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imenovana</a:t>
            </a:r>
            <a:endParaRPr lang="en-GB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dirty="0" err="1" smtClean="0">
                <a:solidFill>
                  <a:srgbClr val="FFFF66"/>
                </a:solidFill>
              </a:rPr>
              <a:t>Odgovorna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direktorju</a:t>
            </a:r>
            <a:endParaRPr lang="en-GB" altLang="sl-SI" sz="28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dirty="0" err="1" smtClean="0">
                <a:solidFill>
                  <a:srgbClr val="FFFF66"/>
                </a:solidFill>
              </a:rPr>
              <a:t>Komunicira</a:t>
            </a:r>
            <a:r>
              <a:rPr lang="en-GB" altLang="sl-SI" sz="2800" dirty="0" smtClean="0">
                <a:solidFill>
                  <a:srgbClr val="FFFF66"/>
                </a:solidFill>
              </a:rPr>
              <a:t> z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Upravo</a:t>
            </a:r>
            <a:r>
              <a:rPr lang="en-GB" altLang="sl-SI" sz="2800" dirty="0" smtClean="0">
                <a:solidFill>
                  <a:srgbClr val="FFFF66"/>
                </a:solidFill>
              </a:rPr>
              <a:t> RS za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varstvo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pred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sevanji</a:t>
            </a:r>
            <a:r>
              <a:rPr lang="en-GB" altLang="sl-SI" sz="2800" dirty="0" smtClean="0">
                <a:solidFill>
                  <a:srgbClr val="FFFF66"/>
                </a:solidFill>
              </a:rPr>
              <a:t>,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pooblaščenimi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inštitucijami</a:t>
            </a:r>
            <a:r>
              <a:rPr lang="en-GB" altLang="sl-SI" sz="2800" dirty="0" smtClean="0">
                <a:solidFill>
                  <a:srgbClr val="FFFF66"/>
                </a:solidFill>
              </a:rPr>
              <a:t> (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ZVD</a:t>
            </a:r>
            <a:r>
              <a:rPr lang="en-GB" altLang="sl-SI" sz="2800" dirty="0" smtClean="0">
                <a:solidFill>
                  <a:srgbClr val="FFFF66"/>
                </a:solidFill>
              </a:rPr>
              <a:t>,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IJS</a:t>
            </a:r>
            <a:r>
              <a:rPr lang="en-GB" altLang="sl-SI" sz="2800" dirty="0" smtClean="0">
                <a:solidFill>
                  <a:srgbClr val="FFFF66"/>
                </a:solidFill>
              </a:rPr>
              <a:t>,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ARAO</a:t>
            </a:r>
            <a:r>
              <a:rPr lang="en-GB" altLang="sl-SI" sz="2800" dirty="0" smtClean="0">
                <a:solidFill>
                  <a:srgbClr val="FFFF66"/>
                </a:solidFill>
              </a:rPr>
              <a:t>)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ter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sektorji</a:t>
            </a:r>
            <a:r>
              <a:rPr lang="en-GB" altLang="sl-SI" sz="2800" dirty="0" smtClean="0">
                <a:solidFill>
                  <a:srgbClr val="FFFF66"/>
                </a:solidFill>
              </a:rPr>
              <a:t> in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oddelki</a:t>
            </a:r>
            <a:r>
              <a:rPr lang="en-GB" altLang="sl-SI" sz="2800" dirty="0" smtClean="0">
                <a:solidFill>
                  <a:srgbClr val="FFFF66"/>
                </a:solidFill>
              </a:rPr>
              <a:t> OI</a:t>
            </a:r>
          </a:p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dirty="0" smtClean="0">
                <a:solidFill>
                  <a:srgbClr val="FFFF66"/>
                </a:solidFill>
              </a:rPr>
              <a:t>Ima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na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skrbi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sl-SI" altLang="sl-SI" sz="2800" dirty="0" smtClean="0">
                <a:solidFill>
                  <a:srgbClr val="FFFF66"/>
                </a:solidFill>
              </a:rPr>
              <a:t>3</a:t>
            </a:r>
            <a:r>
              <a:rPr lang="en-GB" altLang="sl-SI" sz="2800" dirty="0" smtClean="0">
                <a:solidFill>
                  <a:srgbClr val="FFFF66"/>
                </a:solidFill>
              </a:rPr>
              <a:t>50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ljudi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na</a:t>
            </a:r>
            <a:r>
              <a:rPr lang="en-GB" altLang="sl-SI" sz="2800" dirty="0" smtClean="0">
                <a:solidFill>
                  <a:srgbClr val="FFFF66"/>
                </a:solidFill>
              </a:rPr>
              <a:t> OI</a:t>
            </a:r>
          </a:p>
          <a:p>
            <a:pPr eaLnBrk="1" hangingPunct="1">
              <a:lnSpc>
                <a:spcPct val="93000"/>
              </a:lnSpc>
              <a:buSzPct val="103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dirty="0" err="1" smtClean="0">
                <a:solidFill>
                  <a:srgbClr val="FFFF66"/>
                </a:solidFill>
              </a:rPr>
              <a:t>Skrbi</a:t>
            </a:r>
            <a:r>
              <a:rPr lang="en-GB" altLang="sl-SI" sz="2800" dirty="0" smtClean="0">
                <a:solidFill>
                  <a:srgbClr val="FFFF66"/>
                </a:solidFill>
              </a:rPr>
              <a:t>, da </a:t>
            </a:r>
            <a:r>
              <a:rPr lang="en-GB" altLang="sl-SI" sz="2800" dirty="0" smtClean="0">
                <a:solidFill>
                  <a:srgbClr val="DC2300"/>
                </a:solidFill>
              </a:rPr>
              <a:t>STE VI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čim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manj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izpostavljeni</a:t>
            </a:r>
            <a:r>
              <a:rPr lang="en-GB" altLang="sl-SI" sz="2800" dirty="0" smtClean="0">
                <a:solidFill>
                  <a:srgbClr val="FFFF66"/>
                </a:solidFill>
              </a:rPr>
              <a:t> </a:t>
            </a:r>
            <a:r>
              <a:rPr lang="en-GB" altLang="sl-SI" sz="2800" dirty="0" err="1" smtClean="0">
                <a:solidFill>
                  <a:srgbClr val="FFFF66"/>
                </a:solidFill>
              </a:rPr>
              <a:t>sevanju</a:t>
            </a:r>
            <a:endParaRPr lang="en-GB" altLang="sl-SI" sz="2800" dirty="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u="sng" dirty="0" err="1" smtClean="0">
                <a:solidFill>
                  <a:srgbClr val="FFFF66"/>
                </a:solidFill>
              </a:rPr>
              <a:t>Strokovne</a:t>
            </a:r>
            <a:r>
              <a:rPr lang="en-GB" altLang="sl-SI" u="sng" dirty="0" smtClean="0">
                <a:solidFill>
                  <a:srgbClr val="FFFF66"/>
                </a:solidFill>
              </a:rPr>
              <a:t> (1):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err="1" smtClean="0">
                <a:solidFill>
                  <a:srgbClr val="FFFF66"/>
                </a:solidFill>
              </a:rPr>
              <a:t>Meritve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hitrosti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doz</a:t>
            </a:r>
            <a:r>
              <a:rPr lang="en-GB" altLang="sl-SI" sz="2400" dirty="0" smtClean="0">
                <a:solidFill>
                  <a:srgbClr val="FFFF66"/>
                </a:solidFill>
              </a:rPr>
              <a:t> in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kontaminacije</a:t>
            </a:r>
            <a:r>
              <a:rPr lang="en-GB" altLang="sl-SI" sz="2400" dirty="0" smtClean="0">
                <a:solidFill>
                  <a:srgbClr val="FFFF66"/>
                </a:solidFill>
              </a:rPr>
              <a:t> v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nadzorovanem</a:t>
            </a:r>
            <a:r>
              <a:rPr lang="en-GB" altLang="sl-SI" sz="2400" dirty="0" smtClean="0">
                <a:solidFill>
                  <a:srgbClr val="FFFF66"/>
                </a:solidFill>
              </a:rPr>
              <a:t> in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opazovanem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območju</a:t>
            </a:r>
            <a:r>
              <a:rPr lang="en-GB" altLang="sl-SI" sz="2400" dirty="0" smtClean="0">
                <a:solidFill>
                  <a:srgbClr val="FFFF66"/>
                </a:solidFill>
              </a:rPr>
              <a:t> (TRT, BRT, NM,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RTG</a:t>
            </a:r>
            <a:r>
              <a:rPr lang="en-GB" altLang="sl-SI" sz="2400" dirty="0" smtClean="0">
                <a:solidFill>
                  <a:srgbClr val="FFFF66"/>
                </a:solidFill>
              </a:rPr>
              <a:t>)</a:t>
            </a:r>
            <a:r>
              <a:rPr lang="ar-SA" altLang="sl-SI" sz="24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en-GB" altLang="sl-SI" sz="24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err="1" smtClean="0">
                <a:solidFill>
                  <a:srgbClr val="FFFF66"/>
                </a:solidFill>
              </a:rPr>
              <a:t>Izdelava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ocen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varstva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sl-SI" altLang="sl-SI" sz="2400" dirty="0" smtClean="0">
                <a:solidFill>
                  <a:srgbClr val="FFFF66"/>
                </a:solidFill>
              </a:rPr>
              <a:t>pred sevanji</a:t>
            </a:r>
            <a:r>
              <a:rPr lang="en-GB" altLang="sl-SI" sz="2400" dirty="0" smtClean="0">
                <a:solidFill>
                  <a:srgbClr val="FFFF66"/>
                </a:solidFill>
              </a:rPr>
              <a:t> (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OV</a:t>
            </a:r>
            <a:r>
              <a:rPr lang="sl-SI" altLang="sl-SI" sz="2400" dirty="0" smtClean="0">
                <a:solidFill>
                  <a:srgbClr val="FFFF66"/>
                </a:solidFill>
              </a:rPr>
              <a:t>S)</a:t>
            </a:r>
            <a:endParaRPr lang="en-GB" altLang="sl-SI" sz="2400" dirty="0" smtClean="0">
              <a:solidFill>
                <a:srgbClr val="FFFF66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err="1" smtClean="0">
                <a:solidFill>
                  <a:srgbClr val="FFFF66"/>
                </a:solidFill>
              </a:rPr>
              <a:t>Optimizacija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zaščite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pri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delu</a:t>
            </a:r>
            <a:r>
              <a:rPr lang="en-GB" altLang="sl-SI" sz="2400" dirty="0" smtClean="0">
                <a:solidFill>
                  <a:srgbClr val="FFFF66"/>
                </a:solidFill>
              </a:rPr>
              <a:t> z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viri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sevanja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err="1" smtClean="0">
                <a:solidFill>
                  <a:srgbClr val="FFFF66"/>
                </a:solidFill>
              </a:rPr>
              <a:t>Preprečevanje</a:t>
            </a:r>
            <a:r>
              <a:rPr lang="en-GB" altLang="sl-SI" sz="2400" dirty="0" smtClean="0">
                <a:solidFill>
                  <a:srgbClr val="FFFF66"/>
                </a:solidFill>
              </a:rPr>
              <a:t> in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sanacija</a:t>
            </a:r>
            <a:r>
              <a:rPr lang="en-GB" altLang="sl-SI" sz="2400" dirty="0" smtClean="0">
                <a:solidFill>
                  <a:srgbClr val="FFFF66"/>
                </a:solidFill>
              </a:rPr>
              <a:t> 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izrednih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dogodkov</a:t>
            </a:r>
            <a:r>
              <a:rPr lang="en-GB" altLang="sl-SI" sz="2400" dirty="0" smtClean="0">
                <a:solidFill>
                  <a:srgbClr val="FFFF66"/>
                </a:solidFill>
              </a:rPr>
              <a:t> –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smtClean="0">
                <a:solidFill>
                  <a:srgbClr val="FFFF66"/>
                </a:solidFill>
              </a:rPr>
              <a:t>   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kontaminacije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večjega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obsega</a:t>
            </a:r>
            <a:r>
              <a:rPr lang="en-GB" altLang="sl-SI" sz="2400" dirty="0" smtClean="0">
                <a:solidFill>
                  <a:srgbClr val="FFFF66"/>
                </a:solidFill>
              </a:rPr>
              <a:t>,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incidenti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pri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delu</a:t>
            </a:r>
            <a:r>
              <a:rPr lang="en-GB" altLang="sl-SI" sz="2400" dirty="0" smtClean="0">
                <a:solidFill>
                  <a:srgbClr val="FFFF66"/>
                </a:solidFill>
              </a:rPr>
              <a:t> z 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zaprtimi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viri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sevanj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na</a:t>
            </a:r>
            <a:r>
              <a:rPr lang="en-GB" altLang="sl-SI" sz="2400" dirty="0" smtClean="0">
                <a:solidFill>
                  <a:srgbClr val="FFFF66"/>
                </a:solidFill>
              </a:rPr>
              <a:t> BRT in TRT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dirty="0" err="1" smtClean="0">
                <a:solidFill>
                  <a:srgbClr val="FFFF66"/>
                </a:solidFill>
              </a:rPr>
              <a:t>Sodelovanje</a:t>
            </a:r>
            <a:r>
              <a:rPr lang="en-GB" altLang="sl-SI" sz="2400" dirty="0" smtClean="0">
                <a:solidFill>
                  <a:srgbClr val="FFFF66"/>
                </a:solidFill>
              </a:rPr>
              <a:t> s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pooblaščenimi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ustanovami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varstva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pred</a:t>
            </a:r>
            <a:r>
              <a:rPr lang="en-GB" altLang="sl-SI" sz="2400" dirty="0" smtClean="0">
                <a:solidFill>
                  <a:srgbClr val="FFFF66"/>
                </a:solidFill>
              </a:rPr>
              <a:t>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sevanji</a:t>
            </a:r>
            <a:r>
              <a:rPr lang="en-GB" altLang="sl-SI" sz="2400" dirty="0" smtClean="0">
                <a:solidFill>
                  <a:srgbClr val="FFFF66"/>
                </a:solidFill>
              </a:rPr>
              <a:t> (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ZVD</a:t>
            </a:r>
            <a:r>
              <a:rPr lang="en-GB" altLang="sl-SI" sz="2400" dirty="0" smtClean="0">
                <a:solidFill>
                  <a:srgbClr val="FFFF66"/>
                </a:solidFill>
              </a:rPr>
              <a:t>,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IJS</a:t>
            </a:r>
            <a:r>
              <a:rPr lang="en-GB" altLang="sl-SI" sz="2400" dirty="0" smtClean="0">
                <a:solidFill>
                  <a:srgbClr val="FFFF66"/>
                </a:solidFill>
              </a:rPr>
              <a:t>, </a:t>
            </a:r>
            <a:r>
              <a:rPr lang="en-GB" altLang="sl-SI" sz="2400" dirty="0" err="1" smtClean="0">
                <a:solidFill>
                  <a:srgbClr val="FFFF66"/>
                </a:solidFill>
              </a:rPr>
              <a:t>ARAO</a:t>
            </a:r>
            <a:r>
              <a:rPr lang="en-GB" altLang="sl-SI" sz="2400" dirty="0" smtClean="0">
                <a:solidFill>
                  <a:srgbClr val="FFFF66"/>
                </a:solidFill>
              </a:rPr>
              <a:t>)</a:t>
            </a:r>
            <a:r>
              <a:rPr lang="ar-SA" altLang="sl-SI" sz="2400" dirty="0" smtClean="0">
                <a:solidFill>
                  <a:srgbClr val="FFFF66"/>
                </a:solidFill>
                <a:cs typeface="Arial" charset="0"/>
              </a:rPr>
              <a:t>‏</a:t>
            </a:r>
            <a:endParaRPr lang="en-GB" altLang="sl-SI" sz="2400" dirty="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738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u="sng" smtClean="0">
                <a:solidFill>
                  <a:srgbClr val="FFFF66"/>
                </a:solidFill>
              </a:rPr>
              <a:t>Strokovne (2):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Analiza prejetih osebnih doz zaposlenih in ukrepanje ob morebitnih prekoračitvah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Sodelovanje pri nabavi merilnikov sevanja in drugih zaščitnih sredstev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Pregled letnih poročil in mnenj pooblaščene ustanove o kakovosti virov sevanj ter ukrepanje v smislu odprave napak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Odreditev izrednega pregleda vira sevanja oz. izvedbe kontrolnih meritev, če je to </a:t>
            </a:r>
            <a:r>
              <a:rPr lang="sl-SI" altLang="sl-SI" sz="2400" smtClean="0">
                <a:solidFill>
                  <a:srgbClr val="FFFF66"/>
                </a:solidFill>
              </a:rPr>
              <a:t>potrebno</a:t>
            </a:r>
            <a:endParaRPr lang="sl-SI" altLang="sl-SI" sz="200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u="sng" smtClean="0">
                <a:solidFill>
                  <a:srgbClr val="FFFF66"/>
                </a:solidFill>
              </a:rPr>
              <a:t>Strokovne (3):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Skrb za iztrošene vire sevanj, ki predstavljajo radioaktivni odpadek, in njihovo shranjevanje oz. odlaganje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Sevalni nadzor (monitoring) okolja na OI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Sodelovanje pri projektiranju prostorov za nove vire sevanja v smislu zaščite pred sevanjem 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Sodelovanje v projektnih skupinah na državni ravni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    (priprava pravilnikov, ki urejajo področje sevalne varnosti)</a:t>
            </a:r>
            <a:r>
              <a:rPr lang="ar-SA" altLang="sl-SI" sz="2400" smtClean="0">
                <a:solidFill>
                  <a:srgbClr val="FFFF66"/>
                </a:solidFill>
                <a:cs typeface="Arial" charset="0"/>
              </a:rPr>
              <a:t>‏</a:t>
            </a:r>
            <a:endParaRPr lang="en-GB" altLang="sl-SI" sz="240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u="sng" smtClean="0">
                <a:solidFill>
                  <a:srgbClr val="FFFF66"/>
                </a:solidFill>
              </a:rPr>
              <a:t>Birokratske (1):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Poznavanje veljavne zakonodaje s področja varstva pred sevanji (zakoni, uredbe in pravilniki)</a:t>
            </a:r>
            <a:r>
              <a:rPr lang="ar-SA" altLang="sl-SI" sz="2400" smtClean="0">
                <a:solidFill>
                  <a:srgbClr val="FFFF66"/>
                </a:solidFill>
                <a:cs typeface="Arial" charset="0"/>
              </a:rPr>
              <a:t>‏</a:t>
            </a:r>
            <a:endParaRPr lang="sl-SI" altLang="sl-SI" sz="2400" smtClean="0">
              <a:solidFill>
                <a:srgbClr val="FFFF66"/>
              </a:solidFill>
            </a:endParaRP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Pridobivanje dovoljenj za sevalno dejavnost in nabavo ter uporabo virov sevanj – </a:t>
            </a:r>
            <a:r>
              <a:rPr lang="sl-SI" altLang="sl-SI" sz="2400" smtClean="0">
                <a:solidFill>
                  <a:srgbClr val="FF0000"/>
                </a:solidFill>
              </a:rPr>
              <a:t>sodelovanje z oddelki</a:t>
            </a:r>
            <a:r>
              <a:rPr lang="sl-SI" altLang="sl-SI" sz="2400" smtClean="0">
                <a:solidFill>
                  <a:srgbClr val="FFFF66"/>
                </a:solidFill>
              </a:rPr>
              <a:t> 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Vodenje evidenc o virih sevanja na OI – periodični pregledi, obnova dovoljenj - </a:t>
            </a:r>
            <a:r>
              <a:rPr lang="sl-SI" altLang="sl-SI" sz="2400" smtClean="0">
                <a:solidFill>
                  <a:srgbClr val="FF0000"/>
                </a:solidFill>
              </a:rPr>
              <a:t>sodelovanje z oddelki</a:t>
            </a:r>
            <a:r>
              <a:rPr lang="sl-SI" altLang="sl-SI" sz="2400" smtClean="0">
                <a:solidFill>
                  <a:srgbClr val="FFFF66"/>
                </a:solidFill>
              </a:rPr>
              <a:t> 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Vodenje evidenc o zaposlenih, ki delajo z viri sevanja, zdravniški pregledi, menjava dozimetrov, tečaji...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sl-SI" altLang="sl-SI" sz="2400" smtClean="0">
                <a:solidFill>
                  <a:srgbClr val="FFFF66"/>
                </a:solidFill>
              </a:rPr>
              <a:t>Komunikacija z inšpektorji za sevalno varnost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4654550" y="1600200"/>
            <a:ext cx="403542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3200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93700"/>
            <a:ext cx="8232775" cy="91281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altLang="sl-SI" smtClean="0">
                <a:solidFill>
                  <a:srgbClr val="FFFF66"/>
                </a:solidFill>
              </a:rPr>
              <a:t>Naloge odgovorne osebe za varstvo pred sevanji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2775" cy="45339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eaLnBrk="1" hangingPunct="1">
              <a:spcBef>
                <a:spcPts val="700"/>
              </a:spcBef>
              <a:buFont typeface="Wingdings" pitchFamily="2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800" u="sng" smtClean="0">
                <a:solidFill>
                  <a:srgbClr val="FFFF66"/>
                </a:solidFill>
              </a:rPr>
              <a:t>Birokratske (2):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Vodenje evidenc o merilnikih sevanja in kontaminacije in skrb za njihovo redno umerjanje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Pridobivanje dovoljenj za uvoz in prevoz vira sevanja – dogovarjanje z uvozniki (BRT, NM</a:t>
            </a:r>
            <a:r>
              <a:rPr lang="sl-SI" altLang="sl-SI" sz="2400" smtClean="0">
                <a:solidFill>
                  <a:srgbClr val="FFFF66"/>
                </a:solidFill>
              </a:rPr>
              <a:t>, TRT</a:t>
            </a:r>
            <a:r>
              <a:rPr lang="en-GB" altLang="sl-SI" sz="2400" smtClean="0">
                <a:solidFill>
                  <a:srgbClr val="FFFF66"/>
                </a:solidFill>
              </a:rPr>
              <a:t>) in URSVS</a:t>
            </a:r>
          </a:p>
          <a:p>
            <a:pPr eaLnBrk="1" hangingPunct="1">
              <a:spcBef>
                <a:spcPts val="600"/>
              </a:spcBef>
              <a:buSzPct val="120000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altLang="sl-SI" sz="2400" smtClean="0">
                <a:solidFill>
                  <a:srgbClr val="FFFF66"/>
                </a:solidFill>
              </a:rPr>
              <a:t>Poročanje generalnemu direktorju OI o problematiki s področja virov </a:t>
            </a:r>
            <a:r>
              <a:rPr lang="sl-SI" altLang="sl-SI" sz="2400" smtClean="0">
                <a:solidFill>
                  <a:srgbClr val="FFFF66"/>
                </a:solidFill>
              </a:rPr>
              <a:t>sevanja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Lucida Sans Unicode"/>
      </a:majorFont>
      <a:minorFont>
        <a:latin typeface="Arial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8" charset="0"/>
          <a:buNone/>
          <a:tabLst/>
          <a:defRPr kumimoji="0" lang="en-GB" altLang="sl-S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8" charset="0"/>
          <a:buNone/>
          <a:tabLst/>
          <a:defRPr kumimoji="0" lang="en-GB" altLang="sl-S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8" charset="0"/>
          <a:buNone/>
          <a:tabLst/>
          <a:defRPr kumimoji="0" lang="en-GB" altLang="sl-S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8" charset="0"/>
          <a:buNone/>
          <a:tabLst/>
          <a:defRPr kumimoji="0" lang="en-GB" altLang="sl-SI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Lucida Sans Unicode" pitchFamily="34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</TotalTime>
  <Words>1414</Words>
  <Application>Microsoft Office PowerPoint</Application>
  <PresentationFormat>On-screen Show (4:3)</PresentationFormat>
  <Paragraphs>176</Paragraphs>
  <Slides>28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Default Design</vt:lpstr>
      <vt:lpstr>Beam</vt:lpstr>
      <vt:lpstr>Naloge odgovorne osebe za varstvo pred sevanji na Onkološkem Inštitutu   Uroš Čotar, univ. dipl. fiz.,  odgovorna oseba za varstvo pred sevanji Onkološki Inštitut, Ljubljana</vt:lpstr>
      <vt:lpstr>Vsebina</vt:lpstr>
      <vt:lpstr>Odgovorna oseba</vt:lpstr>
      <vt:lpstr>Kdo je odgovorna oseba? </vt:lpstr>
      <vt:lpstr>Naloge odgovorne osebe za varstvo pred sevanji</vt:lpstr>
      <vt:lpstr>Naloge odgovorne osebe za varstvo pred sevanji</vt:lpstr>
      <vt:lpstr>Naloge odgovorne osebe za varstvo pred sevanji</vt:lpstr>
      <vt:lpstr>Naloge odgovorne osebe za varstvo pred sevanji</vt:lpstr>
      <vt:lpstr>Naloge odgovorne osebe za varstvo pred sevanji</vt:lpstr>
      <vt:lpstr>Naloge odgovorne osebe za varstvo pred sevanji</vt:lpstr>
      <vt:lpstr>Primer: instalacija novega Linaca/RTG</vt:lpstr>
      <vt:lpstr>Primer: instalacija novega Linaca/RTG</vt:lpstr>
      <vt:lpstr>Primer: instalacija novega Linaca/RTG</vt:lpstr>
      <vt:lpstr>Primer: instalacija novega Linaca</vt:lpstr>
      <vt:lpstr>Pridobitev uporabnega dovoljenja</vt:lpstr>
      <vt:lpstr>Ocena varstva pred sevanji (OVS)</vt:lpstr>
      <vt:lpstr>Razdelitev območij s povišanim sevanjem</vt:lpstr>
      <vt:lpstr>Nadzorovana območja</vt:lpstr>
      <vt:lpstr>Nadzorovana območja (2)</vt:lpstr>
      <vt:lpstr>Opazovana območja</vt:lpstr>
      <vt:lpstr>Usposobljenost osebja</vt:lpstr>
      <vt:lpstr>Nošenje in menjava dozimetra</vt:lpstr>
      <vt:lpstr>Nošenje dozimetra –  pravilno       napačno</vt:lpstr>
      <vt:lpstr>Menjava dozimetra - omarica za TL dozimetre</vt:lpstr>
      <vt:lpstr>Dozne ograde in dozne omejitve</vt:lpstr>
      <vt:lpstr>Prejete doze izpostavljenih delavcev</vt:lpstr>
      <vt:lpstr>Uporabne povezave</vt:lpstr>
      <vt:lpstr>Zaključek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Naloge odgovorne osebe za varstvo pred sevanji</dc:title>
  <dc:creator>Čotar Uroš</dc:creator>
  <cp:lastModifiedBy>Uroš Čotar</cp:lastModifiedBy>
  <cp:revision>53</cp:revision>
  <cp:lastPrinted>2017-12-06T15:37:41Z</cp:lastPrinted>
  <dcterms:modified xsi:type="dcterms:W3CDTF">2025-05-05T13:24:06Z</dcterms:modified>
</cp:coreProperties>
</file>