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85" r:id="rId20"/>
    <p:sldId id="275" r:id="rId21"/>
    <p:sldId id="276" r:id="rId22"/>
    <p:sldId id="279" r:id="rId23"/>
    <p:sldId id="280" r:id="rId24"/>
    <p:sldId id="287" r:id="rId25"/>
    <p:sldId id="288" r:id="rId26"/>
    <p:sldId id="278" r:id="rId27"/>
    <p:sldId id="281" r:id="rId28"/>
    <p:sldId id="282" r:id="rId29"/>
    <p:sldId id="283" r:id="rId30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 smtClean="0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 smtClean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 smtClean="0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o.s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iaea.org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z="3200" b="1" smtClean="0">
                <a:solidFill>
                  <a:srgbClr val="FFFF66"/>
                </a:solidFill>
              </a:rPr>
              <a:t>Naloge odgovorne osebe za varstvo pred sevanji na Onkološkem Inštitutu</a:t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en-GB" altLang="sl-SI" sz="2800" smtClean="0">
                <a:solidFill>
                  <a:srgbClr val="FFFF66"/>
                </a:solidFill>
                <a:cs typeface="Arial" charset="0"/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odgovorna oseba za varstvo pred sevanji</a:t>
            </a:r>
            <a:br>
              <a:rPr lang="en-GB" altLang="sl-SI" sz="2800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Organizacijske</a:t>
            </a:r>
            <a:r>
              <a:rPr lang="sl-SI" altLang="sl-SI" sz="28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odprave posledic incidentov, po potrebi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dekontaminacija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odprave morebitnih pomanjkljivosti, ugotovljenih pri rednih pregledih vira sevanja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Vzpostavitev sistema zagotavljanja kakovosti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400" dirty="0" smtClean="0">
                <a:solidFill>
                  <a:srgbClr val="FFFF66"/>
                </a:solidFill>
              </a:rPr>
              <a:t>/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400" dirty="0" smtClean="0">
                <a:solidFill>
                  <a:srgbClr val="FFFF66"/>
                </a:solidFill>
              </a:rPr>
              <a:t>) pri delu in uporabi vira sevanja (skupaj z oddelkom)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odvoza ali uničenja radioaktivnih odpadkov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sl-SI" altLang="sl-SI" sz="2400" dirty="0" smtClean="0">
                <a:solidFill>
                  <a:srgbClr val="FFFF66"/>
                </a:solidFill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izobraževanj iz varstva pred sevanji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 (izvaja pooblaščena ustanova ZVD ali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sl-SI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Primer: instalacija novega </a:t>
            </a:r>
            <a:r>
              <a:rPr lang="sl-SI" altLang="sl-SI" dirty="0" err="1" smtClean="0">
                <a:solidFill>
                  <a:srgbClr val="FFFF66"/>
                </a:solidFill>
              </a:rPr>
              <a:t>Linaca</a:t>
            </a:r>
            <a:r>
              <a:rPr lang="sl-SI" altLang="sl-SI" dirty="0" smtClean="0">
                <a:solidFill>
                  <a:srgbClr val="FFFF66"/>
                </a:solidFill>
              </a:rPr>
              <a:t>/RTG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FF66"/>
                </a:solidFill>
              </a:rPr>
              <a:t>Pred instalacijo vira</a:t>
            </a:r>
            <a:r>
              <a:rPr lang="sl-SI" altLang="sl-SI" sz="24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Prijava namere za sevalno dejavnost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Dovoljenje za uvoz/vnos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Optimizacija zaščite (skupaj s pooblaščeno ustanovo) – teoretični izračuni zaščite za primarni snop in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sipano</a:t>
            </a:r>
            <a:r>
              <a:rPr lang="sl-SI" altLang="sl-SI" sz="2400" dirty="0" smtClean="0">
                <a:solidFill>
                  <a:srgbClr val="FFFF66"/>
                </a:solidFill>
              </a:rPr>
              <a:t> sevanje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Primer: instalacija novega </a:t>
            </a:r>
            <a:r>
              <a:rPr lang="sl-SI" altLang="sl-SI" dirty="0" err="1" smtClean="0">
                <a:solidFill>
                  <a:srgbClr val="FFFF66"/>
                </a:solidFill>
              </a:rPr>
              <a:t>Linaca</a:t>
            </a:r>
            <a:r>
              <a:rPr lang="sl-SI" altLang="sl-SI" dirty="0" smtClean="0">
                <a:solidFill>
                  <a:srgbClr val="FFFF66"/>
                </a:solidFill>
              </a:rPr>
              <a:t>/RTG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FF66"/>
                </a:solidFill>
              </a:rPr>
              <a:t>Po instalaciji in pred umeritvijo</a:t>
            </a:r>
            <a:r>
              <a:rPr lang="sl-SI" altLang="sl-SI" sz="24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Pregled ustreznosti zaščite s strani pooblaščene ustanove in odprava morebitnih pomanjkljivosti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Pridobitev dovoljenja za umerjanje aparata (kaj se bo merilo, kateri delavci...)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Izdelava ocene varstva izpostavljenih delavcev (skupaj s pooblaščeno ustanovo)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Primer: instalacija novega </a:t>
            </a:r>
            <a:r>
              <a:rPr lang="sl-SI" altLang="sl-SI" dirty="0" err="1" smtClean="0">
                <a:solidFill>
                  <a:srgbClr val="FFFF66"/>
                </a:solidFill>
              </a:rPr>
              <a:t>Linaca</a:t>
            </a:r>
            <a:r>
              <a:rPr lang="sl-SI" altLang="sl-SI" dirty="0" smtClean="0">
                <a:solidFill>
                  <a:srgbClr val="FFFF66"/>
                </a:solidFill>
              </a:rPr>
              <a:t>/RTG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75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Pred uporabo v klinične namene: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mora pred klinično uporabo 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izvajanje sevalne dejavnosti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potrditi oceno varstva izpostavljenih delavcev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odobriti program radioloških posegov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uporabo vira sevanja v klinične namene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Opravljene meritve in šolanje osebja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 morebitni ponovni pregled vira sevanja s strani pooblaščene ustanove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Dopolnitev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r>
              <a:rPr lang="sl-SI" altLang="sl-SI" sz="2800" dirty="0" smtClean="0">
                <a:solidFill>
                  <a:srgbClr val="FFFF66"/>
                </a:solidFill>
              </a:rPr>
              <a:t> s podatki o kliničnem delu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441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končani uporabi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Poskrbeti je potrebno za varno odstranitev/uničenje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ali oddajo radioaktivnega vira v CS RAO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Obvestilo URSVS o zaključku sevalne dejavnosti (primer: opustitev dejavnosti v stavbi A)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Pridobitev uporabnega dovoljenja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je potrebno poslati: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poročilo o pregledu vira sevanja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b="1" dirty="0" smtClean="0">
                <a:solidFill>
                  <a:srgbClr val="FF0000"/>
                </a:solidFill>
              </a:rPr>
              <a:t>program radioloških posegov</a:t>
            </a:r>
            <a:r>
              <a:rPr lang="sl-SI" altLang="sl-SI" sz="2800" dirty="0" smtClean="0">
                <a:solidFill>
                  <a:srgbClr val="FFFF66"/>
                </a:solidFill>
              </a:rPr>
              <a:t>, ki vsebuje: seznam posegov, seznam virov sevanj, opis vodenja evidenc, program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800" dirty="0" smtClean="0">
                <a:solidFill>
                  <a:srgbClr val="FFFF66"/>
                </a:solidFill>
              </a:rPr>
              <a:t>/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800" dirty="0" smtClean="0">
                <a:solidFill>
                  <a:srgbClr val="FFFF66"/>
                </a:solidFill>
              </a:rPr>
              <a:t>, poimenski seznam delavcev (zdravniki, radiološki inženirji, pooblaščeni izv. med. fizike)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kopije zdravniških spričeval in potrdil o opravljenih tečajih varstva pred sevanji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Ocena varstva pred sevanji (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r>
              <a:rPr lang="sl-SI" altLang="sl-SI" dirty="0" smtClean="0">
                <a:solidFill>
                  <a:srgbClr val="FFFF66"/>
                </a:solidFill>
              </a:rPr>
              <a:t>)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opisuje kako sevalno tvegana je neka dejavnost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v njej je ocenjena prejeta absorbirana doza za posamezne kategorije delavcev (A in B) ob normalnem delu in ob možnih incidentih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podaja pričakovane hitrosti doz v nadzorovanem in opazovanem območju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predpisuje ukrepe varstva pred sevanjem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ocenjuje vpliv dejavnosti na ljudi, ki niso poklicno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15938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Razdelitev območij s povišanim sevanjem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2588" y="2060575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Nadzorovana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Opazovana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Območja, ki niso pod nadzorom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območja: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ki so posebej označena z oznakami (pozor sevanje, radioaktivno)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lahko letna doza delavca preseže 6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mSv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večja kot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večja od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se izvajajo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radioterapevtski</a:t>
            </a:r>
            <a:r>
              <a:rPr lang="sl-SI" altLang="sl-SI" sz="2400" dirty="0" smtClean="0">
                <a:solidFill>
                  <a:srgbClr val="FFFF66"/>
                </a:solidFill>
              </a:rPr>
              <a:t> posegi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obstaja nevarnost kontaminacije nad dopustno mejo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celotni oddelek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NM</a:t>
            </a:r>
            <a:r>
              <a:rPr lang="sl-SI" altLang="sl-SI" sz="2400" dirty="0" smtClean="0">
                <a:solidFill>
                  <a:srgbClr val="FFFF66"/>
                </a:solidFill>
              </a:rPr>
              <a:t>,  skladišče radioaktivnega materiala in radioaktivnih odpadkov, BRT jodove sobe, prostor za RTG slikanje, BRT in TRT: bunkerji, kjer so obsevalne naprave, prostori neposredno pod in nad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Linaci</a:t>
            </a:r>
            <a:r>
              <a:rPr lang="sl-SI" altLang="sl-SI" sz="2400" dirty="0" smtClean="0">
                <a:solidFill>
                  <a:srgbClr val="FFFF66"/>
                </a:solidFill>
              </a:rPr>
              <a:t>,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 – prostor aparata</a:t>
            </a:r>
            <a:endParaRPr lang="sl-SI" alt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 (2)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Dostop v nadzorovano območje mora biti fizično omejen (zaklepanje, kartice, alarmi).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Vstop je dovoljen samo osebam, ki: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so seznanjene s tveganjem, ki je povezano z delom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ustrezno znanje iz varstva pred sevanjem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veljavno zdravniško spričevalo za delo z viri sevanj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nosijo osebni dozimeter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oseba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Naloge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Pridobivanje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dovoljenj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Ocena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pred sevanji</a:t>
            </a:r>
            <a:r>
              <a:rPr lang="en-GB" altLang="sl-SI" dirty="0" smtClean="0">
                <a:solidFill>
                  <a:srgbClr val="FFFF66"/>
                </a:solidFill>
              </a:rPr>
              <a:t> -  </a:t>
            </a:r>
            <a:r>
              <a:rPr lang="en-GB" altLang="sl-SI" dirty="0" err="1" smtClean="0">
                <a:solidFill>
                  <a:srgbClr val="FFFF66"/>
                </a:solidFill>
              </a:rPr>
              <a:t>OV</a:t>
            </a:r>
            <a:r>
              <a:rPr lang="sl-SI" altLang="sl-SI" dirty="0" smtClean="0">
                <a:solidFill>
                  <a:srgbClr val="FFFF66"/>
                </a:solidFill>
              </a:rPr>
              <a:t>S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Razdelitev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območij</a:t>
            </a:r>
            <a:r>
              <a:rPr lang="en-GB" altLang="sl-SI" dirty="0" smtClean="0">
                <a:solidFill>
                  <a:srgbClr val="FFFF66"/>
                </a:solidFill>
              </a:rPr>
              <a:t> s </a:t>
            </a:r>
            <a:r>
              <a:rPr lang="en-GB" altLang="sl-SI" dirty="0" err="1" smtClean="0">
                <a:solidFill>
                  <a:srgbClr val="FFFF66"/>
                </a:solidFill>
              </a:rPr>
              <a:t>povišanim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sevanjem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Usposobljenost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Nošenje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dozimetrov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Prejete</a:t>
            </a:r>
            <a:r>
              <a:rPr lang="en-GB" altLang="sl-SI" dirty="0" smtClean="0">
                <a:solidFill>
                  <a:srgbClr val="FFFF66"/>
                </a:solidFill>
              </a:rPr>
              <a:t> doze </a:t>
            </a:r>
            <a:r>
              <a:rPr lang="en-GB" altLang="sl-SI" dirty="0" err="1" smtClean="0">
                <a:solidFill>
                  <a:srgbClr val="FFFF66"/>
                </a:solidFill>
              </a:rPr>
              <a:t>izpostavljenih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Opazovana območja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9244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SzPct val="12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tista: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omejitev dostopa sicer ni potrebna, potreben pa je reden nadzor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0.5 do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med 3 in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TRT: nadzorni prostori obsevalnih naprav in simulatorjev obsevanja,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RTG: nadzorna mesta RTG aparatov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: nadzorno mesto RTG aparata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AKP: prostor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DEXA</a:t>
            </a:r>
            <a:r>
              <a:rPr lang="sl-SI" altLang="sl-SI" sz="2400" dirty="0" smtClean="0">
                <a:solidFill>
                  <a:srgbClr val="FFFF66"/>
                </a:solidFill>
              </a:rPr>
              <a:t> aparata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ostala območja so izven nadzora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Usposobljenost osebja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Tečaj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dirty="0" smtClean="0">
                <a:solidFill>
                  <a:srgbClr val="FFFF66"/>
                </a:solidFill>
              </a:rPr>
              <a:t>: </a:t>
            </a:r>
            <a:r>
              <a:rPr lang="en-GB" altLang="sl-SI" dirty="0" err="1" smtClean="0">
                <a:solidFill>
                  <a:srgbClr val="FFFF66"/>
                </a:solidFill>
              </a:rPr>
              <a:t>vsakih</a:t>
            </a:r>
            <a:r>
              <a:rPr lang="en-GB" altLang="sl-SI" dirty="0" smtClean="0">
                <a:solidFill>
                  <a:srgbClr val="FFFF66"/>
                </a:solidFill>
              </a:rPr>
              <a:t> 5 let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vsako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sevalno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dejavnost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posebej</a:t>
            </a:r>
            <a:r>
              <a:rPr lang="en-GB" altLang="sl-SI" dirty="0" smtClean="0">
                <a:solidFill>
                  <a:srgbClr val="FFFF66"/>
                </a:solidFill>
              </a:rPr>
              <a:t> (TRT, BRT, NM, RTG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  <a:r>
              <a:rPr lang="sl-SI" altLang="sl-SI" dirty="0" err="1" smtClean="0">
                <a:solidFill>
                  <a:srgbClr val="FFFF66"/>
                </a:solidFill>
              </a:rPr>
              <a:t>BIO</a:t>
            </a:r>
            <a:r>
              <a:rPr lang="sl-SI" altLang="sl-SI" dirty="0" smtClean="0">
                <a:solidFill>
                  <a:srgbClr val="FFFF66"/>
                </a:solidFill>
              </a:rPr>
              <a:t>, AKP</a:t>
            </a:r>
            <a:r>
              <a:rPr lang="en-GB" altLang="sl-SI" dirty="0" smtClean="0">
                <a:solidFill>
                  <a:srgbClr val="FFFF66"/>
                </a:solidFill>
              </a:rPr>
              <a:t>)‏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Zdravniški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pregledi</a:t>
            </a:r>
            <a:r>
              <a:rPr lang="en-GB" altLang="sl-SI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1x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letno</a:t>
            </a:r>
            <a:r>
              <a:rPr lang="en-GB" altLang="sl-SI" dirty="0" smtClean="0">
                <a:solidFill>
                  <a:srgbClr val="FFFF66"/>
                </a:solidFill>
              </a:rPr>
              <a:t> A </a:t>
            </a:r>
            <a:r>
              <a:rPr lang="en-GB" altLang="sl-SI" dirty="0" err="1" smtClean="0">
                <a:solidFill>
                  <a:srgbClr val="FFFF66"/>
                </a:solidFill>
              </a:rPr>
              <a:t>skupina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1x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na</a:t>
            </a:r>
            <a:r>
              <a:rPr lang="en-GB" altLang="sl-SI" dirty="0" smtClean="0">
                <a:solidFill>
                  <a:srgbClr val="FFFF66"/>
                </a:solidFill>
              </a:rPr>
              <a:t> 3 </a:t>
            </a:r>
            <a:r>
              <a:rPr lang="en-GB" altLang="sl-SI" dirty="0" err="1" smtClean="0">
                <a:solidFill>
                  <a:srgbClr val="FFFF66"/>
                </a:solidFill>
              </a:rPr>
              <a:t>leta</a:t>
            </a:r>
            <a:r>
              <a:rPr lang="en-GB" altLang="sl-SI" dirty="0" smtClean="0">
                <a:solidFill>
                  <a:srgbClr val="FFFF66"/>
                </a:solidFill>
              </a:rPr>
              <a:t> B </a:t>
            </a:r>
            <a:r>
              <a:rPr lang="en-GB" altLang="sl-SI" dirty="0" err="1" smtClean="0">
                <a:solidFill>
                  <a:srgbClr val="FFFF66"/>
                </a:solidFill>
              </a:rPr>
              <a:t>skupina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Dodatna izobraževanja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Nošenje in menjava dozimetra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9113" y="1600200"/>
            <a:ext cx="8229600" cy="50688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E6E64C"/>
                </a:solidFill>
              </a:rPr>
              <a:t>TLD</a:t>
            </a:r>
            <a:r>
              <a:rPr lang="sl-SI" altLang="sl-SI" sz="2400" dirty="0" smtClean="0">
                <a:solidFill>
                  <a:srgbClr val="E6E64C"/>
                </a:solidFill>
              </a:rPr>
              <a:t> je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zakonsko predpisan</a:t>
            </a:r>
            <a:r>
              <a:rPr lang="sl-SI" altLang="sl-SI" sz="2400" dirty="0" smtClean="0">
                <a:solidFill>
                  <a:srgbClr val="E6E64C"/>
                </a:solidFill>
              </a:rPr>
              <a:t> in se menja 1x mesečno. 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samo</a:t>
            </a:r>
            <a:r>
              <a:rPr lang="sl-SI" altLang="sl-SI" sz="2400" dirty="0" smtClean="0">
                <a:solidFill>
                  <a:srgbClr val="E6E64C"/>
                </a:solidFill>
              </a:rPr>
              <a:t> pri delu z viri sevanj, ne takrat, ko se npr. gremo slikat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RTG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CT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...)</a:t>
            </a:r>
            <a:r>
              <a:rPr lang="ar-SA" altLang="sl-SI" sz="2400" dirty="0" smtClean="0">
                <a:solidFill>
                  <a:srgbClr val="E6E64C"/>
                </a:solidFill>
                <a:cs typeface="Arial" charset="0"/>
              </a:rPr>
              <a:t>‏</a:t>
            </a:r>
            <a:r>
              <a:rPr lang="sl-SI" altLang="sl-SI" sz="2400" dirty="0" smtClean="0">
                <a:solidFill>
                  <a:srgbClr val="E6E64C"/>
                </a:solidFill>
              </a:rPr>
              <a:t> ali na terapijo (I-131)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Elektronski dozimeter ni obvezen, zaželen je tam, kjer je obstaja možnost velikih hitrosti doze, ker nas opozarja na nevarnost,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BRT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Theratron</a:t>
            </a:r>
            <a:r>
              <a:rPr lang="sl-SI" altLang="sl-SI" sz="2400" dirty="0" smtClean="0">
                <a:solidFill>
                  <a:srgbClr val="E6E64C"/>
                </a:solidFill>
              </a:rPr>
              <a:t>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na trupu</a:t>
            </a:r>
            <a:r>
              <a:rPr lang="sl-SI" altLang="sl-SI" sz="2400" dirty="0" smtClean="0">
                <a:solidFill>
                  <a:srgbClr val="FFFF66"/>
                </a:solidFill>
              </a:rPr>
              <a:t>,</a:t>
            </a:r>
            <a:r>
              <a:rPr lang="sl-SI" altLang="sl-SI" sz="2400" dirty="0" smtClean="0">
                <a:solidFill>
                  <a:srgbClr val="DC2300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ostalo je predpisano v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OVS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Ne nosimo ga v hlačah ali kje drugje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Cena 30 € na TLD, zato pazite nanj in ga redno menjajte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0000"/>
                </a:solidFill>
              </a:rPr>
              <a:t>Nikoli</a:t>
            </a:r>
            <a:r>
              <a:rPr lang="sl-SI" altLang="sl-SI" sz="2400" dirty="0" smtClean="0">
                <a:solidFill>
                  <a:srgbClr val="E6E64C"/>
                </a:solidFill>
              </a:rPr>
              <a:t> ga ne puščamo v območju sevanja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Podatki se hranijo do 75. leta v centralni evidenci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Nošenje dozimetra – </a:t>
            </a:r>
            <a:br>
              <a:rPr lang="sl-SI" altLang="sl-SI" sz="4000" smtClean="0">
                <a:solidFill>
                  <a:srgbClr val="FFFF66"/>
                </a:solidFill>
              </a:rPr>
            </a:br>
            <a:r>
              <a:rPr lang="sl-SI" altLang="sl-SI" sz="4000" smtClean="0">
                <a:solidFill>
                  <a:schemeClr val="folHlink"/>
                </a:solidFill>
              </a:rPr>
              <a:t>pravilno</a:t>
            </a:r>
            <a:r>
              <a:rPr lang="sl-SI" altLang="sl-SI" sz="4000" smtClean="0">
                <a:solidFill>
                  <a:srgbClr val="FFFF66"/>
                </a:solidFill>
              </a:rPr>
              <a:t> 		   	</a:t>
            </a:r>
            <a:r>
              <a:rPr lang="sl-SI" altLang="sl-SI" sz="4000" smtClean="0">
                <a:solidFill>
                  <a:srgbClr val="FF0000"/>
                </a:solidFill>
              </a:rPr>
              <a:t>napačno</a:t>
            </a:r>
          </a:p>
        </p:txBody>
      </p:sp>
      <p:pic>
        <p:nvPicPr>
          <p:cNvPr id="26627" name="Picture 7" descr="nosenje TLD praviln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600200"/>
            <a:ext cx="3178175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8" descr="nosenje TLD napacno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9225" y="1600200"/>
            <a:ext cx="2874963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Menjava dozimetra - omarica za TL dozimetre</a:t>
            </a:r>
          </a:p>
        </p:txBody>
      </p:sp>
      <p:pic>
        <p:nvPicPr>
          <p:cNvPr id="27651" name="Picture 5" descr="omari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1600200"/>
            <a:ext cx="682148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Dozne ograde in dozne omejitve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omejitev: 20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leto (povprečno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Prekoračenje ograde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mesec: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obvestilo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iskanje vzroka in odprava le tega,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revizija 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ograda 0.5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, ob prekoračitvi obveščanje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Prejete doze izpostavljenih delavcev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32775" cy="412908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Doze: komaj merljive – nekaj 10 </a:t>
            </a: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μSv na mesec ali do nekaj 100 μSv na leto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Povišanja ali izrednih dogodkov v zadnjih letih ni bilo, razen na NM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Uporabne povezave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Interni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tel</a:t>
            </a:r>
            <a:r>
              <a:rPr lang="sl-SI" altLang="sl-SI" dirty="0" err="1" smtClean="0">
                <a:solidFill>
                  <a:srgbClr val="FFFF66"/>
                </a:solidFill>
              </a:rPr>
              <a:t>efon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9</a:t>
            </a:r>
            <a:r>
              <a:rPr lang="en-GB" altLang="sl-SI" dirty="0" smtClean="0">
                <a:solidFill>
                  <a:srgbClr val="FFFF66"/>
                </a:solidFill>
              </a:rPr>
              <a:t>688 </a:t>
            </a:r>
            <a:r>
              <a:rPr lang="en-GB" altLang="sl-SI" dirty="0" err="1" smtClean="0">
                <a:solidFill>
                  <a:srgbClr val="FFFF66"/>
                </a:solidFill>
              </a:rPr>
              <a:t>ali</a:t>
            </a:r>
            <a:r>
              <a:rPr lang="en-GB" altLang="sl-SI" dirty="0" smtClean="0">
                <a:solidFill>
                  <a:srgbClr val="FFFF66"/>
                </a:solidFill>
              </a:rPr>
              <a:t>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URSVS http://www.uvps.gov.si/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URSJV http://www.ursjv.gov.si/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ZVD http://www.zvd.si/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IJS http://www.ijs.si/</a:t>
            </a:r>
            <a:r>
              <a:rPr lang="sl-SI" altLang="sl-SI" dirty="0" smtClean="0">
                <a:solidFill>
                  <a:srgbClr val="FFFF66"/>
                </a:solidFill>
              </a:rPr>
              <a:t>  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ARAO http://www.arao.si/</a:t>
            </a:r>
            <a:endParaRPr lang="en-GB" altLang="sl-SI" dirty="0" smtClean="0">
              <a:solidFill>
                <a:srgbClr val="FFFF66"/>
              </a:solidFill>
              <a:hlinkClick r:id="rId3"/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IAEA http://www.iaea.org/</a:t>
            </a:r>
            <a:endParaRPr lang="en-GB" altLang="sl-SI" dirty="0" smtClean="0">
              <a:solidFill>
                <a:srgbClr val="FFFF66"/>
              </a:solidFill>
              <a:hlinkClick r:id="rId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Zaključek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Hvala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lepa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pozornost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Vprašanja</a:t>
            </a:r>
            <a:r>
              <a:rPr lang="en-GB" altLang="sl-SI" dirty="0" smtClean="0">
                <a:solidFill>
                  <a:srgbClr val="FFFF66"/>
                </a:solidFill>
              </a:rPr>
              <a:t>?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Želim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uspešn</a:t>
            </a:r>
            <a:r>
              <a:rPr lang="sl-SI" altLang="sl-SI" dirty="0" smtClean="0">
                <a:solidFill>
                  <a:srgbClr val="FFFF66"/>
                </a:solidFill>
              </a:rPr>
              <a:t>o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opravljanje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izpita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</p:txBody>
      </p:sp>
      <p:pic>
        <p:nvPicPr>
          <p:cNvPr id="4" name="Picture 9" descr="baltaz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2131" y="1412875"/>
            <a:ext cx="2820987" cy="499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Odgovorna oseba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Strokovne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Birokratske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Organizacijske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oseba?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Samostojna</a:t>
            </a:r>
            <a:r>
              <a:rPr lang="en-GB" altLang="sl-SI" sz="2800" dirty="0" smtClean="0">
                <a:solidFill>
                  <a:srgbClr val="FFFF66"/>
                </a:solidFill>
              </a:rPr>
              <a:t> in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neodvisna</a:t>
            </a:r>
            <a:r>
              <a:rPr lang="en-GB" altLang="sl-SI" sz="2800" dirty="0" smtClean="0">
                <a:solidFill>
                  <a:srgbClr val="FFFF66"/>
                </a:solidFill>
              </a:rPr>
              <a:t> (ne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spada</a:t>
            </a:r>
            <a:r>
              <a:rPr lang="en-GB" altLang="sl-SI" sz="2800" dirty="0" smtClean="0">
                <a:solidFill>
                  <a:srgbClr val="FFFF66"/>
                </a:solidFill>
              </a:rPr>
              <a:t> pod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noben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sektor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ali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oddelek</a:t>
            </a:r>
            <a:r>
              <a:rPr lang="en-GB" altLang="sl-SI" sz="2800" dirty="0" smtClean="0">
                <a:solidFill>
                  <a:srgbClr val="FFFF66"/>
                </a:solidFill>
              </a:rPr>
              <a:t>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Uradno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imenovana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direktorju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Komunicira</a:t>
            </a:r>
            <a:r>
              <a:rPr lang="en-GB" altLang="sl-SI" sz="2800" dirty="0" smtClean="0">
                <a:solidFill>
                  <a:srgbClr val="FFFF66"/>
                </a:solidFill>
              </a:rPr>
              <a:t> z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Upravo</a:t>
            </a:r>
            <a:r>
              <a:rPr lang="en-GB" altLang="sl-SI" sz="2800" dirty="0" smtClean="0">
                <a:solidFill>
                  <a:srgbClr val="FFFF66"/>
                </a:solidFill>
              </a:rPr>
              <a:t> RS za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inštitucijami</a:t>
            </a:r>
            <a:r>
              <a:rPr lang="en-GB" altLang="sl-SI" sz="2800" dirty="0" smtClean="0">
                <a:solidFill>
                  <a:srgbClr val="FFFF66"/>
                </a:solidFill>
              </a:rPr>
              <a:t> (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800" dirty="0" smtClean="0">
                <a:solidFill>
                  <a:srgbClr val="FFFF66"/>
                </a:solidFill>
              </a:rPr>
              <a:t>)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ter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sektorji</a:t>
            </a:r>
            <a:r>
              <a:rPr lang="en-GB" altLang="sl-SI" sz="2800" dirty="0" smtClean="0">
                <a:solidFill>
                  <a:srgbClr val="FFFF66"/>
                </a:solidFill>
              </a:rPr>
              <a:t> in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oddelki</a:t>
            </a:r>
            <a:r>
              <a:rPr lang="en-GB" altLang="sl-SI" sz="2800" dirty="0" smtClean="0">
                <a:solidFill>
                  <a:srgbClr val="FFFF66"/>
                </a:solidFill>
              </a:rPr>
              <a:t>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smtClean="0">
                <a:solidFill>
                  <a:srgbClr val="FFFF66"/>
                </a:solidFill>
              </a:rPr>
              <a:t>Ima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skrbi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sl-SI" altLang="sl-SI" sz="2800" dirty="0" smtClean="0">
                <a:solidFill>
                  <a:srgbClr val="FFFF66"/>
                </a:solidFill>
              </a:rPr>
              <a:t>3</a:t>
            </a:r>
            <a:r>
              <a:rPr lang="en-GB" altLang="sl-SI" sz="2800" dirty="0" smtClean="0">
                <a:solidFill>
                  <a:srgbClr val="FFFF66"/>
                </a:solidFill>
              </a:rPr>
              <a:t>50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ljudi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800" dirty="0" smtClean="0">
                <a:solidFill>
                  <a:srgbClr val="FFFF66"/>
                </a:solidFill>
              </a:rPr>
              <a:t>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Skrbi</a:t>
            </a:r>
            <a:r>
              <a:rPr lang="en-GB" altLang="sl-SI" sz="2800" dirty="0" smtClean="0">
                <a:solidFill>
                  <a:srgbClr val="FFFF66"/>
                </a:solidFill>
              </a:rPr>
              <a:t>, da </a:t>
            </a:r>
            <a:r>
              <a:rPr lang="en-GB" altLang="sl-SI" sz="2800" dirty="0" smtClean="0">
                <a:solidFill>
                  <a:srgbClr val="DC2300"/>
                </a:solidFill>
              </a:rPr>
              <a:t>STE VI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čim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manj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izpostavljeni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sevanju</a:t>
            </a:r>
            <a:endParaRPr lang="en-GB" altLang="sl-SI" sz="28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dirty="0" err="1" smtClean="0">
                <a:solidFill>
                  <a:srgbClr val="FFFF66"/>
                </a:solidFill>
              </a:rPr>
              <a:t>Strokovne</a:t>
            </a:r>
            <a:r>
              <a:rPr lang="en-GB" altLang="sl-SI" u="sng" dirty="0" smtClean="0">
                <a:solidFill>
                  <a:srgbClr val="FFFF66"/>
                </a:solidFill>
              </a:rPr>
              <a:t> (1):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Meritve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hitrosti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doz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v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nadzorovanem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opazovanem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območju</a:t>
            </a:r>
            <a:r>
              <a:rPr lang="en-GB" altLang="sl-SI" sz="2400" dirty="0" smtClean="0">
                <a:solidFill>
                  <a:srgbClr val="FFFF66"/>
                </a:solidFill>
              </a:rPr>
              <a:t> (TRT, BRT, NM,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RTG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Izdelava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ocen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pred 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OV</a:t>
            </a:r>
            <a:r>
              <a:rPr lang="sl-SI" altLang="sl-SI" sz="2400" dirty="0" smtClean="0">
                <a:solidFill>
                  <a:srgbClr val="FFFF66"/>
                </a:solidFill>
              </a:rPr>
              <a:t>S)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Optimizacija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zaščite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Preprečevanje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sanacija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izrednih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dogodkov</a:t>
            </a:r>
            <a:r>
              <a:rPr lang="en-GB" altLang="sl-SI" sz="2400" dirty="0" smtClean="0">
                <a:solidFill>
                  <a:srgbClr val="FFFF66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smtClean="0">
                <a:solidFill>
                  <a:srgbClr val="FFFF66"/>
                </a:solidFill>
              </a:rPr>
              <a:t>  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večjega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obsega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incidenti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zaprtimi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400" dirty="0" smtClean="0">
                <a:solidFill>
                  <a:srgbClr val="FFFF66"/>
                </a:solidFill>
              </a:rPr>
              <a:t> BRT in TRT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Sodelovanje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s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ustanovami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38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smtClean="0">
                <a:solidFill>
                  <a:srgbClr val="FFFF66"/>
                </a:solidFill>
              </a:rPr>
              <a:t>Strokovne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Analiza prejetih osebnih doz zaposlenih in ukrepanje ob morebitnih prekoračitvah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nabavi merilnikov sevanja in drugih zaščitnih sredstev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Pregled letnih poročil in mnenj pooblaščene ustanove o kakovosti virov sevanj ter ukrepanje v smislu odprave napak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Odreditev izrednega pregleda vira sevanja oz. izvedbe kontrolnih meritev, če je to </a:t>
            </a:r>
            <a:r>
              <a:rPr lang="sl-SI" altLang="sl-SI" sz="2400" smtClean="0">
                <a:solidFill>
                  <a:srgbClr val="FFFF66"/>
                </a:solidFill>
              </a:rPr>
              <a:t>potrebno</a:t>
            </a:r>
            <a:endParaRPr lang="sl-SI" altLang="sl-SI" sz="20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Strokovne (3):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Skrb za iztrošene vire sevanj, ki predstavljajo radioaktivni odpadek, in njihovo shranjevanje oz. odlaganje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Sevalni nadzor (monitoring) okolja na OI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projektiranju prostorov za nove vire sevanja v smislu zaščite pred sevanjem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v projektnih skupinah na državni ravni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    (priprava pravilnikov, ki urejajo področje sevalne varnosti)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u="sng" smtClean="0">
                <a:solidFill>
                  <a:srgbClr val="FFFF66"/>
                </a:solidFill>
              </a:rPr>
              <a:t>Birokratske (1):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Poznavanje veljavne zakonodaje s področja varstva pred sevanji (zakoni, uredbe in pravilniki)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Pridobivanje dovoljenj za sevalno dejavnost in nabavo ter uporabo virov sevanj –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virih sevanja na OI – periodični pregledi, obnova dovoljenj -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zaposlenih, ki delajo z viri sevanja, zdravniški pregledi, menjava dozimetrov, tečaji...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Komunikacija z inšpektorji za sevalno varnost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4550" y="1600200"/>
            <a:ext cx="403542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Birokratske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Vodenje evidenc o merilnikih sevanja in kontaminacije in skrb za njihovo redno umerjanje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Pridobivanje dovoljenj za uvoz in prevoz vira sevanja – dogovarjanje z uvozniki (BRT, NM</a:t>
            </a:r>
            <a:r>
              <a:rPr lang="sl-SI" altLang="sl-SI" sz="2400" smtClean="0">
                <a:solidFill>
                  <a:srgbClr val="FFFF66"/>
                </a:solidFill>
              </a:rPr>
              <a:t>, TRT</a:t>
            </a:r>
            <a:r>
              <a:rPr lang="en-GB" altLang="sl-SI" sz="2400" smtClean="0">
                <a:solidFill>
                  <a:srgbClr val="FFFF66"/>
                </a:solidFill>
              </a:rPr>
              <a:t>) in URSVS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Poročanje generalnemu direktorju OI o problematiki s področja virov </a:t>
            </a:r>
            <a:r>
              <a:rPr lang="sl-SI" altLang="sl-SI" sz="2400" smtClean="0">
                <a:solidFill>
                  <a:srgbClr val="FFFF66"/>
                </a:solidFill>
              </a:rPr>
              <a:t>sevanja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1414</Words>
  <Application>Microsoft Office PowerPoint</Application>
  <PresentationFormat>On-screen Show (4:3)</PresentationFormat>
  <Paragraphs>176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Beam</vt:lpstr>
      <vt:lpstr>Naloge odgovorne osebe za varstvo pred sevanji na Onkološkem Inštitutu   Uroš Čotar, univ. dipl. fiz.,  odgovorna oseba za varstvo pred sevanji Onkološki Inštitut, Ljubljana</vt:lpstr>
      <vt:lpstr>Vsebina</vt:lpstr>
      <vt:lpstr>Odgovorna oseba</vt:lpstr>
      <vt:lpstr>Kdo je odgovorna oseba? 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Primer: instalacija novega Linaca/RTG</vt:lpstr>
      <vt:lpstr>Primer: instalacija novega Linaca/RTG</vt:lpstr>
      <vt:lpstr>Primer: instalacija novega Linaca/RTG</vt:lpstr>
      <vt:lpstr>Primer: instalacija novega Linaca</vt:lpstr>
      <vt:lpstr>Pridobitev uporabnega dovoljenja</vt:lpstr>
      <vt:lpstr>Ocena varstva pred sevanji (OVS)</vt:lpstr>
      <vt:lpstr>Razdelitev območij s povišanim sevanjem</vt:lpstr>
      <vt:lpstr>Nadzorovana območja</vt:lpstr>
      <vt:lpstr>Nadzorovana območja (2)</vt:lpstr>
      <vt:lpstr>Opazovana območja</vt:lpstr>
      <vt:lpstr>Usposobljenost osebja</vt:lpstr>
      <vt:lpstr>Nošenje in menjava dozimetra</vt:lpstr>
      <vt:lpstr>Nošenje dozimetra –  pravilno       napačno</vt:lpstr>
      <vt:lpstr>Menjava dozimetra - omarica za TL dozimetre</vt:lpstr>
      <vt:lpstr>Dozne ograde in dozne omejitve</vt:lpstr>
      <vt:lpstr>Prejete doze izpostavljenih delavcev</vt:lpstr>
      <vt:lpstr>Uporabne povezave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52</cp:revision>
  <cp:lastPrinted>2017-12-06T15:37:41Z</cp:lastPrinted>
  <dcterms:modified xsi:type="dcterms:W3CDTF">2022-11-23T12:34:59Z</dcterms:modified>
</cp:coreProperties>
</file>