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318" r:id="rId9"/>
    <p:sldId id="262" r:id="rId10"/>
    <p:sldId id="323" r:id="rId11"/>
    <p:sldId id="351" r:id="rId12"/>
    <p:sldId id="311" r:id="rId13"/>
    <p:sldId id="328" r:id="rId14"/>
    <p:sldId id="350" r:id="rId15"/>
    <p:sldId id="312" r:id="rId16"/>
    <p:sldId id="322" r:id="rId17"/>
    <p:sldId id="317" r:id="rId18"/>
    <p:sldId id="321" r:id="rId19"/>
    <p:sldId id="324" r:id="rId20"/>
    <p:sldId id="342" r:id="rId21"/>
    <p:sldId id="338" r:id="rId22"/>
    <p:sldId id="330" r:id="rId23"/>
    <p:sldId id="352" r:id="rId24"/>
    <p:sldId id="334" r:id="rId25"/>
    <p:sldId id="353" r:id="rId26"/>
    <p:sldId id="331" r:id="rId27"/>
    <p:sldId id="355" r:id="rId28"/>
    <p:sldId id="289" r:id="rId29"/>
    <p:sldId id="290" r:id="rId30"/>
    <p:sldId id="354" r:id="rId31"/>
    <p:sldId id="273" r:id="rId32"/>
    <p:sldId id="275" r:id="rId33"/>
    <p:sldId id="276" r:id="rId34"/>
    <p:sldId id="291" r:id="rId35"/>
    <p:sldId id="292" r:id="rId36"/>
    <p:sldId id="283" r:id="rId37"/>
    <p:sldId id="286" r:id="rId38"/>
    <p:sldId id="284" r:id="rId39"/>
    <p:sldId id="285" r:id="rId40"/>
    <p:sldId id="339" r:id="rId41"/>
    <p:sldId id="347" r:id="rId42"/>
    <p:sldId id="346" r:id="rId43"/>
    <p:sldId id="293" r:id="rId44"/>
    <p:sldId id="348" r:id="rId45"/>
    <p:sldId id="336" r:id="rId46"/>
    <p:sldId id="337" r:id="rId47"/>
    <p:sldId id="356" r:id="rId48"/>
    <p:sldId id="287" r:id="rId49"/>
  </p:sldIdLst>
  <p:sldSz cx="9144000" cy="6858000" type="screen4x3"/>
  <p:notesSz cx="7099300" cy="10234613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8" autoAdjust="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573CD6B-072C-4A4A-AF7C-94C656F707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759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1600" y="-10729913"/>
            <a:ext cx="30683200" cy="230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930" y="4861442"/>
            <a:ext cx="5674510" cy="46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13902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644" y="0"/>
            <a:ext cx="1643" cy="1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5341600" y="-10729913"/>
            <a:ext cx="30686375" cy="2301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6"/>
            <a:ext cx="5675312" cy="4603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41600" y="-10729913"/>
            <a:ext cx="30684788" cy="23015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1" y="4861442"/>
            <a:ext cx="5676153" cy="450429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9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body"/>
          </p:nvPr>
        </p:nvSpPr>
        <p:spPr>
          <a:xfrm>
            <a:off x="709931" y="4861441"/>
            <a:ext cx="5676153" cy="4605576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41FA-97A8-498E-9539-42DD4D3A67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0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8531-A6C0-42D5-B485-6A261D2C28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47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09A-ADFE-4F9F-A616-C046D1F6EB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166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D68F-0719-44D5-91B1-705B2516EB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96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35D3-A936-4B72-8337-AD1D01525B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24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380A-41CD-4917-8640-54E56F2F38E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3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5037-EA82-4B78-B278-2210D8C3F6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4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75EF-6D21-4289-9E65-601D70C82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68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7FC6-C8B5-45F9-B39E-2CC214B6CC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806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8311-DD22-4332-93D3-DF1EB95A07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52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F1E4-6145-4F55-9314-A2D885E00F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0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7F9C-61CD-4F30-BFF1-540620627EF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57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EABA-0171-4350-9A60-F2E6276352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13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8EE-8276-4E05-8FEC-8DA2135F51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9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1A319FC1-9E57-4372-AE15-0E72B80479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1628800"/>
            <a:ext cx="8229600" cy="18288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sevanja v medicini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Grp="1"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efektivna mesečna doza 2,3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ekvivalentna mesečna doza na roke 22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efektivna mesečna doza 3.8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 smtClean="0">
                <a:solidFill>
                  <a:srgbClr val="FFFF00"/>
                </a:solidFill>
              </a:rPr>
              <a:t>ekvivalentna mesečna doza na roke 42 </a:t>
            </a:r>
            <a:r>
              <a:rPr lang="sl-SI" altLang="sl-SI" sz="30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3000" dirty="0" smtClean="0">
                <a:solidFill>
                  <a:srgbClr val="FFFF00"/>
                </a:solidFill>
              </a:rPr>
              <a:t> – september 2012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3000" dirty="0">
                <a:solidFill>
                  <a:srgbClr val="FFFF00"/>
                </a:solidFill>
              </a:rPr>
              <a:t>efektivna mesečna doza 2,3 </a:t>
            </a:r>
            <a:r>
              <a:rPr lang="sl-SI" altLang="sl-SI" sz="3000" dirty="0" err="1">
                <a:solidFill>
                  <a:srgbClr val="FFFF00"/>
                </a:solidFill>
              </a:rPr>
              <a:t>mSv</a:t>
            </a:r>
            <a:r>
              <a:rPr lang="sl-SI" altLang="sl-SI" sz="3000" dirty="0">
                <a:solidFill>
                  <a:srgbClr val="FFFF00"/>
                </a:solidFill>
              </a:rPr>
              <a:t> – april </a:t>
            </a:r>
            <a:r>
              <a:rPr lang="sl-SI" altLang="sl-SI" sz="3000" dirty="0" smtClean="0">
                <a:solidFill>
                  <a:srgbClr val="FFFF00"/>
                </a:solidFill>
              </a:rPr>
              <a:t>2018</a:t>
            </a:r>
            <a:endParaRPr lang="sl-SI" altLang="sl-SI" sz="3000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30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3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UV1</a:t>
            </a:r>
            <a:r>
              <a:rPr lang="sl-SI" altLang="sl-SI" sz="2800" dirty="0" smtClean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70912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Definicija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Uporaba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Viri na oddelkih: 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NM</a:t>
            </a: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RTG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BRT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TRT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EVPIS</a:t>
            </a: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err="1" smtClean="0">
                <a:solidFill>
                  <a:srgbClr val="FFFF66"/>
                </a:solidFill>
              </a:rPr>
              <a:t>BIO</a:t>
            </a:r>
            <a:endParaRPr lang="sl-SI" altLang="sl-SI" sz="28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66"/>
                </a:solidFill>
              </a:rPr>
              <a:t>AKP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34363" cy="514116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66"/>
                </a:solidFill>
              </a:rPr>
              <a:t>, CT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66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mamotom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Terapija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Linac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66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66"/>
                </a:solidFill>
              </a:rPr>
              <a:t>: Ir-192 in Sr-90 (BRT)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smtClean="0">
                <a:solidFill>
                  <a:srgbClr val="00B050"/>
                </a:solidFill>
              </a:rPr>
              <a:t>Co-60 (TRT</a:t>
            </a:r>
            <a:r>
              <a:rPr lang="sl-SI" altLang="sl-SI" sz="2400" dirty="0" smtClean="0">
                <a:solidFill>
                  <a:srgbClr val="00B050"/>
                </a:solidFill>
              </a:rPr>
              <a:t> odstranjen avgusta 2010</a:t>
            </a:r>
            <a:r>
              <a:rPr lang="en-GB" altLang="sl-SI" sz="2400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naprav</a:t>
            </a:r>
            <a:r>
              <a:rPr lang="en-GB" altLang="sl-SI" sz="2400" dirty="0" smtClean="0">
                <a:solidFill>
                  <a:srgbClr val="FFFF66"/>
                </a:solidFill>
              </a:rPr>
              <a:t> (NM):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66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66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66"/>
                </a:solidFill>
              </a:rPr>
              <a:t>Co-57, Cs-137, Ba-133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66"/>
                </a:solidFill>
              </a:rPr>
              <a:t>, Ge-68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Rentgen</a:t>
            </a:r>
            <a:r>
              <a:rPr lang="sl-SI" altLang="sl-SI" sz="2400" dirty="0">
                <a:solidFill>
                  <a:srgbClr val="FFFF66"/>
                </a:solidFill>
              </a:rPr>
              <a:t>: </a:t>
            </a:r>
            <a:r>
              <a:rPr lang="sl-SI" altLang="sl-SI" sz="2400" dirty="0" err="1">
                <a:solidFill>
                  <a:srgbClr val="FFFF66"/>
                </a:solidFill>
              </a:rPr>
              <a:t>Gulmay</a:t>
            </a:r>
            <a:r>
              <a:rPr lang="sl-SI" altLang="sl-SI" sz="2400" dirty="0">
                <a:solidFill>
                  <a:srgbClr val="FFFF66"/>
                </a:solidFill>
              </a:rPr>
              <a:t> </a:t>
            </a:r>
            <a:r>
              <a:rPr lang="sl-SI" altLang="sl-SI" sz="2400" dirty="0" err="1">
                <a:solidFill>
                  <a:srgbClr val="FFFF66"/>
                </a:solidFill>
              </a:rPr>
              <a:t>Darpac</a:t>
            </a:r>
            <a:r>
              <a:rPr lang="sl-SI" altLang="sl-SI" sz="2400" dirty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3225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Ambulanta </a:t>
            </a:r>
            <a:r>
              <a:rPr lang="sl-SI" altLang="sl-SI" sz="2400" dirty="0">
                <a:solidFill>
                  <a:srgbClr val="FFFF66"/>
                </a:solidFill>
              </a:rPr>
              <a:t>za klinično prehrano – </a:t>
            </a:r>
            <a:r>
              <a:rPr lang="sl-SI" altLang="sl-SI" sz="2400" dirty="0" smtClean="0">
                <a:solidFill>
                  <a:srgbClr val="FFFF66"/>
                </a:solidFill>
              </a:rPr>
              <a:t>meritve </a:t>
            </a:r>
            <a:r>
              <a:rPr lang="sl-SI" altLang="sl-SI" sz="2400" dirty="0">
                <a:solidFill>
                  <a:srgbClr val="FFFF66"/>
                </a:solidFill>
              </a:rPr>
              <a:t>gostote telesa in </a:t>
            </a:r>
            <a:r>
              <a:rPr lang="sl-SI" altLang="sl-SI" sz="2400" dirty="0" smtClean="0">
                <a:solidFill>
                  <a:srgbClr val="FFFF66"/>
                </a:solidFill>
              </a:rPr>
              <a:t>kosti: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Hologic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Horizon</a:t>
            </a:r>
            <a:r>
              <a:rPr lang="sl-SI" altLang="sl-SI" sz="2400" dirty="0" smtClean="0">
                <a:solidFill>
                  <a:srgbClr val="FFFF66"/>
                </a:solidFill>
              </a:rPr>
              <a:t> W</a:t>
            </a:r>
            <a:endParaRPr lang="en-GB" altLang="sl-SI" sz="2400" dirty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Značilnosti virov s pospeševalno cevjo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Sami po sebi ne sevajo (v prostoru ni sevanja, ko je aparat izključen)!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Dostop je možen tudi za nesevalne delavce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Toda: RTG napravo in cev je potrebno strokovno uničiti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80" name="Picture 13" descr="elev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28" y="1600200"/>
            <a:ext cx="3283744" cy="2189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7" descr="dor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seleni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9" descr="lorad m 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12" descr="philips BV endura pokoncn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58" y="1600200"/>
            <a:ext cx="3020483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-242888"/>
            <a:ext cx="8229600" cy="1143001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 sz="3600">
                <a:solidFill>
                  <a:srgbClr val="FFFF00"/>
                </a:solidFill>
              </a:rPr>
              <a:t>Meritve na aparatih – oktober 2011</a:t>
            </a:r>
          </a:p>
        </p:txBody>
      </p:sp>
      <p:graphicFrame>
        <p:nvGraphicFramePr>
          <p:cNvPr id="19642" name="Group 186"/>
          <p:cNvGraphicFramePr>
            <a:graphicFrameLocks noGrp="1"/>
          </p:cNvGraphicFramePr>
          <p:nvPr/>
        </p:nvGraphicFramePr>
        <p:xfrm>
          <a:off x="539750" y="736600"/>
          <a:ext cx="8281988" cy="6122128"/>
        </p:xfrm>
        <a:graphic>
          <a:graphicData uri="http://schemas.openxmlformats.org/drawingml/2006/table">
            <a:tbl>
              <a:tblPr/>
              <a:tblGrid>
                <a:gridCol w="2760663"/>
                <a:gridCol w="2760662"/>
                <a:gridCol w="2760663"/>
              </a:tblGrid>
              <a:tr h="177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Aparat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Merilno mesto 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Doza [</a:t>
                      </a:r>
                      <a:r>
                        <a:rPr kumimoji="0" lang="el-GR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Sv</a:t>
                      </a: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]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Selenia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39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788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37427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DiDi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20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198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662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DORA - ME1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45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785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9430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Mamotom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34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37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36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CT</a:t>
                      </a: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zunaj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44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Znotraj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719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sl-SI" altLang="sl-SI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90000" marR="90000" marT="97200" marB="46800" horzOverflow="overflow">
                    <a:lnL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RTG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8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8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1pPr>
                      <a:lvl2pPr>
                        <a:spcBef>
                          <a:spcPts val="7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2pPr>
                      <a:lvl3pPr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3pPr>
                      <a:lvl4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4pPr>
                      <a:lvl5pPr>
                        <a:spcBef>
                          <a:spcPts val="5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5pPr>
                      <a:lvl6pPr marL="25146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6pPr>
                      <a:lvl7pPr marL="29718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7pPr>
                      <a:lvl8pPr marL="34290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8pPr>
                      <a:lvl9pPr marL="3886200" indent="-228600" defTabSz="449263" fontAlgn="base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Tx/>
                        <a:buSzPct val="9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sl-SI" altLang="sl-S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Lucida Sans Unicode" pitchFamily="34" charset="0"/>
                          <a:cs typeface="Lucida Sans Unicode" pitchFamily="34" charset="0"/>
                        </a:rPr>
                        <a:t>635</a:t>
                      </a:r>
                    </a:p>
                  </a:txBody>
                  <a:tcPr marL="90000" marR="90000" marT="97200" marB="46800" horzOverflow="overflow">
                    <a:lnL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244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err="1" smtClean="0">
                <a:solidFill>
                  <a:srgbClr val="FFFF66"/>
                </a:solidFill>
              </a:rPr>
              <a:t>Brahiradioterapija</a:t>
            </a:r>
            <a:r>
              <a:rPr lang="sl-SI" altLang="sl-SI" dirty="0" smtClean="0">
                <a:solidFill>
                  <a:srgbClr val="FFFF66"/>
                </a:solidFill>
              </a:rPr>
              <a:t> (BRT)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Izotopi: Sr-90 (</a:t>
            </a:r>
            <a:r>
              <a:rPr lang="sl-SI" altLang="sl-SI" dirty="0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dirty="0" smtClean="0">
                <a:solidFill>
                  <a:srgbClr val="FFFF66"/>
                </a:solidFill>
              </a:rPr>
              <a:t>), Ir-192 za </a:t>
            </a:r>
            <a:r>
              <a:rPr lang="sl-SI" altLang="sl-SI" dirty="0" err="1" smtClean="0">
                <a:solidFill>
                  <a:srgbClr val="FFFF66"/>
                </a:solidFill>
              </a:rPr>
              <a:t>PDR</a:t>
            </a:r>
            <a:r>
              <a:rPr lang="sl-SI" altLang="sl-SI" dirty="0" smtClean="0">
                <a:solidFill>
                  <a:srgbClr val="FFFF66"/>
                </a:solidFill>
              </a:rPr>
              <a:t> in </a:t>
            </a:r>
            <a:r>
              <a:rPr lang="sl-SI" altLang="sl-SI" dirty="0" err="1" smtClean="0">
                <a:solidFill>
                  <a:srgbClr val="FFFF66"/>
                </a:solidFill>
              </a:rPr>
              <a:t>HDR</a:t>
            </a:r>
            <a:r>
              <a:rPr lang="sl-SI" altLang="sl-SI" dirty="0" smtClean="0">
                <a:solidFill>
                  <a:srgbClr val="FFFF66"/>
                </a:solidFill>
              </a:rPr>
              <a:t> (</a:t>
            </a:r>
            <a:r>
              <a:rPr lang="sl-SI" altLang="sl-SI" dirty="0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Aktivnosti: 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Sr-90 do 1GBq,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Ir-192 do 450 </a:t>
            </a:r>
            <a:r>
              <a:rPr lang="sl-SI" altLang="sl-SI" dirty="0" err="1" smtClean="0">
                <a:solidFill>
                  <a:srgbClr val="FFFF66"/>
                </a:solidFill>
              </a:rPr>
              <a:t>GBq</a:t>
            </a:r>
            <a:r>
              <a:rPr lang="sl-SI" altLang="sl-SI" dirty="0" smtClean="0">
                <a:solidFill>
                  <a:srgbClr val="FFFF66"/>
                </a:solidFill>
              </a:rPr>
              <a:t> !!!</a:t>
            </a:r>
          </a:p>
          <a:p>
            <a:pPr eaLnBrk="1" hangingPunct="1">
              <a:defRPr/>
            </a:pPr>
            <a:endParaRPr lang="sl-SI" altLang="sl-SI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Aplikatorji</a:t>
            </a:r>
            <a:r>
              <a:rPr lang="sl-SI" dirty="0" smtClean="0">
                <a:solidFill>
                  <a:srgbClr val="FFFF00"/>
                </a:solidFill>
              </a:rPr>
              <a:t> Sr-90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3" y="1340768"/>
            <a:ext cx="7805991" cy="5184576"/>
          </a:xfrm>
        </p:spPr>
      </p:pic>
    </p:spTree>
    <p:extLst>
      <p:ext uri="{BB962C8B-B14F-4D97-AF65-F5344CB8AC3E}">
        <p14:creationId xmlns:p14="http://schemas.microsoft.com/office/powerpoint/2010/main" val="352077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4000" smtClean="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 smtClean="0">
                <a:solidFill>
                  <a:srgbClr val="FFFF66"/>
                </a:solidFill>
              </a:rPr>
              <a:t>na</a:t>
            </a:r>
            <a:r>
              <a:rPr lang="en-GB" altLang="sl-SI" sz="4000" smtClean="0">
                <a:solidFill>
                  <a:srgbClr val="FFFF66"/>
                </a:solidFill>
              </a:rPr>
              <a:t> brahiterapij</a:t>
            </a:r>
            <a:r>
              <a:rPr lang="sl-SI" altLang="sl-SI" sz="4000" smtClean="0">
                <a:solidFill>
                  <a:srgbClr val="FFFF66"/>
                </a:solidFill>
              </a:rPr>
              <a:t>i in nuklearni medicini</a:t>
            </a:r>
            <a:endParaRPr lang="en-GB" altLang="sl-SI" sz="4000" smtClean="0">
              <a:solidFill>
                <a:srgbClr val="FFFF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Brahiterapija: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srednje sestre</a:t>
            </a:r>
            <a:r>
              <a:rPr lang="en-GB" altLang="sl-SI" sz="240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 5.8 do 10.6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</a:t>
            </a:r>
            <a:r>
              <a:rPr lang="sl-SI" altLang="sl-SI" sz="2400" smtClean="0">
                <a:solidFill>
                  <a:srgbClr val="FFFF66"/>
                </a:solidFill>
              </a:rPr>
              <a:t>do</a:t>
            </a:r>
            <a:r>
              <a:rPr lang="en-GB" altLang="sl-SI" sz="2400" smtClean="0">
                <a:solidFill>
                  <a:srgbClr val="FFFF66"/>
                </a:solidFill>
              </a:rPr>
              <a:t> 2.5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1.3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višje sestre: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2.0 do 4.0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0.6 do 1.1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1.1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Izotopni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laboratorij</a:t>
            </a:r>
            <a:r>
              <a:rPr lang="en-GB" altLang="sl-SI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priprava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3.4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1.0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0.9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1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aplikacija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do 11.3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</a:t>
            </a:r>
            <a:r>
              <a:rPr lang="sl-SI" altLang="sl-SI" sz="2400" dirty="0" smtClean="0">
                <a:solidFill>
                  <a:srgbClr val="FFFF66"/>
                </a:solidFill>
              </a:rPr>
              <a:t>do </a:t>
            </a:r>
            <a:r>
              <a:rPr lang="en-GB" altLang="sl-SI" sz="2400" dirty="0" smtClean="0">
                <a:solidFill>
                  <a:srgbClr val="FFFF66"/>
                </a:solidFill>
              </a:rPr>
              <a:t>2.6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do 2.5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 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2013:  6.5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Kaj je znižalo osebne doze delavcev na </a:t>
            </a:r>
            <a:r>
              <a:rPr lang="sl-SI" altLang="sl-SI" smtClean="0">
                <a:solidFill>
                  <a:srgbClr val="FFFF66"/>
                </a:solidFill>
              </a:rPr>
              <a:t>BRT</a:t>
            </a:r>
            <a:r>
              <a:rPr lang="en-GB" altLang="sl-SI" smtClean="0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after-load obsevalnih tehnik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Manjše število ročnih aplikacij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Dobra zaščita prostorov, kjer se pripravlja in izvaja terapija.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Profesionalen odnos do dela z viri sevanja in občutek za prepoznavanje resnično nevarnih situacij.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Teleterapija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err="1" smtClean="0">
                <a:solidFill>
                  <a:srgbClr val="FFFF00"/>
                </a:solidFill>
              </a:rPr>
              <a:t>Teleradioterapevtska</a:t>
            </a:r>
            <a:r>
              <a:rPr lang="sl-SI" altLang="sl-SI" sz="2800" dirty="0" smtClean="0">
                <a:solidFill>
                  <a:srgbClr val="FFFF00"/>
                </a:solidFill>
              </a:rPr>
              <a:t> naprava = zaprt terapevtski vir sevanja, ki ni vstavljen v telo bolnika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Hitrosti doze v primarnem snopu: 1-2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Gy</a:t>
            </a:r>
            <a:r>
              <a:rPr lang="sl-SI" altLang="sl-SI" sz="2800" dirty="0" smtClean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>
                <a:solidFill>
                  <a:srgbClr val="FFFF00"/>
                </a:solidFill>
              </a:rPr>
              <a:t>9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Linacov</a:t>
            </a:r>
            <a:endParaRPr lang="sl-SI" altLang="sl-SI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1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300kV</a:t>
            </a:r>
            <a:r>
              <a:rPr lang="sl-SI" altLang="sl-SI" sz="2800" dirty="0" smtClean="0">
                <a:solidFill>
                  <a:srgbClr val="FFFF00"/>
                </a:solidFill>
              </a:rPr>
              <a:t> RTG (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800" dirty="0" smtClean="0">
                <a:solidFill>
                  <a:srgbClr val="FFFF0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>
                <a:solidFill>
                  <a:srgbClr val="FFFF00"/>
                </a:solidFill>
              </a:rPr>
              <a:t>2</a:t>
            </a:r>
            <a:r>
              <a:rPr lang="sl-SI" altLang="sl-SI" sz="2800" smtClean="0">
                <a:solidFill>
                  <a:srgbClr val="FFFF00"/>
                </a:solidFill>
              </a:rPr>
              <a:t> simulatorja</a:t>
            </a:r>
            <a:endParaRPr lang="sl-SI" altLang="sl-SI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chemeClr val="folHlink"/>
                </a:solidFill>
              </a:rPr>
              <a:t>(</a:t>
            </a:r>
            <a:r>
              <a:rPr lang="sl-SI" altLang="sl-SI" sz="2800" dirty="0" err="1" smtClean="0">
                <a:solidFill>
                  <a:schemeClr val="folHlink"/>
                </a:solidFill>
              </a:rPr>
              <a:t>teleterapevtski</a:t>
            </a:r>
            <a:r>
              <a:rPr lang="sl-SI" altLang="sl-SI" sz="2800" dirty="0" smtClean="0">
                <a:solidFill>
                  <a:schemeClr val="folHlink"/>
                </a:solidFill>
              </a:rPr>
              <a:t> vir s </a:t>
            </a:r>
            <a:r>
              <a:rPr lang="sl-SI" altLang="sl-SI" sz="2800" dirty="0" err="1" smtClean="0">
                <a:solidFill>
                  <a:schemeClr val="folHlink"/>
                </a:solidFill>
              </a:rPr>
              <a:t>Co</a:t>
            </a:r>
            <a:r>
              <a:rPr lang="sl-SI" altLang="sl-SI" sz="2800" dirty="0" smtClean="0">
                <a:solidFill>
                  <a:schemeClr val="folHlink"/>
                </a:solidFill>
              </a:rPr>
              <a:t>-60 </a:t>
            </a:r>
            <a:r>
              <a:rPr lang="sl-SI" altLang="sl-SI" sz="2800" dirty="0" err="1" smtClean="0">
                <a:solidFill>
                  <a:schemeClr val="folHlink"/>
                </a:solidFill>
              </a:rPr>
              <a:t>Theratron</a:t>
            </a:r>
            <a:r>
              <a:rPr lang="sl-SI" altLang="sl-SI" sz="2800" dirty="0" smtClean="0">
                <a:solidFill>
                  <a:schemeClr val="folHlink"/>
                </a:solidFill>
              </a:rPr>
              <a:t> - odstranjen avgusta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 TRT naprav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Zelo visoke hitrosti doze; smrtna doza (5 do 10 Gy) v nekaj minutah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Potreba po dobri zaščiti prostorov (zunaj nad pospeševalniki še vedno 2 mSv/h)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Osebja med terapevtskim posegom                    ni v obsevalnem prostoru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Linearni pospeševalniki - Linaci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so naprave, ki proizvajajo </a:t>
            </a:r>
            <a:r>
              <a:rPr lang="sl-SI" altLang="sl-SI" dirty="0" err="1" smtClean="0">
                <a:solidFill>
                  <a:srgbClr val="FFFF66"/>
                </a:solidFill>
              </a:rPr>
              <a:t>visokoenergijske</a:t>
            </a:r>
            <a:r>
              <a:rPr lang="sl-SI" altLang="sl-SI" dirty="0" smtClean="0">
                <a:solidFill>
                  <a:srgbClr val="FFFF66"/>
                </a:solidFill>
              </a:rPr>
              <a:t> fotone ali elektrone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Energije : 4-18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r>
              <a:rPr lang="sl-SI" altLang="sl-SI" dirty="0" smtClean="0">
                <a:solidFill>
                  <a:srgbClr val="FFFF66"/>
                </a:solidFill>
              </a:rPr>
              <a:t> za elektrone in 6-15 MV za fotone (Onkološki Inštitut)‏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Možne energije do 25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Hitrost doze v primarnem snopu: poljubno prilagajamo, </a:t>
            </a:r>
            <a:r>
              <a:rPr lang="sl-SI" altLang="sl-SI" dirty="0" err="1" smtClean="0">
                <a:solidFill>
                  <a:srgbClr val="FFFF66"/>
                </a:solidFill>
              </a:rPr>
              <a:t>ponavadi</a:t>
            </a:r>
            <a:r>
              <a:rPr lang="sl-SI" altLang="sl-SI" dirty="0" smtClean="0">
                <a:solidFill>
                  <a:srgbClr val="FFFF66"/>
                </a:solidFill>
              </a:rPr>
              <a:t> 1-2 </a:t>
            </a:r>
            <a:r>
              <a:rPr lang="sl-SI" altLang="sl-SI" dirty="0" err="1" smtClean="0">
                <a:solidFill>
                  <a:srgbClr val="FFFF66"/>
                </a:solidFill>
              </a:rPr>
              <a:t>Gy</a:t>
            </a:r>
            <a:r>
              <a:rPr lang="sl-SI" altLang="sl-SI" dirty="0" smtClean="0">
                <a:solidFill>
                  <a:srgbClr val="FFFF66"/>
                </a:solidFill>
              </a:rPr>
              <a:t>/min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Font typeface="Arial (WT)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  <a:latin typeface="Arial (WT)" pitchFamily="32" charset="0"/>
              </a:rPr>
              <a:t>Obsevanje z visokoenergijskimi fotoni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135938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Velika prodornost 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Build-up efekt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Osebna zaščita ni smiselna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Dobra zaščita prostora (tudi pred</a:t>
            </a:r>
            <a:r>
              <a:rPr lang="sl-SI" altLang="sl-SI" smtClean="0">
                <a:solidFill>
                  <a:srgbClr val="FFFF66"/>
                </a:solidFill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nevtroni)</a:t>
            </a:r>
            <a:r>
              <a:rPr lang="sl-SI" altLang="sl-SI" smtClean="0">
                <a:solidFill>
                  <a:srgbClr val="FFFF66"/>
                </a:solidFill>
              </a:rPr>
              <a:t> za energije nad 10 MeV</a:t>
            </a:r>
            <a:endParaRPr lang="en-GB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891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6 in 8 sta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visokoenergijska</a:t>
            </a:r>
            <a:r>
              <a:rPr lang="sl-SI" altLang="sl-SI" sz="2800" dirty="0" smtClean="0">
                <a:solidFill>
                  <a:srgbClr val="FFFF00"/>
                </a:solidFill>
              </a:rPr>
              <a:t> (15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1 in 2 sta nizkoenergijska (6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Linearni pospeševalnik ELEKTA Sinergy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352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GB" altLang="sl-SI" sz="2800">
                <a:solidFill>
                  <a:srgbClr val="FFFF66"/>
                </a:solidFill>
              </a:rPr>
              <a:t>Energije fotonov: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6 MV 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15 MV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sl-SI" sz="2800">
                <a:solidFill>
                  <a:srgbClr val="FFFF66"/>
                </a:solidFill>
              </a:rPr>
              <a:t>Energije elektronov: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sl-SI" altLang="sl-SI" sz="2800">
                <a:solidFill>
                  <a:srgbClr val="FFFF66"/>
                </a:solidFill>
              </a:rPr>
              <a:t>- </a:t>
            </a:r>
            <a:r>
              <a:rPr lang="en-GB" altLang="sl-SI" sz="2800">
                <a:solidFill>
                  <a:srgbClr val="FFFF66"/>
                </a:solidFill>
              </a:rPr>
              <a:t>6, 9,</a:t>
            </a: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en-GB" altLang="sl-SI" sz="2800">
                <a:solidFill>
                  <a:srgbClr val="FFFF66"/>
                </a:solidFill>
              </a:rPr>
              <a:t>12, 15</a:t>
            </a:r>
            <a:r>
              <a:rPr lang="sl-SI" altLang="sl-SI" sz="2800">
                <a:solidFill>
                  <a:srgbClr val="FFFF66"/>
                </a:solidFill>
              </a:rPr>
              <a:t> in</a:t>
            </a:r>
            <a:r>
              <a:rPr lang="en-GB" altLang="sl-SI" sz="2800">
                <a:solidFill>
                  <a:srgbClr val="FFFF66"/>
                </a:solidFill>
              </a:rPr>
              <a:t> 18 MeV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</a:t>
            </a:r>
          </a:p>
        </p:txBody>
      </p:sp>
      <p:pic>
        <p:nvPicPr>
          <p:cNvPr id="40963" name="Picture 6" descr="Varian Noval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92D050"/>
                </a:solidFill>
              </a:rPr>
              <a:t>Obsevalnik</a:t>
            </a:r>
            <a:r>
              <a:rPr lang="sl-SI" altLang="sl-SI" dirty="0" smtClean="0">
                <a:solidFill>
                  <a:srgbClr val="92D050"/>
                </a:solidFill>
              </a:rPr>
              <a:t> </a:t>
            </a:r>
            <a:r>
              <a:rPr lang="sl-SI" altLang="sl-SI" dirty="0" err="1" smtClean="0">
                <a:solidFill>
                  <a:srgbClr val="92D050"/>
                </a:solidFill>
              </a:rPr>
              <a:t>Theratron</a:t>
            </a:r>
            <a:r>
              <a:rPr lang="sl-SI" altLang="sl-SI" dirty="0" smtClean="0">
                <a:solidFill>
                  <a:srgbClr val="92D050"/>
                </a:solidFill>
              </a:rPr>
              <a:t> -  </a:t>
            </a:r>
            <a:r>
              <a:rPr lang="sl-SI" altLang="sl-SI" dirty="0" err="1" smtClean="0">
                <a:solidFill>
                  <a:srgbClr val="92D050"/>
                </a:solidFill>
              </a:rPr>
              <a:t>Co</a:t>
            </a:r>
            <a:r>
              <a:rPr lang="sl-SI" altLang="sl-SI" dirty="0" smtClean="0">
                <a:solidFill>
                  <a:srgbClr val="92D050"/>
                </a:solidFill>
              </a:rPr>
              <a:t>-60</a:t>
            </a:r>
          </a:p>
        </p:txBody>
      </p:sp>
      <p:pic>
        <p:nvPicPr>
          <p:cNvPr id="41987" name="Picture 8" descr="naprava v prostoru pred demontažo (small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Prerez Theratrona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250"/>
            <a:ext cx="8229600" cy="4238625"/>
          </a:xfrm>
          <a:prstGeom prst="rect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6083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46084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46085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46086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7107" name="Picture 12" descr="check sourc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3" descr="Cs-13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4" descr="Ba-1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5" descr="Sr-9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Raziskovalna dejavnost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Obsevanje celičnih in tkivnih vzorcev ter poskusnih živali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RTG aparat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sz="2800" dirty="0" smtClean="0">
                <a:solidFill>
                  <a:srgbClr val="FFFF00"/>
                </a:solidFill>
              </a:rPr>
              <a:t> 3225 (220 kV)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Hitrost doze: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v primarnem snopu: 2.2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Gy</a:t>
            </a:r>
            <a:r>
              <a:rPr lang="sl-SI" altLang="sl-SI" sz="2800" dirty="0" smtClean="0">
                <a:solidFill>
                  <a:srgbClr val="FFFF00"/>
                </a:solidFill>
              </a:rPr>
              <a:t>/min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nadzorni pult: &lt; 1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Mesečne doze: nekaj </a:t>
            </a:r>
            <a:r>
              <a:rPr lang="el-GR" altLang="sl-SI" sz="28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  <a:cs typeface="Arial" charset="0"/>
              </a:rPr>
              <a:t>Dodatna zaščita ni potrebna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Nadzor ni tako strog kot pri medicinskih posegih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altLang="sl-SI" sz="28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dirty="0" smtClean="0">
                <a:solidFill>
                  <a:srgbClr val="FFFF00"/>
                </a:solidFill>
              </a:rPr>
              <a:t> </a:t>
            </a:r>
            <a:r>
              <a:rPr lang="sl-SI" altLang="sl-SI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dirty="0" smtClean="0">
                <a:solidFill>
                  <a:srgbClr val="FFFF00"/>
                </a:solidFill>
              </a:rPr>
              <a:t> 3225</a:t>
            </a:r>
          </a:p>
        </p:txBody>
      </p:sp>
      <p:pic>
        <p:nvPicPr>
          <p:cNvPr id="49155" name="Picture 5" descr="gulmay darpa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Ambulanta za klinično prehrano – </a:t>
            </a:r>
            <a:r>
              <a:rPr lang="sl-SI" dirty="0" err="1" smtClean="0">
                <a:solidFill>
                  <a:srgbClr val="FFFF00"/>
                </a:solidFill>
              </a:rPr>
              <a:t>Hologic</a:t>
            </a:r>
            <a:r>
              <a:rPr lang="sl-SI" dirty="0" smtClean="0">
                <a:solidFill>
                  <a:srgbClr val="FFFF00"/>
                </a:solidFill>
              </a:rPr>
              <a:t> </a:t>
            </a:r>
            <a:r>
              <a:rPr lang="sl-SI" dirty="0" err="1" smtClean="0">
                <a:solidFill>
                  <a:srgbClr val="FFFF00"/>
                </a:solidFill>
              </a:rPr>
              <a:t>Horizon</a:t>
            </a:r>
            <a:r>
              <a:rPr lang="sl-SI" dirty="0" smtClean="0">
                <a:solidFill>
                  <a:srgbClr val="FFFF00"/>
                </a:solidFill>
              </a:rPr>
              <a:t> W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13" y="1964741"/>
            <a:ext cx="8010428" cy="4560604"/>
          </a:xfrm>
        </p:spPr>
      </p:pic>
    </p:spTree>
    <p:extLst>
      <p:ext uri="{BB962C8B-B14F-4D97-AF65-F5344CB8AC3E}">
        <p14:creationId xmlns:p14="http://schemas.microsoft.com/office/powerpoint/2010/main" val="2326059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Vprašanja?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nuklearne</a:t>
            </a:r>
            <a:r>
              <a:rPr lang="en-GB" altLang="sl-SI" dirty="0" smtClean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dirty="0" smtClean="0">
                <a:solidFill>
                  <a:srgbClr val="FFFF66"/>
                </a:solidFill>
              </a:rPr>
              <a:t>: Tc-99m, I-123, </a:t>
            </a:r>
            <a:r>
              <a:rPr lang="sl-SI" altLang="sl-SI" dirty="0" smtClean="0">
                <a:solidFill>
                  <a:srgbClr val="FFFF66"/>
                </a:solidFill>
              </a:rPr>
              <a:t>I-131, </a:t>
            </a:r>
            <a:r>
              <a:rPr lang="en-GB" altLang="sl-SI" dirty="0" smtClean="0">
                <a:solidFill>
                  <a:srgbClr val="FFFF66"/>
                </a:solidFill>
              </a:rPr>
              <a:t>In-111, Ga-67, F-18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Terapija</a:t>
            </a:r>
            <a:r>
              <a:rPr lang="en-GB" altLang="sl-SI" dirty="0" smtClean="0">
                <a:solidFill>
                  <a:srgbClr val="FFFF66"/>
                </a:solidFill>
              </a:rPr>
              <a:t>:  I-131, Sr-89, Sm-153</a:t>
            </a:r>
            <a:r>
              <a:rPr lang="sl-SI" altLang="sl-SI" dirty="0" smtClean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	</a:t>
            </a:r>
            <a:r>
              <a:rPr lang="sl-SI" altLang="sl-SI" dirty="0" smtClean="0">
                <a:solidFill>
                  <a:srgbClr val="FFFF66"/>
                </a:solidFill>
              </a:rPr>
              <a:t>Ra-223 (</a:t>
            </a:r>
            <a:r>
              <a:rPr lang="el-GR" altLang="sl-SI" dirty="0" smtClean="0">
                <a:solidFill>
                  <a:srgbClr val="FFFF66"/>
                </a:solidFill>
              </a:rPr>
              <a:t>α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 smtClean="0">
                <a:solidFill>
                  <a:srgbClr val="FFFF66"/>
                </a:solidFill>
              </a:rPr>
              <a:t>nekaj</a:t>
            </a:r>
            <a:r>
              <a:rPr lang="en-GB" altLang="sl-SI" smtClean="0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Aktivnosti do </a:t>
            </a:r>
            <a:r>
              <a:rPr lang="sl-SI" altLang="sl-SI" smtClean="0">
                <a:solidFill>
                  <a:srgbClr val="FFFF66"/>
                </a:solidFill>
              </a:rPr>
              <a:t>1100</a:t>
            </a:r>
            <a:r>
              <a:rPr lang="en-GB" altLang="sl-SI" smtClean="0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po slikanju na 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do 7.4 GBq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50.6 dni</a:t>
              </a: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Sr-89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3.3 dni</a:t>
              </a: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Ga-67</a:t>
              </a: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10730</TotalTime>
  <Words>1278</Words>
  <Application>Microsoft Office PowerPoint</Application>
  <PresentationFormat>On-screen Show (4:3)</PresentationFormat>
  <Paragraphs>277</Paragraphs>
  <Slides>48</Slides>
  <Notes>23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Beam</vt:lpstr>
      <vt:lpstr>Chart</vt:lpstr>
      <vt:lpstr>Viri sevanja v medicini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Razpolovni časi </vt:lpstr>
      <vt:lpstr>Dozimetrija</vt:lpstr>
      <vt:lpstr>PET-CT</vt:lpstr>
      <vt:lpstr>Mesečne ekvivalentne doze na roke pri pripravi radiofarmakov</vt:lpstr>
      <vt:lpstr>Ekstremi</vt:lpstr>
      <vt:lpstr>Dozne ograde in dozne omejitve</vt:lpstr>
      <vt:lpstr>Kaj je zvišalo doze delavcem NM?</vt:lpstr>
      <vt:lpstr>Primeri zaščite</vt:lpstr>
      <vt:lpstr>Odprti viri – radioaktivni odpadki</vt:lpstr>
      <vt:lpstr>Radioaktivni odpadki – skladiščenje</vt:lpstr>
      <vt:lpstr>Radioaktivni odpadki - tekoči</vt:lpstr>
      <vt:lpstr>Zaprti viri (sealed sources)</vt:lpstr>
      <vt:lpstr>Značilnosti virov s pospeševalno cevjo</vt:lpstr>
      <vt:lpstr>Stacionarni rentgenski aparati</vt:lpstr>
      <vt:lpstr>CT – računalniška tomografija</vt:lpstr>
      <vt:lpstr>Mamografija</vt:lpstr>
      <vt:lpstr>Vakuumska biopsija</vt:lpstr>
      <vt:lpstr>Premični aparati</vt:lpstr>
      <vt:lpstr>Meritve na aparatih – oktober 2011</vt:lpstr>
      <vt:lpstr>Brahiradioterapija (BRT)</vt:lpstr>
      <vt:lpstr>Način vstavljanja</vt:lpstr>
      <vt:lpstr>Aplikatorji Sr-90</vt:lpstr>
      <vt:lpstr>Napravi za PDR in HDR</vt:lpstr>
      <vt:lpstr>Sevalna obremenitev delavcev na brahiterapiji in nuklearni medicini</vt:lpstr>
      <vt:lpstr>Kaj je znižalo osebne doze delavcev na BRT?</vt:lpstr>
      <vt:lpstr>Teleterapija</vt:lpstr>
      <vt:lpstr>Značilnosti TRT naprav</vt:lpstr>
      <vt:lpstr>Linearni pospeševalniki - Linaci</vt:lpstr>
      <vt:lpstr>Obsevanje z visokoenergijskimi fotoni</vt:lpstr>
      <vt:lpstr>Linearni pospeševalnik Varian</vt:lpstr>
      <vt:lpstr>Linearni pospeševalnik ELEKTA Sinergy</vt:lpstr>
      <vt:lpstr>Varian Novalis TX</vt:lpstr>
      <vt:lpstr>Obsevalnik Theratron -  Co-60</vt:lpstr>
      <vt:lpstr>Prerez Theratrona</vt:lpstr>
      <vt:lpstr>Kalibrirani zaprti viri  za interne kalibracije</vt:lpstr>
      <vt:lpstr>Kalibrirani zaprti viri  za interne kalibracije</vt:lpstr>
      <vt:lpstr>Raziskovalna dejavnost</vt:lpstr>
      <vt:lpstr>Gulmay Darpac 3225</vt:lpstr>
      <vt:lpstr>Ambulanta za klinično prehrano – Hologic Horizon 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112</cp:revision>
  <cp:lastPrinted>2019-11-26T12:06:54Z</cp:lastPrinted>
  <dcterms:modified xsi:type="dcterms:W3CDTF">2021-05-17T11:09:38Z</dcterms:modified>
</cp:coreProperties>
</file>