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318" r:id="rId9"/>
    <p:sldId id="262" r:id="rId10"/>
    <p:sldId id="323" r:id="rId11"/>
    <p:sldId id="351" r:id="rId12"/>
    <p:sldId id="311" r:id="rId13"/>
    <p:sldId id="328" r:id="rId14"/>
    <p:sldId id="350" r:id="rId15"/>
    <p:sldId id="312" r:id="rId16"/>
    <p:sldId id="322" r:id="rId17"/>
    <p:sldId id="317" r:id="rId18"/>
    <p:sldId id="321" r:id="rId19"/>
    <p:sldId id="324" r:id="rId20"/>
    <p:sldId id="342" r:id="rId21"/>
    <p:sldId id="338" r:id="rId22"/>
    <p:sldId id="330" r:id="rId23"/>
    <p:sldId id="352" r:id="rId24"/>
    <p:sldId id="334" r:id="rId25"/>
    <p:sldId id="353" r:id="rId26"/>
    <p:sldId id="331" r:id="rId27"/>
    <p:sldId id="289" r:id="rId28"/>
    <p:sldId id="290" r:id="rId29"/>
    <p:sldId id="354" r:id="rId30"/>
    <p:sldId id="273" r:id="rId31"/>
    <p:sldId id="275" r:id="rId32"/>
    <p:sldId id="276" r:id="rId33"/>
    <p:sldId id="291" r:id="rId34"/>
    <p:sldId id="292" r:id="rId35"/>
    <p:sldId id="283" r:id="rId36"/>
    <p:sldId id="286" r:id="rId37"/>
    <p:sldId id="284" r:id="rId38"/>
    <p:sldId id="285" r:id="rId39"/>
    <p:sldId id="339" r:id="rId40"/>
    <p:sldId id="347" r:id="rId41"/>
    <p:sldId id="343" r:id="rId42"/>
    <p:sldId id="349" r:id="rId43"/>
    <p:sldId id="346" r:id="rId44"/>
    <p:sldId id="293" r:id="rId45"/>
    <p:sldId id="348" r:id="rId46"/>
    <p:sldId id="336" r:id="rId47"/>
    <p:sldId id="337" r:id="rId48"/>
    <p:sldId id="287" r:id="rId49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573CD6B-072C-4A4A-AF7C-94C656F7075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759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9586913"/>
            <a:ext cx="0" cy="2056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1390297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06475" y="-9586913"/>
            <a:ext cx="27414538" cy="20562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41FA-97A8-498E-9539-42DD4D3A677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30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8531-A6C0-42D5-B485-6A261D2C284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474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809A-ADFE-4F9F-A616-C046D1F6EB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166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D68F-0719-44D5-91B1-705B2516EB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96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35D3-A936-4B72-8337-AD1D01525B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824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380A-41CD-4917-8640-54E56F2F38E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033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5037-EA82-4B78-B278-2210D8C3F61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47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75EF-6D21-4289-9E65-601D70C8223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685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27FC6-C8B5-45F9-B39E-2CC214B6CCF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806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8311-DD22-4332-93D3-DF1EB95A071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522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F1E4-6145-4F55-9314-A2D885E00FC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304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7F9C-61CD-4F30-BFF1-540620627EF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757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EABA-0171-4350-9A60-F2E6276352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134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8EE-8276-4E05-8FEC-8DA2135F51C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99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1A319FC1-9E57-4372-AE15-0E72B80479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628800"/>
            <a:ext cx="8229600" cy="1828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smtClean="0">
                <a:solidFill>
                  <a:srgbClr val="FFFF66"/>
                </a:solidFill>
              </a:rPr>
              <a:t>Viri sevanja v medicini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Dozimetrija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Obvezna uporaba TL dozimetra (mesečni odčitki)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ročnih in prstnih dozimetrov za določitev ekvivalentne doze na ekstremitete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elektronskega dozimetra z nastavljivim alarmom predvsem za  opozarjanje na visoko dozno hitrost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PET-</a:t>
            </a:r>
            <a:r>
              <a:rPr lang="sl-SI" altLang="sl-SI" dirty="0" err="1" smtClean="0">
                <a:solidFill>
                  <a:srgbClr val="FFFF00"/>
                </a:solidFill>
              </a:rPr>
              <a:t>CT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Mesečne ekvivalentne doze na roke pri pripravi radiofarmakov</a:t>
            </a:r>
          </a:p>
        </p:txBody>
      </p:sp>
      <p:graphicFrame>
        <p:nvGraphicFramePr>
          <p:cNvPr id="1433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107950" y="1463675"/>
          <a:ext cx="903605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Chart" r:id="rId3" imgW="9540240" imgH="5692140" progId="Excel.Chart.8">
                  <p:embed/>
                </p:oleObj>
              </mc:Choice>
              <mc:Fallback>
                <p:oleObj name="Chart" r:id="rId3" imgW="9540240" imgH="569214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63675"/>
                        <a:ext cx="903605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Ekstremi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 smtClean="0">
                <a:solidFill>
                  <a:srgbClr val="FFFF00"/>
                </a:solidFill>
              </a:rPr>
              <a:t>efektivna mesečna doza 2,3 </a:t>
            </a:r>
            <a:r>
              <a:rPr lang="sl-SI" altLang="sl-SI" sz="30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3000" dirty="0" smtClean="0">
                <a:solidFill>
                  <a:srgbClr val="FFFF00"/>
                </a:solidFill>
              </a:rPr>
              <a:t> – april 2008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 smtClean="0">
                <a:solidFill>
                  <a:srgbClr val="FFFF00"/>
                </a:solidFill>
              </a:rPr>
              <a:t>ekvivalentna mesečna doza na roke 22 </a:t>
            </a:r>
            <a:r>
              <a:rPr lang="sl-SI" altLang="sl-SI" sz="30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3000" dirty="0" smtClean="0">
                <a:solidFill>
                  <a:srgbClr val="FFFF00"/>
                </a:solidFill>
              </a:rPr>
              <a:t> – februar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 smtClean="0">
                <a:solidFill>
                  <a:srgbClr val="FFFF00"/>
                </a:solidFill>
              </a:rPr>
              <a:t>efektivna mesečna doza 3.8 </a:t>
            </a:r>
            <a:r>
              <a:rPr lang="sl-SI" altLang="sl-SI" sz="30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3000" dirty="0" smtClean="0">
                <a:solidFill>
                  <a:srgbClr val="FFFF00"/>
                </a:solidFill>
              </a:rPr>
              <a:t> – maj 2011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 smtClean="0">
                <a:solidFill>
                  <a:srgbClr val="FFFF00"/>
                </a:solidFill>
              </a:rPr>
              <a:t>ekvivalentna mesečna doza na roke 42 </a:t>
            </a:r>
            <a:r>
              <a:rPr lang="sl-SI" altLang="sl-SI" sz="30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3000" dirty="0" smtClean="0">
                <a:solidFill>
                  <a:srgbClr val="FFFF00"/>
                </a:solidFill>
              </a:rPr>
              <a:t> – september 2012 (nenamerno obsevanje dozimetra</a:t>
            </a:r>
            <a:r>
              <a:rPr lang="sl-SI" altLang="sl-SI" sz="3000" dirty="0" smtClean="0">
                <a:solidFill>
                  <a:srgbClr val="FFFF00"/>
                </a:solidFill>
              </a:rPr>
              <a:t>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>
                <a:solidFill>
                  <a:srgbClr val="FFFF00"/>
                </a:solidFill>
              </a:rPr>
              <a:t>efektivna mesečna doza 2,3 </a:t>
            </a:r>
            <a:r>
              <a:rPr lang="sl-SI" altLang="sl-SI" sz="3000" dirty="0" err="1">
                <a:solidFill>
                  <a:srgbClr val="FFFF00"/>
                </a:solidFill>
              </a:rPr>
              <a:t>mSv</a:t>
            </a:r>
            <a:r>
              <a:rPr lang="sl-SI" altLang="sl-SI" sz="3000" dirty="0">
                <a:solidFill>
                  <a:srgbClr val="FFFF00"/>
                </a:solidFill>
              </a:rPr>
              <a:t> – april </a:t>
            </a:r>
            <a:r>
              <a:rPr lang="sl-SI" altLang="sl-SI" sz="3000" dirty="0" smtClean="0">
                <a:solidFill>
                  <a:srgbClr val="FFFF00"/>
                </a:solidFill>
              </a:rPr>
              <a:t>2018</a:t>
            </a:r>
            <a:endParaRPr lang="sl-SI" altLang="sl-SI" sz="3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3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3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Dozne ograde in dozne omejitve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omejitev: 20 mSv na leto (povprečno 1.6 mSv na mesec)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Prekoračenje ograde 1.6 mSv na mesec: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obvestilo URSVS,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iskanje vzroka in odprava le tega,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revizija OVID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ograda 0.5 mSv, ob prekoračitvi obveščanje URSVS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Kaj je zvišalo doze delavcem NM?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preiskave PET-CT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Povečanje števila preiskav – do 8 dnevno (naročena aktivnost za zadnjega pacienta je 10x višja kot aplicirana, tipično do 10 GBq, maksimalno 20 GBq ) – zakaj?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Neučinkovita zaščita za fotone 511 keV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Primeri</a:t>
            </a:r>
            <a:r>
              <a:rPr lang="sl-SI" altLang="sl-SI" smtClean="0"/>
              <a:t> </a:t>
            </a:r>
            <a:r>
              <a:rPr lang="sl-SI" altLang="sl-SI" smtClean="0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18435" name="Picture 8" descr="zasci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plas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0" descr="pronssni kontej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1" descr="posode za odapdk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– radioaktivni odpadki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1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Odprti viri v medicini so kratkoživi –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 razpolovni čas je krajši od 8 dni (za I-131)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Najbolj problematičen odpadek predstavljajo: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neporabljen radiofarmak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injekcijske igle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Tc-99m generatorji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Shranjevanje v posebnih sodčkih, v skladišču radioaktivnega materiala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V vrečah se hranijo smeti in perilo z BRT oddelka iz “jodovih sob”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Iznos: najprej pregled pooblaščene inštitucije, nato opustitev nadzora ali v CS RAO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20483" name="Picture 7" descr="skladisce - kontejner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8" descr="skladisce - vr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1507" name="Picture 5" descr="cister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Odvzem vzorcev in merjenje specifične aktivnosti (zakonsko določilo uredba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UV1</a:t>
            </a:r>
            <a:r>
              <a:rPr lang="sl-SI" altLang="sl-SI" sz="2800" dirty="0" smtClean="0">
                <a:solidFill>
                  <a:srgbClr val="FFFF00"/>
                </a:solidFill>
              </a:rPr>
              <a:t>, tabela 3)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Definicija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Uporaba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Viri na oddelkih: 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NM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RTG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BRT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TRT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EVPIS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BIO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en-GB" altLang="sl-SI" sz="2400" dirty="0" smtClean="0">
                <a:solidFill>
                  <a:srgbClr val="FFFF66"/>
                </a:solidFill>
              </a:rPr>
              <a:t>, CT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mamograf</a:t>
            </a:r>
            <a:r>
              <a:rPr lang="sl-SI" altLang="sl-SI" sz="2400" dirty="0" smtClean="0">
                <a:solidFill>
                  <a:srgbClr val="FFFF66"/>
                </a:solidFill>
              </a:rPr>
              <a:t>, premični rentgen,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mamotom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Terapija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linearni pospeševalnik -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Linac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terapevtski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sl-SI" altLang="sl-SI" sz="2400" dirty="0" smtClean="0">
                <a:solidFill>
                  <a:srgbClr val="FFFF66"/>
                </a:solidFill>
              </a:rPr>
              <a:t> (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adioizotopi</a:t>
            </a:r>
            <a:r>
              <a:rPr lang="en-GB" altLang="sl-SI" sz="2400" dirty="0" smtClean="0">
                <a:solidFill>
                  <a:srgbClr val="FFFF66"/>
                </a:solidFill>
              </a:rPr>
              <a:t>: Ir-192 in Sr-90 (BRT)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smtClean="0">
                <a:solidFill>
                  <a:srgbClr val="00B050"/>
                </a:solidFill>
              </a:rPr>
              <a:t>Co-60 (TRT</a:t>
            </a:r>
            <a:r>
              <a:rPr lang="sl-SI" altLang="sl-SI" sz="2400" dirty="0" smtClean="0">
                <a:solidFill>
                  <a:srgbClr val="00B050"/>
                </a:solidFill>
              </a:rPr>
              <a:t> odstranjen avgusta 2010</a:t>
            </a:r>
            <a:r>
              <a:rPr lang="en-GB" altLang="sl-SI" sz="2400" dirty="0" smtClean="0">
                <a:solidFill>
                  <a:srgbClr val="00B05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Interne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kalibracije</a:t>
            </a:r>
            <a:r>
              <a:rPr lang="en-GB" altLang="sl-SI" sz="2400" dirty="0" smtClean="0">
                <a:solidFill>
                  <a:srgbClr val="FFFF66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preizkušanje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naprav</a:t>
            </a:r>
            <a:r>
              <a:rPr lang="en-GB" altLang="sl-SI" sz="2400" dirty="0" smtClean="0">
                <a:solidFill>
                  <a:srgbClr val="FFFF66"/>
                </a:solidFill>
              </a:rPr>
              <a:t> (NM):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 dirty="0" err="1" smtClean="0">
                <a:solidFill>
                  <a:srgbClr val="FFFF66"/>
                </a:solidFill>
                <a:cs typeface="Times New Roman" pitchFamily="18" charset="0"/>
              </a:rPr>
              <a:t>kamere</a:t>
            </a:r>
            <a:r>
              <a:rPr lang="en-GB" altLang="sl-SI" sz="2400" dirty="0" smtClean="0">
                <a:solidFill>
                  <a:srgbClr val="FFFF66"/>
                </a:solidFill>
                <a:cs typeface="Times New Roman" pitchFamily="18" charset="0"/>
              </a:rPr>
              <a:t>:</a:t>
            </a: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z="2400" dirty="0" smtClean="0">
                <a:solidFill>
                  <a:srgbClr val="FFFF66"/>
                </a:solidFill>
              </a:rPr>
              <a:t>Co-57, Cs-137, Ba-133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PET/CT: Na-22</a:t>
            </a:r>
            <a:r>
              <a:rPr lang="sl-SI" altLang="sl-SI" sz="2400" dirty="0" smtClean="0">
                <a:solidFill>
                  <a:srgbClr val="FFFF66"/>
                </a:solidFill>
              </a:rPr>
              <a:t>, Ge-68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Raziskave: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Rentgen: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Darpac</a:t>
            </a:r>
            <a:r>
              <a:rPr lang="sl-SI" altLang="sl-SI" sz="2400" smtClean="0">
                <a:solidFill>
                  <a:srgbClr val="FFFF66"/>
                </a:solidFill>
              </a:rPr>
              <a:t> 3225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Značilnosti virov s pospeševalno cevjo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Sami po sebi ne sevajo (v prostoru ni sevanja, ko je aparat izključen)!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Dostop je možen tudi za nesevalne delavce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kontaminacije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radioaktivnih odpadkov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Toda: RTG napravo in cev je potrebno strokovno uničiti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4579" name="Picture 12" descr="di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13" descr="ele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14" descr="buc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6627" name="Picture 7" descr="d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8" descr="selen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9" descr="lorad m i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8675" name="Picture 12" descr="philips BV endura pokonc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17" descr="Philips Practix pokonc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800" smtClean="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err="1" smtClean="0">
                <a:solidFill>
                  <a:srgbClr val="FFFF66"/>
                </a:solidFill>
              </a:rPr>
              <a:t>Brahiradioterapija</a:t>
            </a:r>
            <a:r>
              <a:rPr lang="sl-SI" altLang="sl-SI" dirty="0" smtClean="0">
                <a:solidFill>
                  <a:srgbClr val="FFFF66"/>
                </a:solidFill>
              </a:rPr>
              <a:t> (BRT) =  zdravljenje z radioaktivnimi viri na telesu ali v telesu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Izotopi: Sr-90 (</a:t>
            </a:r>
            <a:r>
              <a:rPr lang="sl-SI" altLang="sl-SI" dirty="0" smtClean="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dirty="0" smtClean="0">
                <a:solidFill>
                  <a:srgbClr val="FFFF66"/>
                </a:solidFill>
              </a:rPr>
              <a:t>), Ir-192 za </a:t>
            </a:r>
            <a:r>
              <a:rPr lang="sl-SI" altLang="sl-SI" dirty="0" err="1" smtClean="0">
                <a:solidFill>
                  <a:srgbClr val="FFFF66"/>
                </a:solidFill>
              </a:rPr>
              <a:t>PDR</a:t>
            </a:r>
            <a:r>
              <a:rPr lang="sl-SI" altLang="sl-SI" dirty="0" smtClean="0">
                <a:solidFill>
                  <a:srgbClr val="FFFF66"/>
                </a:solidFill>
              </a:rPr>
              <a:t> in </a:t>
            </a:r>
            <a:r>
              <a:rPr lang="sl-SI" altLang="sl-SI" dirty="0" err="1" smtClean="0">
                <a:solidFill>
                  <a:srgbClr val="FFFF66"/>
                </a:solidFill>
              </a:rPr>
              <a:t>HDR</a:t>
            </a:r>
            <a:r>
              <a:rPr lang="sl-SI" altLang="sl-SI" dirty="0" smtClean="0">
                <a:solidFill>
                  <a:srgbClr val="FFFF66"/>
                </a:solidFill>
              </a:rPr>
              <a:t> (</a:t>
            </a:r>
            <a:r>
              <a:rPr lang="sl-SI" altLang="sl-SI" dirty="0" smtClean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Aktivnosti: 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Sr-90 do 1GBq,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Ir-192 do </a:t>
            </a:r>
            <a:r>
              <a:rPr lang="sl-SI" altLang="sl-SI" dirty="0" smtClean="0">
                <a:solidFill>
                  <a:srgbClr val="FFFF66"/>
                </a:solidFill>
              </a:rPr>
              <a:t>450 </a:t>
            </a:r>
            <a:r>
              <a:rPr lang="sl-SI" altLang="sl-SI" dirty="0" err="1" smtClean="0">
                <a:solidFill>
                  <a:srgbClr val="FFFF66"/>
                </a:solidFill>
              </a:rPr>
              <a:t>GBq</a:t>
            </a:r>
            <a:r>
              <a:rPr lang="sl-SI" altLang="sl-SI" dirty="0" smtClean="0">
                <a:solidFill>
                  <a:srgbClr val="FFFF66"/>
                </a:solidFill>
              </a:rPr>
              <a:t> !!!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endParaRPr lang="sl-SI" alt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Način vstavljanja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Ročno: Sr-90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Naknadno: vir Ir-192 vstavijo naknadno (after-load) poseg je računalniško krmiljen</a:t>
            </a:r>
          </a:p>
          <a:p>
            <a:pPr eaLnBrk="1" hangingPunct="1"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Aplikatorji</a:t>
            </a:r>
            <a:r>
              <a:rPr lang="sl-SI" dirty="0" smtClean="0">
                <a:solidFill>
                  <a:srgbClr val="FFFF00"/>
                </a:solidFill>
              </a:rPr>
              <a:t> Sr-90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3" y="1340768"/>
            <a:ext cx="7805991" cy="5184576"/>
          </a:xfrm>
        </p:spPr>
      </p:pic>
    </p:spTree>
    <p:extLst>
      <p:ext uri="{BB962C8B-B14F-4D97-AF65-F5344CB8AC3E}">
        <p14:creationId xmlns:p14="http://schemas.microsoft.com/office/powerpoint/2010/main" val="35207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Definicija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Odprti viri (open sources): možna je kontaminacija (razlitje, razsutje, ingestija, inhalacija).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Sem spadajo tudi raztopine v steklenih in plastičnih posodah.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Lamele na kobaltovem obsevalnem aparatu (DU)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Zaprti viri (sealed sources): kontaminacija ni možna. Ščit je dovolj močan.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Radioaktivni viri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Naprave s pospeševalno cevjo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3174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9" descr="H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3" descr="kontejn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4" descr="Philips Endu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96863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4000" smtClean="0">
                <a:solidFill>
                  <a:srgbClr val="FFFF66"/>
                </a:solidFill>
              </a:rPr>
              <a:t>Sevalna obremenitev delavcev </a:t>
            </a:r>
            <a:r>
              <a:rPr lang="sl-SI" altLang="sl-SI" sz="4000" smtClean="0">
                <a:solidFill>
                  <a:srgbClr val="FFFF66"/>
                </a:solidFill>
              </a:rPr>
              <a:t>na</a:t>
            </a:r>
            <a:r>
              <a:rPr lang="en-GB" altLang="sl-SI" sz="4000" smtClean="0">
                <a:solidFill>
                  <a:srgbClr val="FFFF66"/>
                </a:solidFill>
              </a:rPr>
              <a:t> brahiterapij</a:t>
            </a:r>
            <a:r>
              <a:rPr lang="sl-SI" altLang="sl-SI" sz="4000" smtClean="0">
                <a:solidFill>
                  <a:srgbClr val="FFFF66"/>
                </a:solidFill>
              </a:rPr>
              <a:t>i in nuklearni medicini</a:t>
            </a:r>
            <a:endParaRPr lang="en-GB" altLang="sl-SI" sz="4000" smtClean="0">
              <a:solidFill>
                <a:srgbClr val="FFFF66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Brahiterapija: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srednje sestre</a:t>
            </a:r>
            <a:r>
              <a:rPr lang="en-GB" altLang="sl-SI" sz="240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 5.8 do 10.6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</a:t>
            </a:r>
            <a:r>
              <a:rPr lang="sl-SI" altLang="sl-SI" sz="2400" smtClean="0">
                <a:solidFill>
                  <a:srgbClr val="FFFF66"/>
                </a:solidFill>
              </a:rPr>
              <a:t>do</a:t>
            </a:r>
            <a:r>
              <a:rPr lang="en-GB" altLang="sl-SI" sz="2400" smtClean="0">
                <a:solidFill>
                  <a:srgbClr val="FFFF66"/>
                </a:solidFill>
              </a:rPr>
              <a:t> 2.5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1.3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višje sestre: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2.0 do 4.0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0.6 do 1.1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1.1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5455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Izotopni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laboratorij</a:t>
            </a:r>
            <a:r>
              <a:rPr lang="en-GB" altLang="sl-SI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priprava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3.4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1.0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0.9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1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aplikacija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do 11.3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</a:t>
            </a:r>
            <a:r>
              <a:rPr lang="sl-SI" altLang="sl-SI" sz="2400" dirty="0" smtClean="0">
                <a:solidFill>
                  <a:srgbClr val="FFFF66"/>
                </a:solidFill>
              </a:rPr>
              <a:t>do </a:t>
            </a:r>
            <a:r>
              <a:rPr lang="en-GB" altLang="sl-SI" sz="2400" dirty="0" smtClean="0">
                <a:solidFill>
                  <a:srgbClr val="FFFF66"/>
                </a:solidFill>
              </a:rPr>
              <a:t>2.6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do 2.5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 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2013:  6.5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Kaj je znižalo osebne doze delavcev na </a:t>
            </a:r>
            <a:r>
              <a:rPr lang="sl-SI" altLang="sl-SI" smtClean="0">
                <a:solidFill>
                  <a:srgbClr val="FFFF66"/>
                </a:solidFill>
              </a:rPr>
              <a:t>BRT</a:t>
            </a:r>
            <a:r>
              <a:rPr lang="en-GB" altLang="sl-SI" smtClean="0">
                <a:solidFill>
                  <a:srgbClr val="FFFF66"/>
                </a:solidFill>
              </a:rPr>
              <a:t>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after-load obsevalnih tehnik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Manjše število ročnih aplikacij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Dobra zaščita prostorov, kjer se pripravlja in izvaja terapija.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Profesionalen odnos do dela z viri sevanja in občutek za prepoznavanje resnično nevarnih situacij.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Teleterapija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Zdravljenje z obsevanjem na daljavo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Teleradioterapevtska naprava = zaprt terapevtski vir sevanja, ki ni vstavljen v telo bolnika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Hitrosti doze v primarnem snopu: 1-2 Gy/min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Oprema na Onkološkem inštitutu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8 Linacov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1 300kV RTG (Gulmay)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3 simulatorji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chemeClr val="folHlink"/>
                </a:solidFill>
              </a:rPr>
              <a:t>(teleterapevtski vir s Co-60 Theratron - odstranjen avgusta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Značilnosti TRT naprav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Zelo visoke hitrosti doze; smrtna doza (5 do 10 Gy) v nekaj minutah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Potreba po dobri zaščiti prostorov (zunaj nad pospeševalniki še vedno 2 mSv/h)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Osebja med terapevtskim posegom                    ni v obsevalnem prostoru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Linearni pospeševalniki - Linaci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so naprave, ki proizvajajo </a:t>
            </a:r>
            <a:r>
              <a:rPr lang="sl-SI" altLang="sl-SI" dirty="0" err="1" smtClean="0">
                <a:solidFill>
                  <a:srgbClr val="FFFF66"/>
                </a:solidFill>
              </a:rPr>
              <a:t>visokoenergijske</a:t>
            </a:r>
            <a:r>
              <a:rPr lang="sl-SI" altLang="sl-SI" dirty="0" smtClean="0">
                <a:solidFill>
                  <a:srgbClr val="FFFF66"/>
                </a:solidFill>
              </a:rPr>
              <a:t> fotone ali elektrone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Energije : 4-18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r>
              <a:rPr lang="sl-SI" altLang="sl-SI" dirty="0" smtClean="0">
                <a:solidFill>
                  <a:srgbClr val="FFFF66"/>
                </a:solidFill>
              </a:rPr>
              <a:t> za elektrone in 6-15 MV za fotone (Onkološki Inštitut)‏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Možne energije do 25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Hitrost doze v primarnem snopu: poljubno prilagajamo, </a:t>
            </a:r>
            <a:r>
              <a:rPr lang="sl-SI" altLang="sl-SI" dirty="0" err="1" smtClean="0">
                <a:solidFill>
                  <a:srgbClr val="FFFF66"/>
                </a:solidFill>
              </a:rPr>
              <a:t>ponavadi</a:t>
            </a:r>
            <a:r>
              <a:rPr lang="sl-SI" altLang="sl-SI" dirty="0" smtClean="0">
                <a:solidFill>
                  <a:srgbClr val="FFFF66"/>
                </a:solidFill>
              </a:rPr>
              <a:t> 1-2 </a:t>
            </a:r>
            <a:r>
              <a:rPr lang="sl-SI" altLang="sl-SI" dirty="0" err="1" smtClean="0">
                <a:solidFill>
                  <a:srgbClr val="FFFF66"/>
                </a:solidFill>
              </a:rPr>
              <a:t>Gy</a:t>
            </a:r>
            <a:r>
              <a:rPr lang="sl-SI" altLang="sl-SI" dirty="0" smtClean="0">
                <a:solidFill>
                  <a:srgbClr val="FFFF66"/>
                </a:solidFill>
              </a:rPr>
              <a:t>/min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Font typeface="Arial (WT)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  <a:latin typeface="Arial (WT)" pitchFamily="32" charset="0"/>
              </a:rPr>
              <a:t>Obsevanje z visokoenergijskimi fotoni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135938" cy="45307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Velika prodornost 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Build-up efekt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Osebna zaščita ni smiselna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Dobra zaščita prostora (tudi pred</a:t>
            </a:r>
            <a:r>
              <a:rPr lang="sl-SI" altLang="sl-SI" smtClean="0">
                <a:solidFill>
                  <a:srgbClr val="FFFF66"/>
                </a:solidFill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nevtroni)</a:t>
            </a:r>
            <a:r>
              <a:rPr lang="sl-SI" altLang="sl-SI" smtClean="0">
                <a:solidFill>
                  <a:srgbClr val="FFFF66"/>
                </a:solidFill>
              </a:rPr>
              <a:t> za energije nad 10 MeV</a:t>
            </a:r>
            <a:endParaRPr lang="en-GB" altLang="sl-SI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6 in 8 sta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visokoenergijska</a:t>
            </a:r>
            <a:r>
              <a:rPr lang="sl-SI" altLang="sl-SI" sz="2800" dirty="0" smtClean="0">
                <a:solidFill>
                  <a:srgbClr val="FFFF00"/>
                </a:solidFill>
              </a:rPr>
              <a:t> (15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1 in 2 sta nizkoenergijska (6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Linearni pospeševalnik ELEKTA Sinergy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3352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GB" altLang="sl-SI" sz="2800">
                <a:solidFill>
                  <a:srgbClr val="FFFF66"/>
                </a:solidFill>
              </a:rPr>
              <a:t>Energije fotonov: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6 MV 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15 MV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sl-SI" sz="2800">
                <a:solidFill>
                  <a:srgbClr val="FFFF66"/>
                </a:solidFill>
              </a:rPr>
              <a:t>Energije elektronov: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sl-SI" altLang="sl-SI" sz="2800">
                <a:solidFill>
                  <a:srgbClr val="FFFF66"/>
                </a:solidFill>
              </a:rPr>
              <a:t>- </a:t>
            </a:r>
            <a:r>
              <a:rPr lang="en-GB" altLang="sl-SI" sz="2800">
                <a:solidFill>
                  <a:srgbClr val="FFFF66"/>
                </a:solidFill>
              </a:rPr>
              <a:t>6, 9,</a:t>
            </a:r>
            <a:r>
              <a:rPr lang="sl-SI" altLang="sl-SI" sz="2800">
                <a:solidFill>
                  <a:srgbClr val="FFFF66"/>
                </a:solidFill>
              </a:rPr>
              <a:t> </a:t>
            </a:r>
            <a:r>
              <a:rPr lang="en-GB" altLang="sl-SI" sz="2800">
                <a:solidFill>
                  <a:srgbClr val="FFFF66"/>
                </a:solidFill>
              </a:rPr>
              <a:t>12, 15</a:t>
            </a:r>
            <a:r>
              <a:rPr lang="sl-SI" altLang="sl-SI" sz="2800">
                <a:solidFill>
                  <a:srgbClr val="FFFF66"/>
                </a:solidFill>
              </a:rPr>
              <a:t> in</a:t>
            </a:r>
            <a:r>
              <a:rPr lang="en-GB" altLang="sl-SI" sz="2800">
                <a:solidFill>
                  <a:srgbClr val="FFFF66"/>
                </a:solidFill>
              </a:rPr>
              <a:t> 18 MeV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Varian Novalis TX</a:t>
            </a:r>
          </a:p>
        </p:txBody>
      </p:sp>
      <p:pic>
        <p:nvPicPr>
          <p:cNvPr id="40963" name="Picture 6" descr="Varian Nova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Terapija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Interne kalibracije, preizkušanje naprav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Raziskovalna dejavnost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92D050"/>
                </a:solidFill>
              </a:rPr>
              <a:t>Obsevalnik</a:t>
            </a:r>
            <a:r>
              <a:rPr lang="sl-SI" altLang="sl-SI" dirty="0" smtClean="0">
                <a:solidFill>
                  <a:srgbClr val="92D050"/>
                </a:solidFill>
              </a:rPr>
              <a:t> </a:t>
            </a:r>
            <a:r>
              <a:rPr lang="sl-SI" altLang="sl-SI" dirty="0" err="1" smtClean="0">
                <a:solidFill>
                  <a:srgbClr val="92D050"/>
                </a:solidFill>
              </a:rPr>
              <a:t>Theratron</a:t>
            </a:r>
            <a:r>
              <a:rPr lang="sl-SI" altLang="sl-SI" dirty="0" smtClean="0">
                <a:solidFill>
                  <a:srgbClr val="92D050"/>
                </a:solidFill>
              </a:rPr>
              <a:t> -  </a:t>
            </a:r>
            <a:r>
              <a:rPr lang="sl-SI" altLang="sl-SI" dirty="0" err="1" smtClean="0">
                <a:solidFill>
                  <a:srgbClr val="92D050"/>
                </a:solidFill>
              </a:rPr>
              <a:t>Co</a:t>
            </a:r>
            <a:r>
              <a:rPr lang="sl-SI" altLang="sl-SI" dirty="0" smtClean="0">
                <a:solidFill>
                  <a:srgbClr val="92D050"/>
                </a:solidFill>
              </a:rPr>
              <a:t>-60</a:t>
            </a:r>
          </a:p>
        </p:txBody>
      </p:sp>
      <p:pic>
        <p:nvPicPr>
          <p:cNvPr id="41987" name="Picture 8" descr="naprava v prostoru pred demontažo (smal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Radioizotop Co-60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2588" cy="4117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Razpolovna doba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5.26 let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energija sevanja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1.17 in 1.33 MeV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prodornost: 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TVL = 25 cm betona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267200" y="2133600"/>
          <a:ext cx="4572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r:id="rId4" imgW="3593995" imgH="2002478" progId="">
                  <p:embed/>
                </p:oleObj>
              </mc:Choice>
              <mc:Fallback>
                <p:oleObj r:id="rId4" imgW="3593995" imgH="200247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33600"/>
                        <a:ext cx="4572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Vir sevanja Co-60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37063" cy="4862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Izotop je  pridobljen v reaktorju z (n, </a:t>
            </a:r>
            <a:r>
              <a:rPr lang="sl-SI" altLang="sl-SI" sz="2800" smtClean="0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 sz="2800" smtClean="0">
                <a:solidFill>
                  <a:srgbClr val="FFFF66"/>
                </a:solidFill>
              </a:rPr>
              <a:t>) reakcijo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Aktivnost ob dobavi:       270 TBq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Aktivnost pred odstranitvijo 110 TBq (najmočnejši vir v Sloveniji)</a:t>
            </a:r>
            <a:endParaRPr lang="sl-SI" altLang="sl-SI" sz="36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Vir je v dvojni zavarjeni kapsuli, ki preprečuje puščanje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800" smtClean="0">
              <a:solidFill>
                <a:srgbClr val="FFFF66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4427537" cy="3105150"/>
          </a:xfrm>
          <a:prstGeom prst="rect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Prerez Theratrona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6250"/>
            <a:ext cx="8229600" cy="4238625"/>
          </a:xfrm>
          <a:prstGeom prst="rect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6083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46084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46085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46086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7107" name="Picture 12" descr="check sour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13" descr="Cs-1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14" descr="Ba-1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15" descr="Sr-9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Raziskovalna dejavnost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Obsevanje celičnih in tkivnih vzorcev ter poskusnih živali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RTG aparat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sz="2800" dirty="0" smtClean="0">
                <a:solidFill>
                  <a:srgbClr val="FFFF00"/>
                </a:solidFill>
              </a:rPr>
              <a:t> 3225 (220 kV)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Hitrost doze: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v primarnem snopu: 2.2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Gy</a:t>
            </a:r>
            <a:r>
              <a:rPr lang="sl-SI" altLang="sl-SI" sz="2800" dirty="0" smtClean="0">
                <a:solidFill>
                  <a:srgbClr val="FFFF00"/>
                </a:solidFill>
              </a:rPr>
              <a:t>/min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nadzorni pult: &lt; 1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Mesečne doze: nekaj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Dodatna zaščita ni potrebna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Nadzor ni tako strog kot pri medicinskih posegih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altLang="sl-SI" sz="28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dirty="0" smtClean="0">
                <a:solidFill>
                  <a:srgbClr val="FFFF00"/>
                </a:solidFill>
              </a:rPr>
              <a:t> </a:t>
            </a:r>
            <a:r>
              <a:rPr lang="sl-SI" altLang="sl-SI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dirty="0" smtClean="0">
                <a:solidFill>
                  <a:srgbClr val="FFFF00"/>
                </a:solidFill>
              </a:rPr>
              <a:t> 3225</a:t>
            </a:r>
          </a:p>
        </p:txBody>
      </p:sp>
      <p:pic>
        <p:nvPicPr>
          <p:cNvPr id="49155" name="Picture 5" descr="gulmay darp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1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sl-SI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Zaključek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Hvala lepa za pozornost!</a:t>
            </a:r>
          </a:p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Vprašanja?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Oddelek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nuklearne</a:t>
            </a:r>
            <a:r>
              <a:rPr lang="en-GB" altLang="sl-SI" dirty="0" smtClean="0">
                <a:solidFill>
                  <a:srgbClr val="FFFF66"/>
                </a:solidFill>
              </a:rPr>
              <a:t> medicine </a:t>
            </a: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dirty="0" smtClean="0">
                <a:solidFill>
                  <a:srgbClr val="FFFF66"/>
                </a:solidFill>
              </a:rPr>
              <a:t>: Tc-99m, I-123, </a:t>
            </a:r>
            <a:r>
              <a:rPr lang="sl-SI" altLang="sl-SI" dirty="0" smtClean="0">
                <a:solidFill>
                  <a:srgbClr val="FFFF66"/>
                </a:solidFill>
              </a:rPr>
              <a:t>I-131, </a:t>
            </a:r>
            <a:r>
              <a:rPr lang="en-GB" altLang="sl-SI" dirty="0" smtClean="0">
                <a:solidFill>
                  <a:srgbClr val="FFFF66"/>
                </a:solidFill>
              </a:rPr>
              <a:t>In-111, Ga-67, F-18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Terapija</a:t>
            </a:r>
            <a:r>
              <a:rPr lang="en-GB" altLang="sl-SI" dirty="0" smtClean="0">
                <a:solidFill>
                  <a:srgbClr val="FFFF66"/>
                </a:solidFill>
              </a:rPr>
              <a:t>:  I-131, Sr-89, Sm-153</a:t>
            </a:r>
            <a:r>
              <a:rPr lang="sl-SI" altLang="sl-SI" dirty="0" smtClean="0">
                <a:solidFill>
                  <a:srgbClr val="FFFF66"/>
                </a:solidFill>
              </a:rPr>
              <a:t>, Y-90,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	</a:t>
            </a:r>
            <a:r>
              <a:rPr lang="sl-SI" altLang="sl-SI" dirty="0" smtClean="0">
                <a:solidFill>
                  <a:srgbClr val="FFFF66"/>
                </a:solidFill>
              </a:rPr>
              <a:t>Ra-223 (</a:t>
            </a:r>
            <a:r>
              <a:rPr lang="el-GR" altLang="sl-SI" dirty="0" smtClean="0">
                <a:solidFill>
                  <a:srgbClr val="FFFF66"/>
                </a:solidFill>
              </a:rPr>
              <a:t>α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  <a:endParaRPr lang="en-GB" altLang="sl-SI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Odprti viri - diagnostika (1)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Priprava radiofarmaka: vroči laboratorij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Radiofarmak se aplicira bolniku in porazdeli po telesu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Slikanje s kopičenjem radioizotopa v posameznih organih (limfni sistem, ščitnica, kosti...)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diagnostika  (2)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u="sng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Najpogostejši izotopi : Tc-99m, I-131, F-18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Kratki razpolovni časi : nekaj ur do </a:t>
            </a:r>
            <a:r>
              <a:rPr lang="sl-SI" altLang="sl-SI" smtClean="0">
                <a:solidFill>
                  <a:srgbClr val="FFFF66"/>
                </a:solidFill>
              </a:rPr>
              <a:t>nekaj</a:t>
            </a:r>
            <a:r>
              <a:rPr lang="en-GB" altLang="sl-SI" smtClean="0">
                <a:solidFill>
                  <a:srgbClr val="FFFF66"/>
                </a:solidFill>
              </a:rPr>
              <a:t> dni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Aktivnosti do </a:t>
            </a:r>
            <a:r>
              <a:rPr lang="sl-SI" altLang="sl-SI" smtClean="0">
                <a:solidFill>
                  <a:srgbClr val="FFFF66"/>
                </a:solidFill>
              </a:rPr>
              <a:t>1100</a:t>
            </a:r>
            <a:r>
              <a:rPr lang="en-GB" altLang="sl-SI" smtClean="0">
                <a:solidFill>
                  <a:srgbClr val="FFFF66"/>
                </a:solidFill>
              </a:rPr>
              <a:t> MBq: ambulantna obdelava bolnika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po slikanju na 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kamerah gre bolnik lahko domov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terapija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67675" cy="4846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Oralno v obliki kapsul ali v tekoči obliki (primer:  I-131 pri karcinomu  ščitnice)</a:t>
            </a:r>
            <a:r>
              <a:rPr lang="ar-SA" altLang="sl-SI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Aktivnosti: do 7.4 GBq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Bolnik je hospitaliziran 3 dni na BRT oddelku (jodove sobe)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 pada zaradi razpada izotopa in izločanja (fizikalni in biološki razpolovni čas)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Zakonska omejitev za odpust: 800 MBq preostale aktivnosti (50 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µSv/h na razdalji 1m)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Razpolovni časi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3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4643438" y="1412875"/>
            <a:ext cx="4038600" cy="5329238"/>
            <a:chOff x="2925" y="890"/>
            <a:chExt cx="2544" cy="3357"/>
          </a:xfrm>
        </p:grpSpPr>
        <p:sp>
          <p:nvSpPr>
            <p:cNvPr id="11295" name="Rectangle 4"/>
            <p:cNvSpPr>
              <a:spLocks noChangeArrowheads="1"/>
            </p:cNvSpPr>
            <p:nvPr/>
          </p:nvSpPr>
          <p:spPr bwMode="auto">
            <a:xfrm>
              <a:off x="4197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74 dni</a:t>
              </a:r>
            </a:p>
          </p:txBody>
        </p:sp>
        <p:sp>
          <p:nvSpPr>
            <p:cNvPr id="11296" name="Rectangle 5"/>
            <p:cNvSpPr>
              <a:spLocks noChangeArrowheads="1"/>
            </p:cNvSpPr>
            <p:nvPr/>
          </p:nvSpPr>
          <p:spPr bwMode="auto">
            <a:xfrm>
              <a:off x="2925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Ir-192</a:t>
              </a:r>
            </a:p>
          </p:txBody>
        </p:sp>
        <p:sp>
          <p:nvSpPr>
            <p:cNvPr id="11297" name="Rectangle 6"/>
            <p:cNvSpPr>
              <a:spLocks noChangeArrowheads="1"/>
            </p:cNvSpPr>
            <p:nvPr/>
          </p:nvSpPr>
          <p:spPr bwMode="auto">
            <a:xfrm>
              <a:off x="4197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29 let</a:t>
              </a:r>
            </a:p>
          </p:txBody>
        </p:sp>
        <p:sp>
          <p:nvSpPr>
            <p:cNvPr id="11298" name="Rectangle 7"/>
            <p:cNvSpPr>
              <a:spLocks noChangeArrowheads="1"/>
            </p:cNvSpPr>
            <p:nvPr/>
          </p:nvSpPr>
          <p:spPr bwMode="auto">
            <a:xfrm>
              <a:off x="2925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Sr-90</a:t>
              </a:r>
            </a:p>
          </p:txBody>
        </p:sp>
        <p:sp>
          <p:nvSpPr>
            <p:cNvPr id="11299" name="Rectangle 8"/>
            <p:cNvSpPr>
              <a:spLocks noChangeArrowheads="1"/>
            </p:cNvSpPr>
            <p:nvPr/>
          </p:nvSpPr>
          <p:spPr bwMode="auto">
            <a:xfrm>
              <a:off x="4197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2.6 let</a:t>
              </a:r>
            </a:p>
          </p:txBody>
        </p:sp>
        <p:sp>
          <p:nvSpPr>
            <p:cNvPr id="11300" name="Rectangle 9"/>
            <p:cNvSpPr>
              <a:spLocks noChangeArrowheads="1"/>
            </p:cNvSpPr>
            <p:nvPr/>
          </p:nvSpPr>
          <p:spPr bwMode="auto">
            <a:xfrm>
              <a:off x="2925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Na-22</a:t>
              </a: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4197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10.5 let</a:t>
              </a: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2925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Ba-133</a:t>
              </a: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4197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30 let</a:t>
              </a: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2925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Cs-137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4197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270 dni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2925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Ge-68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4197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270 dni</a:t>
              </a: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2925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Co-57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9" name="Line 18"/>
            <p:cNvSpPr>
              <a:spLocks noChangeShapeType="1"/>
            </p:cNvSpPr>
            <p:nvPr/>
          </p:nvSpPr>
          <p:spPr bwMode="auto">
            <a:xfrm>
              <a:off x="2925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0" name="Line 19"/>
            <p:cNvSpPr>
              <a:spLocks noChangeShapeType="1"/>
            </p:cNvSpPr>
            <p:nvPr/>
          </p:nvSpPr>
          <p:spPr bwMode="auto">
            <a:xfrm>
              <a:off x="2925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1" name="Line 20"/>
            <p:cNvSpPr>
              <a:spLocks noChangeShapeType="1"/>
            </p:cNvSpPr>
            <p:nvPr/>
          </p:nvSpPr>
          <p:spPr bwMode="auto">
            <a:xfrm>
              <a:off x="2925" y="202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2" name="Line 21"/>
            <p:cNvSpPr>
              <a:spLocks noChangeShapeType="1"/>
            </p:cNvSpPr>
            <p:nvPr/>
          </p:nvSpPr>
          <p:spPr bwMode="auto">
            <a:xfrm>
              <a:off x="2925" y="267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3" name="Line 22"/>
            <p:cNvSpPr>
              <a:spLocks noChangeShapeType="1"/>
            </p:cNvSpPr>
            <p:nvPr/>
          </p:nvSpPr>
          <p:spPr bwMode="auto">
            <a:xfrm>
              <a:off x="2925" y="3116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4" name="Line 23"/>
            <p:cNvSpPr>
              <a:spLocks noChangeShapeType="1"/>
            </p:cNvSpPr>
            <p:nvPr/>
          </p:nvSpPr>
          <p:spPr bwMode="auto">
            <a:xfrm>
              <a:off x="2925" y="4247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5" name="Line 24"/>
            <p:cNvSpPr>
              <a:spLocks noChangeShapeType="1"/>
            </p:cNvSpPr>
            <p:nvPr/>
          </p:nvSpPr>
          <p:spPr bwMode="auto">
            <a:xfrm>
              <a:off x="2925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6" name="Line 25"/>
            <p:cNvSpPr>
              <a:spLocks noChangeShapeType="1"/>
            </p:cNvSpPr>
            <p:nvPr/>
          </p:nvSpPr>
          <p:spPr bwMode="auto">
            <a:xfrm>
              <a:off x="4197" y="890"/>
              <a:ext cx="1" cy="335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7" name="Line 26"/>
            <p:cNvSpPr>
              <a:spLocks noChangeShapeType="1"/>
            </p:cNvSpPr>
            <p:nvPr/>
          </p:nvSpPr>
          <p:spPr bwMode="auto">
            <a:xfrm>
              <a:off x="5469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8" name="Line 27"/>
            <p:cNvSpPr>
              <a:spLocks noChangeShapeType="1"/>
            </p:cNvSpPr>
            <p:nvPr/>
          </p:nvSpPr>
          <p:spPr bwMode="auto">
            <a:xfrm>
              <a:off x="2925" y="355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9" name="Line 28"/>
            <p:cNvSpPr>
              <a:spLocks noChangeShapeType="1"/>
            </p:cNvSpPr>
            <p:nvPr/>
          </p:nvSpPr>
          <p:spPr bwMode="auto">
            <a:xfrm>
              <a:off x="2925" y="388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1269" name="Group 29"/>
          <p:cNvGrpSpPr>
            <a:grpSpLocks/>
          </p:cNvGrpSpPr>
          <p:nvPr/>
        </p:nvGrpSpPr>
        <p:grpSpPr bwMode="auto">
          <a:xfrm>
            <a:off x="539750" y="1412875"/>
            <a:ext cx="4038600" cy="5341938"/>
            <a:chOff x="340" y="890"/>
            <a:chExt cx="2544" cy="3365"/>
          </a:xfrm>
        </p:grpSpPr>
        <p:sp>
          <p:nvSpPr>
            <p:cNvPr id="11270" name="Rectangle 30"/>
            <p:cNvSpPr>
              <a:spLocks noChangeArrowheads="1"/>
            </p:cNvSpPr>
            <p:nvPr/>
          </p:nvSpPr>
          <p:spPr bwMode="auto">
            <a:xfrm>
              <a:off x="1612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&lt; 2h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11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1" name="Rectangle 31"/>
            <p:cNvSpPr>
              <a:spLocks noChangeArrowheads="1"/>
            </p:cNvSpPr>
            <p:nvPr/>
          </p:nvSpPr>
          <p:spPr bwMode="auto">
            <a:xfrm>
              <a:off x="340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F-18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Ra-223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2" name="Rectangle 32"/>
            <p:cNvSpPr>
              <a:spLocks noChangeArrowheads="1"/>
            </p:cNvSpPr>
            <p:nvPr/>
          </p:nvSpPr>
          <p:spPr bwMode="auto">
            <a:xfrm>
              <a:off x="1612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3" name="Rectangle 33"/>
            <p:cNvSpPr>
              <a:spLocks noChangeArrowheads="1"/>
            </p:cNvSpPr>
            <p:nvPr/>
          </p:nvSpPr>
          <p:spPr bwMode="auto">
            <a:xfrm>
              <a:off x="340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4" name="Rectangle 34"/>
            <p:cNvSpPr>
              <a:spLocks noChangeArrowheads="1"/>
            </p:cNvSpPr>
            <p:nvPr/>
          </p:nvSpPr>
          <p:spPr bwMode="auto">
            <a:xfrm>
              <a:off x="1612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50.6 dni</a:t>
              </a:r>
            </a:p>
          </p:txBody>
        </p:sp>
        <p:sp>
          <p:nvSpPr>
            <p:cNvPr id="11275" name="Rectangle 35"/>
            <p:cNvSpPr>
              <a:spLocks noChangeArrowheads="1"/>
            </p:cNvSpPr>
            <p:nvPr/>
          </p:nvSpPr>
          <p:spPr bwMode="auto">
            <a:xfrm>
              <a:off x="340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Sr-89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6" name="Rectangle 36"/>
            <p:cNvSpPr>
              <a:spLocks noChangeArrowheads="1"/>
            </p:cNvSpPr>
            <p:nvPr/>
          </p:nvSpPr>
          <p:spPr bwMode="auto">
            <a:xfrm>
              <a:off x="1612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3.3 dni</a:t>
              </a:r>
            </a:p>
          </p:txBody>
        </p:sp>
        <p:sp>
          <p:nvSpPr>
            <p:cNvPr id="11277" name="Rectangle 37"/>
            <p:cNvSpPr>
              <a:spLocks noChangeArrowheads="1"/>
            </p:cNvSpPr>
            <p:nvPr/>
          </p:nvSpPr>
          <p:spPr bwMode="auto">
            <a:xfrm>
              <a:off x="340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Ga-67</a:t>
              </a:r>
            </a:p>
          </p:txBody>
        </p:sp>
        <p:sp>
          <p:nvSpPr>
            <p:cNvPr id="11278" name="Rectangle 38"/>
            <p:cNvSpPr>
              <a:spLocks noChangeArrowheads="1"/>
            </p:cNvSpPr>
            <p:nvPr/>
          </p:nvSpPr>
          <p:spPr bwMode="auto">
            <a:xfrm>
              <a:off x="1612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8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9" name="Rectangle 39"/>
            <p:cNvSpPr>
              <a:spLocks noChangeArrowheads="1"/>
            </p:cNvSpPr>
            <p:nvPr/>
          </p:nvSpPr>
          <p:spPr bwMode="auto">
            <a:xfrm>
              <a:off x="340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I-131</a:t>
              </a:r>
            </a:p>
          </p:txBody>
        </p:sp>
        <p:sp>
          <p:nvSpPr>
            <p:cNvPr id="11280" name="Rectangle 40"/>
            <p:cNvSpPr>
              <a:spLocks noChangeArrowheads="1"/>
            </p:cNvSpPr>
            <p:nvPr/>
          </p:nvSpPr>
          <p:spPr bwMode="auto">
            <a:xfrm>
              <a:off x="1612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13 h</a:t>
              </a:r>
            </a:p>
          </p:txBody>
        </p:sp>
        <p:sp>
          <p:nvSpPr>
            <p:cNvPr id="11281" name="Rectangle 41"/>
            <p:cNvSpPr>
              <a:spLocks noChangeArrowheads="1"/>
            </p:cNvSpPr>
            <p:nvPr/>
          </p:nvSpPr>
          <p:spPr bwMode="auto">
            <a:xfrm>
              <a:off x="340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I-123</a:t>
              </a:r>
            </a:p>
          </p:txBody>
        </p:sp>
        <p:sp>
          <p:nvSpPr>
            <p:cNvPr id="11282" name="Rectangle 42"/>
            <p:cNvSpPr>
              <a:spLocks noChangeArrowheads="1"/>
            </p:cNvSpPr>
            <p:nvPr/>
          </p:nvSpPr>
          <p:spPr bwMode="auto">
            <a:xfrm>
              <a:off x="1612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6h</a:t>
              </a:r>
            </a:p>
          </p:txBody>
        </p:sp>
        <p:sp>
          <p:nvSpPr>
            <p:cNvPr id="11283" name="Rectangle 43"/>
            <p:cNvSpPr>
              <a:spLocks noChangeArrowheads="1"/>
            </p:cNvSpPr>
            <p:nvPr/>
          </p:nvSpPr>
          <p:spPr bwMode="auto">
            <a:xfrm>
              <a:off x="340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Tc-99m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84" name="Line 44"/>
            <p:cNvSpPr>
              <a:spLocks noChangeShapeType="1"/>
            </p:cNvSpPr>
            <p:nvPr/>
          </p:nvSpPr>
          <p:spPr bwMode="auto">
            <a:xfrm>
              <a:off x="340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5" name="Line 45"/>
            <p:cNvSpPr>
              <a:spLocks noChangeShapeType="1"/>
            </p:cNvSpPr>
            <p:nvPr/>
          </p:nvSpPr>
          <p:spPr bwMode="auto">
            <a:xfrm>
              <a:off x="340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6" name="Line 46"/>
            <p:cNvSpPr>
              <a:spLocks noChangeShapeType="1"/>
            </p:cNvSpPr>
            <p:nvPr/>
          </p:nvSpPr>
          <p:spPr bwMode="auto">
            <a:xfrm>
              <a:off x="340" y="197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7" name="Line 47"/>
            <p:cNvSpPr>
              <a:spLocks noChangeShapeType="1"/>
            </p:cNvSpPr>
            <p:nvPr/>
          </p:nvSpPr>
          <p:spPr bwMode="auto">
            <a:xfrm>
              <a:off x="340" y="262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8" name="Line 48"/>
            <p:cNvSpPr>
              <a:spLocks noChangeShapeType="1"/>
            </p:cNvSpPr>
            <p:nvPr/>
          </p:nvSpPr>
          <p:spPr bwMode="auto">
            <a:xfrm>
              <a:off x="340" y="295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9" name="Line 49"/>
            <p:cNvSpPr>
              <a:spLocks noChangeShapeType="1"/>
            </p:cNvSpPr>
            <p:nvPr/>
          </p:nvSpPr>
          <p:spPr bwMode="auto">
            <a:xfrm>
              <a:off x="340" y="4255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0" name="Line 50"/>
            <p:cNvSpPr>
              <a:spLocks noChangeShapeType="1"/>
            </p:cNvSpPr>
            <p:nvPr/>
          </p:nvSpPr>
          <p:spPr bwMode="auto">
            <a:xfrm>
              <a:off x="340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1" name="Line 51"/>
            <p:cNvSpPr>
              <a:spLocks noChangeShapeType="1"/>
            </p:cNvSpPr>
            <p:nvPr/>
          </p:nvSpPr>
          <p:spPr bwMode="auto">
            <a:xfrm>
              <a:off x="1612" y="890"/>
              <a:ext cx="1" cy="336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2" name="Line 52"/>
            <p:cNvSpPr>
              <a:spLocks noChangeShapeType="1"/>
            </p:cNvSpPr>
            <p:nvPr/>
          </p:nvSpPr>
          <p:spPr bwMode="auto">
            <a:xfrm>
              <a:off x="2884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3" name="Line 53"/>
            <p:cNvSpPr>
              <a:spLocks noChangeShapeType="1"/>
            </p:cNvSpPr>
            <p:nvPr/>
          </p:nvSpPr>
          <p:spPr bwMode="auto">
            <a:xfrm>
              <a:off x="340" y="360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4" name="Line 54"/>
            <p:cNvSpPr>
              <a:spLocks noChangeShapeType="1"/>
            </p:cNvSpPr>
            <p:nvPr/>
          </p:nvSpPr>
          <p:spPr bwMode="auto">
            <a:xfrm>
              <a:off x="340" y="392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9225</TotalTime>
  <Words>1265</Words>
  <Application>Microsoft Office PowerPoint</Application>
  <PresentationFormat>On-screen Show (4:3)</PresentationFormat>
  <Paragraphs>246</Paragraphs>
  <Slides>48</Slides>
  <Notes>24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Beam</vt:lpstr>
      <vt:lpstr>Chart</vt:lpstr>
      <vt:lpstr>Viri sevanja v medicini</vt:lpstr>
      <vt:lpstr>Vsebina</vt:lpstr>
      <vt:lpstr>Definicija</vt:lpstr>
      <vt:lpstr>Uporaba</vt:lpstr>
      <vt:lpstr>Odprti viri (open sources)</vt:lpstr>
      <vt:lpstr>Odprti viri - diagnostika (1)</vt:lpstr>
      <vt:lpstr>Odprti viri - diagnostika  (2) </vt:lpstr>
      <vt:lpstr>Odprti viri - terapija</vt:lpstr>
      <vt:lpstr>Razpolovni časi </vt:lpstr>
      <vt:lpstr>Dozimetrija</vt:lpstr>
      <vt:lpstr>PET-CT</vt:lpstr>
      <vt:lpstr>Mesečne ekvivalentne doze na roke pri pripravi radiofarmakov</vt:lpstr>
      <vt:lpstr>Ekstremi</vt:lpstr>
      <vt:lpstr>Dozne ograde in dozne omejitve</vt:lpstr>
      <vt:lpstr>Kaj je zvišalo doze delavcem NM?</vt:lpstr>
      <vt:lpstr>Primeri zaščite</vt:lpstr>
      <vt:lpstr>Odprti viri – radioaktivni odpadki</vt:lpstr>
      <vt:lpstr>Radioaktivni odpadki – skladiščenje</vt:lpstr>
      <vt:lpstr>Radioaktivni odpadki - tekoči</vt:lpstr>
      <vt:lpstr>Zaprti viri (sealed sources)</vt:lpstr>
      <vt:lpstr>Značilnosti virov s pospeševalno cevjo</vt:lpstr>
      <vt:lpstr>Stacionarni rentgenski aparati</vt:lpstr>
      <vt:lpstr>CT – računalniška tomografija</vt:lpstr>
      <vt:lpstr>Mamografija</vt:lpstr>
      <vt:lpstr>Vakuumska biopsija</vt:lpstr>
      <vt:lpstr>Premični aparati</vt:lpstr>
      <vt:lpstr>Brahiradioterapija (BRT)</vt:lpstr>
      <vt:lpstr>Način vstavljanja</vt:lpstr>
      <vt:lpstr>Aplikatorji Sr-90</vt:lpstr>
      <vt:lpstr>Napravi za PDR in HDR</vt:lpstr>
      <vt:lpstr>Sevalna obremenitev delavcev na brahiterapiji in nuklearni medicini</vt:lpstr>
      <vt:lpstr>Kaj je znižalo osebne doze delavcev na BRT?</vt:lpstr>
      <vt:lpstr>Teleterapija</vt:lpstr>
      <vt:lpstr>Značilnosti TRT naprav</vt:lpstr>
      <vt:lpstr>Linearni pospeševalniki - Linaci</vt:lpstr>
      <vt:lpstr>Obsevanje z visokoenergijskimi fotoni</vt:lpstr>
      <vt:lpstr>Linearni pospeševalnik Varian</vt:lpstr>
      <vt:lpstr>Linearni pospeševalnik ELEKTA Sinergy</vt:lpstr>
      <vt:lpstr>Varian Novalis TX</vt:lpstr>
      <vt:lpstr>Obsevalnik Theratron -  Co-60</vt:lpstr>
      <vt:lpstr>Radioizotop Co-60</vt:lpstr>
      <vt:lpstr>Vir sevanja Co-60</vt:lpstr>
      <vt:lpstr>Prerez Theratrona</vt:lpstr>
      <vt:lpstr>Kalibrirani zaprti viri  za interne kalibracije</vt:lpstr>
      <vt:lpstr>Kalibrirani zaprti viri  za interne kalibracije</vt:lpstr>
      <vt:lpstr>Raziskovalna dejavnost</vt:lpstr>
      <vt:lpstr>Gulmay Darpac 3225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104</cp:revision>
  <dcterms:modified xsi:type="dcterms:W3CDTF">2018-11-12T11:18:29Z</dcterms:modified>
</cp:coreProperties>
</file>