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49"/>
  </p:notesMasterIdLst>
  <p:handoutMasterIdLst>
    <p:handoutMasterId r:id="rId50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318" r:id="rId9"/>
    <p:sldId id="262" r:id="rId10"/>
    <p:sldId id="323" r:id="rId11"/>
    <p:sldId id="351" r:id="rId12"/>
    <p:sldId id="311" r:id="rId13"/>
    <p:sldId id="328" r:id="rId14"/>
    <p:sldId id="350" r:id="rId15"/>
    <p:sldId id="312" r:id="rId16"/>
    <p:sldId id="322" r:id="rId17"/>
    <p:sldId id="317" r:id="rId18"/>
    <p:sldId id="321" r:id="rId19"/>
    <p:sldId id="324" r:id="rId20"/>
    <p:sldId id="342" r:id="rId21"/>
    <p:sldId id="338" r:id="rId22"/>
    <p:sldId id="330" r:id="rId23"/>
    <p:sldId id="352" r:id="rId24"/>
    <p:sldId id="334" r:id="rId25"/>
    <p:sldId id="353" r:id="rId26"/>
    <p:sldId id="331" r:id="rId27"/>
    <p:sldId id="289" r:id="rId28"/>
    <p:sldId id="290" r:id="rId29"/>
    <p:sldId id="273" r:id="rId30"/>
    <p:sldId id="275" r:id="rId31"/>
    <p:sldId id="276" r:id="rId32"/>
    <p:sldId id="291" r:id="rId33"/>
    <p:sldId id="292" r:id="rId34"/>
    <p:sldId id="283" r:id="rId35"/>
    <p:sldId id="286" r:id="rId36"/>
    <p:sldId id="284" r:id="rId37"/>
    <p:sldId id="285" r:id="rId38"/>
    <p:sldId id="339" r:id="rId39"/>
    <p:sldId id="347" r:id="rId40"/>
    <p:sldId id="343" r:id="rId41"/>
    <p:sldId id="349" r:id="rId42"/>
    <p:sldId id="346" r:id="rId43"/>
    <p:sldId id="293" r:id="rId44"/>
    <p:sldId id="348" r:id="rId45"/>
    <p:sldId id="336" r:id="rId46"/>
    <p:sldId id="337" r:id="rId47"/>
    <p:sldId id="287" r:id="rId48"/>
  </p:sldIdLst>
  <p:sldSz cx="9144000" cy="6858000" type="screen4x3"/>
  <p:notesSz cx="6858000" cy="9144000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1pPr>
    <a:lvl2pPr marL="4572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2pPr>
    <a:lvl3pPr marL="9144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3pPr>
    <a:lvl4pPr marL="13716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4pPr>
    <a:lvl5pPr marL="1828800" algn="ctr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Lucida Sans Unicode" pitchFamily="34" charset="0"/>
        <a:cs typeface="Lucida Sans Unicode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8" autoAdjust="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2" y="-8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15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buNone/>
              <a:defRPr sz="1200">
                <a:solidFill>
                  <a:srgbClr val="FFFFFF"/>
                </a:solidFill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fld id="{A573CD6B-072C-4A4A-AF7C-94C656F707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7591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3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endParaRPr lang="sl-SI" altLang="sl-SI" smtClean="0"/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sldImg"/>
          </p:nvPr>
        </p:nvSpPr>
        <p:spPr bwMode="auto">
          <a:xfrm>
            <a:off x="0" y="-9586913"/>
            <a:ext cx="0" cy="20561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6" name="Rectangle 4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1638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altLang="sl-SI" noProof="0" smtClean="0"/>
          </a:p>
        </p:txBody>
      </p:sp>
    </p:spTree>
    <p:extLst>
      <p:ext uri="{BB962C8B-B14F-4D97-AF65-F5344CB8AC3E}">
        <p14:creationId xmlns:p14="http://schemas.microsoft.com/office/powerpoint/2010/main" val="1390297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88" y="0"/>
            <a:ext cx="1587" cy="15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1443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861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963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065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325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168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2707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-13706475" y="-9586913"/>
            <a:ext cx="27414538" cy="205628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9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3225" cy="40243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529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7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8371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9395" name="Rectangle 3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sl-SI" altLang="sl-SI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3225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sl-SI" alt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20874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sl-SI" altLang="sl-SI" noProof="0" smtClean="0"/>
              <a:t>Click to edit Master title style</a:t>
            </a:r>
          </a:p>
        </p:txBody>
      </p:sp>
      <p:sp>
        <p:nvSpPr>
          <p:cNvPr id="120875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sl-SI" altLang="sl-SI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441FA-97A8-498E-9539-42DD4D3A677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3058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B8531-A6C0-42D5-B485-6A261D2C284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0474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0809A-ADFE-4F9F-A616-C046D1F6EBB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51664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2D68F-0719-44D5-91B1-705B2516EB2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21962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8A35D3-A936-4B72-8337-AD1D01525B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682492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380A-41CD-4917-8640-54E56F2F38E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10332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85037-EA82-4B78-B278-2210D8C3F61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74773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975EF-6D21-4289-9E65-601D70C8223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6851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27FC6-C8B5-45F9-B39E-2CC214B6CCF4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8806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E8311-DD22-4332-93D3-DF1EB95A071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65220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9F1E4-6145-4F55-9314-A2D885E00FC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03041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7F9C-61CD-4F30-BFF1-540620627EF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757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AEABA-0171-4350-9A60-F2E6276352B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81340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848EE-8276-4E05-8FEC-8DA2135F51C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78991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19811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2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13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716 w 1722"/>
                <a:gd name="T1" fmla="*/ 63 h 66"/>
                <a:gd name="T2" fmla="*/ 1716 w 1722"/>
                <a:gd name="T3" fmla="*/ 57 h 66"/>
                <a:gd name="T4" fmla="*/ 0 w 1722"/>
                <a:gd name="T5" fmla="*/ 0 h 66"/>
                <a:gd name="T6" fmla="*/ 0 w 1722"/>
                <a:gd name="T7" fmla="*/ 45 h 66"/>
                <a:gd name="T8" fmla="*/ 1716 w 1722"/>
                <a:gd name="T9" fmla="*/ 63 h 66"/>
                <a:gd name="T10" fmla="*/ 1716 w 1722"/>
                <a:gd name="T11" fmla="*/ 6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5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72 w 975"/>
                <a:gd name="T1" fmla="*/ 48 h 101"/>
                <a:gd name="T2" fmla="*/ 972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72 w 975"/>
                <a:gd name="T9" fmla="*/ 48 h 101"/>
                <a:gd name="T10" fmla="*/ 972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35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35 w 2141"/>
                <a:gd name="T7" fmla="*/ 0 h 198"/>
                <a:gd name="T8" fmla="*/ 2135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18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73 w 2517"/>
                <a:gd name="T1" fmla="*/ 276 h 276"/>
                <a:gd name="T2" fmla="*/ 2508 w 2517"/>
                <a:gd name="T3" fmla="*/ 204 h 276"/>
                <a:gd name="T4" fmla="*/ 2251 w 2517"/>
                <a:gd name="T5" fmla="*/ 0 h 276"/>
                <a:gd name="T6" fmla="*/ 0 w 2517"/>
                <a:gd name="T7" fmla="*/ 276 h 276"/>
                <a:gd name="T8" fmla="*/ 2173 w 2517"/>
                <a:gd name="T9" fmla="*/ 276 h 276"/>
                <a:gd name="T10" fmla="*/ 2173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0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26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26 w 729"/>
                <a:gd name="T7" fmla="*/ 240 h 240"/>
                <a:gd name="T8" fmla="*/ 726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2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26 w 729"/>
                <a:gd name="T1" fmla="*/ 318 h 318"/>
                <a:gd name="T2" fmla="*/ 726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26 w 729"/>
                <a:gd name="T9" fmla="*/ 318 h 318"/>
                <a:gd name="T10" fmla="*/ 726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4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5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26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28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0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1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2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4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35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309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7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9839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0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1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2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3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4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5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sp>
          <p:nvSpPr>
            <p:cNvPr id="119846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sl-SI"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19848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  <p:sp>
            <p:nvSpPr>
              <p:cNvPr id="119849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sl-SI">
                  <a:ea typeface="+mn-ea"/>
                </a:endParaRPr>
              </a:p>
            </p:txBody>
          </p:sp>
        </p:grpSp>
      </p:grpSp>
      <p:sp>
        <p:nvSpPr>
          <p:cNvPr id="119850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19851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119852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3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19854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ea typeface="+mn-ea"/>
              </a:defRPr>
            </a:lvl1pPr>
          </a:lstStyle>
          <a:p>
            <a:pPr>
              <a:defRPr/>
            </a:pPr>
            <a:fld id="{1A319FC1-9E57-4372-AE15-0E72B804798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6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7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8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b="1" smtClean="0">
                <a:solidFill>
                  <a:srgbClr val="FFFF66"/>
                </a:solidFill>
              </a:rPr>
              <a:t>Viri sevanja v medicini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886200"/>
            <a:ext cx="6729412" cy="17526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Uroš Čotar, univ. dipl. fiz.,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odgovorna oseba za varstvo pred sevanji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2800" smtClean="0">
                <a:solidFill>
                  <a:srgbClr val="FFFF66"/>
                </a:solidFill>
              </a:rPr>
              <a:t>Onkološki Inštitut, Ljubljana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Dozimetrija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Obvezna uporaba TL dozimetra (mesečni odčitki)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ročnih in prstnih dozimetrov za določitev ekvivalentne doze na ekstremitete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Uporaba elektronskega dozimetra z nastavljivim alarmom predvsem za  opozarjanje na visoko dozno hitrost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smtClean="0">
                <a:solidFill>
                  <a:srgbClr val="FFFF00"/>
                </a:solidFill>
              </a:rPr>
              <a:t>PET-</a:t>
            </a:r>
            <a:r>
              <a:rPr lang="sl-SI" altLang="sl-SI" dirty="0" err="1" smtClean="0">
                <a:solidFill>
                  <a:srgbClr val="FFFF00"/>
                </a:solidFill>
              </a:rPr>
              <a:t>CT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13315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Mesečne ekvivalentne doze na roke pri pripravi radiofarmakov</a:t>
            </a:r>
          </a:p>
        </p:txBody>
      </p:sp>
      <p:graphicFrame>
        <p:nvGraphicFramePr>
          <p:cNvPr id="14339" name="Object 21"/>
          <p:cNvGraphicFramePr>
            <a:graphicFrameLocks noChangeAspect="1"/>
          </p:cNvGraphicFramePr>
          <p:nvPr>
            <p:ph idx="1"/>
          </p:nvPr>
        </p:nvGraphicFramePr>
        <p:xfrm>
          <a:off x="107950" y="1463675"/>
          <a:ext cx="9036050" cy="539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Chart" r:id="rId3" imgW="9540240" imgH="5692140" progId="Excel.Chart.8">
                  <p:embed/>
                </p:oleObj>
              </mc:Choice>
              <mc:Fallback>
                <p:oleObj name="Chart" r:id="rId3" imgW="9540240" imgH="5692140" progId="Excel.Chart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63675"/>
                        <a:ext cx="9036050" cy="539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Ekstremi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2,3 mSv – april 2008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22 mSv – februar 2010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efektivna mesečna doza 3.8 mSv – maj 2011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mtClean="0">
                <a:solidFill>
                  <a:srgbClr val="FFFF00"/>
                </a:solidFill>
              </a:rPr>
              <a:t>ekvivalentna mesečna doza na roke 42 mSv – september 2012 (nenamerno obsevanje dozimetra?)</a:t>
            </a:r>
          </a:p>
          <a:p>
            <a:pPr eaLnBrk="1" hangingPunct="1">
              <a:lnSpc>
                <a:spcPct val="90000"/>
              </a:lnSpc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14325"/>
            <a:ext cx="8232775" cy="107315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49263" eaLnBrk="1" hangingPunct="1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Dozne ograde in dozne omejitve</a:t>
            </a:r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2775" cy="4445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omejitev: 20 mSv na leto (povprečno 1.6 mSv na mesec)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Prekoračenje ograde 1.6 mSv na mesec: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obvestilo URSVS,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iskanje vzroka in odprava le tega, </a:t>
            </a:r>
          </a:p>
          <a:p>
            <a:pPr marL="339725" indent="-339725" defTabSz="449263" eaLnBrk="1" hangingPunct="1">
              <a:lnSpc>
                <a:spcPct val="93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revizija OVID</a:t>
            </a:r>
          </a:p>
          <a:p>
            <a:pPr marL="339725" indent="-339725" defTabSz="449263" eaLnBrk="1" hangingPunct="1">
              <a:lnSpc>
                <a:spcPct val="93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Dozna ograda 0.5 mSv, ob prekoračitvi obveščanje URSVS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Kaj je zvišalo doze delavcem NM?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preiskave PET-CT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Povečanje števila preiskav – do 8 dnevno (naročena aktivnost za zadnjega pacienta je 10x višja kot aplicirana, tipično do 10 GBq, maksimalno 20 GBq ) – zakaj?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Neučinkovita zaščita za fotone 511 keV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Primeri</a:t>
            </a:r>
            <a:r>
              <a:rPr lang="sl-SI" altLang="sl-SI" smtClean="0"/>
              <a:t> </a:t>
            </a:r>
            <a:r>
              <a:rPr lang="sl-SI" altLang="sl-SI" smtClean="0">
                <a:solidFill>
                  <a:srgbClr val="FFFF00"/>
                </a:solidFill>
              </a:rPr>
              <a:t>zaščite</a:t>
            </a:r>
          </a:p>
        </p:txBody>
      </p:sp>
      <p:pic>
        <p:nvPicPr>
          <p:cNvPr id="18435" name="Picture 8" descr="zascit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6" name="Picture 9" descr="plasc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7" name="Picture 10" descr="pronssni kontejner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438" name="Picture 11" descr="posode za odapdke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– radioaktivni odpadki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911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Odprti viri v medicini so kratkoživi –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 razpolovni čas je krajši od 8 dni (za I-131)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Najbolj problematičen odpadek predstavljajo: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neporabljen radiofarmak 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injekcijske igle</a:t>
            </a:r>
          </a:p>
          <a:p>
            <a:pPr eaLnBrk="1" hangingPunct="1"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- Tc-99m generatorji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Shranjevanje v posebnih sodčkih, v skladišču radioaktivnega materiala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V vrečah se hranijo smeti in perilo z BRT oddelka iz “jodovih sob”</a:t>
            </a:r>
          </a:p>
          <a:p>
            <a:pPr eaLnBrk="1" hangingPunct="1"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Iznos: najprej pregled pooblaščene inštitucije, nato opustitev nadzora ali v CS RAO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Radioaktivni odpadki – skladiščenje</a:t>
            </a:r>
          </a:p>
        </p:txBody>
      </p:sp>
      <p:pic>
        <p:nvPicPr>
          <p:cNvPr id="20483" name="Picture 7" descr="skladisce - kontejnerji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8" descr="skladisce - vrece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Radioaktivni odpadki - tekoči</a:t>
            </a:r>
          </a:p>
        </p:txBody>
      </p:sp>
      <p:pic>
        <p:nvPicPr>
          <p:cNvPr id="21507" name="Picture 5" descr="cistern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6288" y="1600200"/>
            <a:ext cx="339883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378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Hranjenje minimalno 2 meseca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Odvzem vzorcev in merjenje specifične aktivnosti (zakonsko določilo uredba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UV1</a:t>
            </a:r>
            <a:r>
              <a:rPr lang="sl-SI" altLang="sl-SI" sz="2800" dirty="0" smtClean="0">
                <a:solidFill>
                  <a:srgbClr val="FFFF00"/>
                </a:solidFill>
              </a:rPr>
              <a:t>, tabela 3)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Izpust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Vsebina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Definicija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Uporaba</a:t>
            </a:r>
          </a:p>
          <a:p>
            <a:pPr eaLnBrk="1" hangingPunct="1">
              <a:lnSpc>
                <a:spcPct val="90000"/>
              </a:lnSpc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Viri na oddelkih: 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NM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RTG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TRT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EVPIS</a:t>
            </a:r>
          </a:p>
          <a:p>
            <a:pPr eaLnBrk="1" hangingPunct="1">
              <a:lnSpc>
                <a:spcPct val="90000"/>
              </a:lnSpc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BIO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Zaprti viri (sealed sources)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en-GB" altLang="sl-SI" sz="2400" dirty="0" smtClean="0">
                <a:solidFill>
                  <a:srgbClr val="FFFF66"/>
                </a:solidFill>
              </a:rPr>
              <a:t>, CT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mamograf</a:t>
            </a:r>
            <a:r>
              <a:rPr lang="sl-SI" altLang="sl-SI" sz="2400" dirty="0" smtClean="0">
                <a:solidFill>
                  <a:srgbClr val="FFFF66"/>
                </a:solidFill>
              </a:rPr>
              <a:t>, premični rentgen,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mamotom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Terapija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linearni pospeševalnik -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Linac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err="1" smtClean="0">
                <a:solidFill>
                  <a:srgbClr val="FFFF66"/>
                </a:solidFill>
              </a:rPr>
              <a:t>terapevtski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rentgen</a:t>
            </a:r>
            <a:r>
              <a:rPr lang="sl-SI" altLang="sl-SI" sz="2400" dirty="0" smtClean="0">
                <a:solidFill>
                  <a:srgbClr val="FFFF66"/>
                </a:solidFill>
              </a:rPr>
              <a:t> (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adioizotopi</a:t>
            </a:r>
            <a:r>
              <a:rPr lang="en-GB" altLang="sl-SI" sz="2400" dirty="0" smtClean="0">
                <a:solidFill>
                  <a:srgbClr val="FFFF66"/>
                </a:solidFill>
              </a:rPr>
              <a:t>: Ir-192 in Sr-90 (BRT)</a:t>
            </a:r>
            <a:r>
              <a:rPr lang="sl-SI" altLang="sl-SI" sz="2400" dirty="0" smtClean="0">
                <a:solidFill>
                  <a:srgbClr val="FFFF66"/>
                </a:solidFill>
              </a:rPr>
              <a:t>, </a:t>
            </a:r>
            <a:r>
              <a:rPr lang="en-GB" altLang="sl-SI" sz="2400" dirty="0" smtClean="0">
                <a:solidFill>
                  <a:srgbClr val="00B050"/>
                </a:solidFill>
              </a:rPr>
              <a:t>Co-60 (TRT</a:t>
            </a:r>
            <a:r>
              <a:rPr lang="sl-SI" altLang="sl-SI" sz="2400" dirty="0" smtClean="0">
                <a:solidFill>
                  <a:srgbClr val="00B050"/>
                </a:solidFill>
              </a:rPr>
              <a:t> odstranjen avgusta 2010</a:t>
            </a:r>
            <a:r>
              <a:rPr lang="en-GB" altLang="sl-SI" sz="2400" dirty="0" smtClean="0">
                <a:solidFill>
                  <a:srgbClr val="00B050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Interne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kalibracije</a:t>
            </a:r>
            <a:r>
              <a:rPr lang="en-GB" altLang="sl-SI" sz="2400" dirty="0" smtClean="0">
                <a:solidFill>
                  <a:srgbClr val="FFFF66"/>
                </a:solidFill>
              </a:rPr>
              <a:t> in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preizkušanje</a:t>
            </a: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naprav</a:t>
            </a:r>
            <a:r>
              <a:rPr lang="en-GB" altLang="sl-SI" sz="2400" dirty="0" smtClean="0">
                <a:solidFill>
                  <a:srgbClr val="FFFF66"/>
                </a:solidFill>
              </a:rPr>
              <a:t> (NM):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 </a:t>
            </a:r>
            <a:r>
              <a:rPr lang="en-GB" altLang="sl-SI" sz="2400" dirty="0" err="1" smtClean="0">
                <a:solidFill>
                  <a:srgbClr val="FFFF66"/>
                </a:solidFill>
                <a:cs typeface="Times New Roman" pitchFamily="18" charset="0"/>
              </a:rPr>
              <a:t>kamere</a:t>
            </a:r>
            <a:r>
              <a:rPr lang="en-GB" altLang="sl-SI" sz="2400" dirty="0" smtClean="0">
                <a:solidFill>
                  <a:srgbClr val="FFFF66"/>
                </a:solidFill>
                <a:cs typeface="Times New Roman" pitchFamily="18" charset="0"/>
              </a:rPr>
              <a:t>:</a:t>
            </a:r>
            <a:r>
              <a:rPr lang="en-GB" altLang="sl-SI" sz="2400" dirty="0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z="2400" dirty="0" smtClean="0">
                <a:solidFill>
                  <a:srgbClr val="FFFF66"/>
                </a:solidFill>
              </a:rPr>
              <a:t>Co-57, Cs-137</a:t>
            </a:r>
            <a:r>
              <a:rPr lang="en-GB" altLang="sl-SI" sz="2400" smtClean="0">
                <a:solidFill>
                  <a:srgbClr val="FFFF66"/>
                </a:solidFill>
              </a:rPr>
              <a:t>, Ba-133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PET/CT: Na-22</a:t>
            </a:r>
            <a:r>
              <a:rPr lang="sl-SI" altLang="sl-SI" sz="2400" dirty="0" smtClean="0">
                <a:solidFill>
                  <a:srgbClr val="FFFF66"/>
                </a:solidFill>
              </a:rPr>
              <a:t>, Ge-68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smtClean="0">
                <a:solidFill>
                  <a:srgbClr val="FFFF66"/>
                </a:solidFill>
              </a:rPr>
              <a:t>Raziskave: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Rentgen: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Gulmay</a:t>
            </a:r>
            <a:r>
              <a:rPr lang="sl-SI" altLang="sl-SI" sz="2400" dirty="0" smtClean="0">
                <a:solidFill>
                  <a:srgbClr val="FFFF66"/>
                </a:solidFill>
              </a:rPr>
              <a:t>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Darpac</a:t>
            </a:r>
            <a:r>
              <a:rPr lang="sl-SI" altLang="sl-SI" sz="2400" dirty="0" smtClean="0">
                <a:solidFill>
                  <a:srgbClr val="FFFF66"/>
                </a:solidFill>
              </a:rPr>
              <a:t> 2000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Značilnosti virov s pospeševalno cevjo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Sami po sebi ne sevajo (v prostoru ni sevanja, ko je aparat izključen)!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Dostop je možen tudi za nesevalne delavce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kontaminacije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Ni radioaktivnih odpadkov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Toda: RTG napravo in cev je potrebno strokovno uničiti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Stacionarni rentgenski aparati</a:t>
            </a:r>
          </a:p>
        </p:txBody>
      </p:sp>
      <p:pic>
        <p:nvPicPr>
          <p:cNvPr id="24579" name="Picture 12" descr="didi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0" name="Picture 13" descr="eleva"/>
          <p:cNvPicPr>
            <a:picLocks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581" name="Picture 14" descr="bucky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CT – računalniška tomografija</a:t>
            </a:r>
          </a:p>
        </p:txBody>
      </p:sp>
      <p:pic>
        <p:nvPicPr>
          <p:cNvPr id="2560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Mamografija</a:t>
            </a:r>
          </a:p>
        </p:txBody>
      </p:sp>
      <p:pic>
        <p:nvPicPr>
          <p:cNvPr id="26627" name="Picture 7" descr="dora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8" name="Picture 8" descr="selenia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6629" name="Picture 9" descr="lorad m iv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Vakuumska biopsija</a:t>
            </a:r>
          </a:p>
        </p:txBody>
      </p:sp>
      <p:pic>
        <p:nvPicPr>
          <p:cNvPr id="27651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3075" cy="4530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Premični aparati</a:t>
            </a:r>
          </a:p>
        </p:txBody>
      </p:sp>
      <p:pic>
        <p:nvPicPr>
          <p:cNvPr id="28675" name="Picture 12" descr="philips BV endura pokoncn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2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76" name="Picture 17" descr="Philips Practix pokoncna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1600200"/>
            <a:ext cx="3009900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800" smtClean="0">
                <a:solidFill>
                  <a:srgbClr val="FFFF66"/>
                </a:solidFill>
              </a:rPr>
              <a:t>Brahiradioterapija (BRT)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Brahiradioterapija (BRT) =  zdravljenje z radioaktivnimi viri na telesu ali v telesu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Izotopi: Sr-90 (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β sevalec</a:t>
            </a:r>
            <a:r>
              <a:rPr lang="sl-SI" altLang="sl-SI" smtClean="0">
                <a:solidFill>
                  <a:srgbClr val="FFFF66"/>
                </a:solidFill>
              </a:rPr>
              <a:t>), Ir-192 za PDR in HDR (</a:t>
            </a:r>
            <a:r>
              <a:rPr lang="sl-SI" altLang="sl-SI" smtClean="0">
                <a:solidFill>
                  <a:srgbClr val="FFFF66"/>
                </a:solidFill>
                <a:latin typeface="Times New Roman" pitchFamily="18" charset="0"/>
                <a:cs typeface="Arial" charset="0"/>
              </a:rPr>
              <a:t>γ</a:t>
            </a:r>
            <a:r>
              <a:rPr lang="sl-SI" altLang="sl-SI" smtClean="0">
                <a:solidFill>
                  <a:srgbClr val="FFFF66"/>
                </a:solidFill>
              </a:rPr>
              <a:t> sevalec)</a:t>
            </a:r>
          </a:p>
          <a:p>
            <a:pPr eaLnBrk="1" hangingPunct="1">
              <a:spcBef>
                <a:spcPts val="700"/>
              </a:spcBef>
              <a:buSzPct val="103000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Sr-90 do 1GBq, </a:t>
            </a:r>
          </a:p>
          <a:p>
            <a:pPr eaLnBrk="1" hangingPunct="1">
              <a:spcBef>
                <a:spcPts val="700"/>
              </a:spcBef>
              <a:buSzPct val="103000"/>
              <a:buFontTx/>
              <a:buChar char="-"/>
              <a:defRPr/>
            </a:pPr>
            <a:r>
              <a:rPr lang="sl-SI" altLang="sl-SI" smtClean="0">
                <a:solidFill>
                  <a:srgbClr val="FFFF66"/>
                </a:solidFill>
              </a:rPr>
              <a:t>Ir-192 do 400 GBq</a:t>
            </a:r>
          </a:p>
          <a:p>
            <a:pPr eaLnBrk="1" hangingPunct="1">
              <a:defRPr/>
            </a:pPr>
            <a:endParaRPr lang="sl-SI" alt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Način vstavljanja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Ročno: Sr-90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Naknadno: vir Ir-192 vstavijo naknadno (after-load) poseg je računalniško krmiljen</a:t>
            </a:r>
          </a:p>
          <a:p>
            <a:pPr eaLnBrk="1" hangingPunct="1">
              <a:defRPr/>
            </a:pPr>
            <a:endParaRPr lang="sl-SI" altLang="sl-SI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Napravi za PDR in HDR</a:t>
            </a:r>
          </a:p>
        </p:txBody>
      </p:sp>
      <p:pic>
        <p:nvPicPr>
          <p:cNvPr id="31747" name="Picture 7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557338"/>
            <a:ext cx="3313112" cy="2238375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8" name="Picture 9" descr="HDR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49" name="Picture 13" descr="kontejner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14" descr="Philips Endura"/>
          <p:cNvPicPr>
            <a:picLocks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Definicija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Odprti viri (open sources): možna je kontaminacija (razlitje, razsutje, ingestija, inhalacija). 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Sem spadajo tudi raztopine v steklenih in plastičnih posodah.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Lamele na kobaltovem obsevalnem aparatu (DU)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Zaprti viri (sealed sources): kontaminacija ni možna. Ščit je dovolj močan.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Radioaktivni viri</a:t>
            </a:r>
          </a:p>
          <a:p>
            <a:pPr eaLnBrk="1" hangingPunct="1">
              <a:lnSpc>
                <a:spcPct val="80000"/>
              </a:lnSpc>
              <a:spcBef>
                <a:spcPts val="700"/>
              </a:spcBef>
              <a:buSzPct val="103000"/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Naprave s pospeševalno cevjo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750" y="296863"/>
            <a:ext cx="82296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z="4000" smtClean="0">
                <a:solidFill>
                  <a:srgbClr val="FFFF66"/>
                </a:solidFill>
              </a:rPr>
              <a:t>Sevalna obremenitev delavcev </a:t>
            </a:r>
            <a:r>
              <a:rPr lang="sl-SI" altLang="sl-SI" sz="4000" smtClean="0">
                <a:solidFill>
                  <a:srgbClr val="FFFF66"/>
                </a:solidFill>
              </a:rPr>
              <a:t>na</a:t>
            </a:r>
            <a:r>
              <a:rPr lang="en-GB" altLang="sl-SI" sz="4000" smtClean="0">
                <a:solidFill>
                  <a:srgbClr val="FFFF66"/>
                </a:solidFill>
              </a:rPr>
              <a:t> brahiterapij</a:t>
            </a:r>
            <a:r>
              <a:rPr lang="sl-SI" altLang="sl-SI" sz="4000" smtClean="0">
                <a:solidFill>
                  <a:srgbClr val="FFFF66"/>
                </a:solidFill>
              </a:rPr>
              <a:t>i in nuklearni medicini</a:t>
            </a:r>
            <a:endParaRPr lang="en-GB" altLang="sl-SI" sz="4000" smtClean="0">
              <a:solidFill>
                <a:srgbClr val="FFFF66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Brahiterapija: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srednje sestre</a:t>
            </a:r>
            <a:r>
              <a:rPr lang="en-GB" altLang="sl-SI" sz="240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 5.8 do 10.6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</a:t>
            </a:r>
            <a:r>
              <a:rPr lang="sl-SI" altLang="sl-SI" sz="2400" smtClean="0">
                <a:solidFill>
                  <a:srgbClr val="FFFF66"/>
                </a:solidFill>
              </a:rPr>
              <a:t>do</a:t>
            </a:r>
            <a:r>
              <a:rPr lang="en-GB" altLang="sl-SI" sz="2400" smtClean="0">
                <a:solidFill>
                  <a:srgbClr val="FFFF66"/>
                </a:solidFill>
              </a:rPr>
              <a:t> 2.5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1.3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smtClean="0">
                <a:solidFill>
                  <a:srgbClr val="FFFF66"/>
                </a:solidFill>
              </a:rPr>
              <a:t>višje sestre: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1997: 2.0 do 4.0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smtClean="0">
                <a:solidFill>
                  <a:srgbClr val="FFFF66"/>
                </a:solidFill>
              </a:rPr>
              <a:t>    2004: 0.6 do 1.1 mSv</a:t>
            </a:r>
            <a:endParaRPr lang="sl-SI" altLang="sl-SI" sz="24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2007: do 1.1 mSv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smtClean="0">
                <a:solidFill>
                  <a:srgbClr val="FFFF66"/>
                </a:solidFill>
              </a:rPr>
              <a:t>	2010: &lt; 1 mSv</a:t>
            </a:r>
            <a:endParaRPr lang="en-GB" altLang="sl-SI" sz="2400" smtClean="0">
              <a:solidFill>
                <a:srgbClr val="FFFF66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2"/>
          </p:nvPr>
        </p:nvSpPr>
        <p:spPr>
          <a:xfrm>
            <a:off x="4654550" y="1600200"/>
            <a:ext cx="403701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Izotopni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laboratorij</a:t>
            </a:r>
            <a:r>
              <a:rPr lang="en-GB" altLang="sl-SI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priprava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3.4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1.0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0.9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1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SzPct val="120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u="sng" dirty="0" err="1" smtClean="0">
                <a:solidFill>
                  <a:srgbClr val="FFFF66"/>
                </a:solidFill>
              </a:rPr>
              <a:t>aplikacija</a:t>
            </a:r>
            <a:r>
              <a:rPr lang="en-GB" altLang="sl-SI" sz="2400" u="sng" dirty="0" smtClean="0">
                <a:solidFill>
                  <a:srgbClr val="FFFF66"/>
                </a:solidFill>
              </a:rPr>
              <a:t> radiofarmaka</a:t>
            </a:r>
            <a:r>
              <a:rPr lang="en-GB" altLang="sl-SI" sz="2400" dirty="0" smtClean="0">
                <a:solidFill>
                  <a:srgbClr val="FFFF66"/>
                </a:solidFill>
              </a:rPr>
              <a:t>: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1997: do 11.3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en-GB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z="2400" dirty="0" smtClean="0">
                <a:solidFill>
                  <a:srgbClr val="FFFF66"/>
                </a:solidFill>
              </a:rPr>
              <a:t>    2004: </a:t>
            </a:r>
            <a:r>
              <a:rPr lang="sl-SI" altLang="sl-SI" sz="2400" dirty="0" smtClean="0">
                <a:solidFill>
                  <a:srgbClr val="FFFF66"/>
                </a:solidFill>
              </a:rPr>
              <a:t>do </a:t>
            </a:r>
            <a:r>
              <a:rPr lang="en-GB" altLang="sl-SI" sz="2400" dirty="0" smtClean="0">
                <a:solidFill>
                  <a:srgbClr val="FFFF66"/>
                </a:solidFill>
              </a:rPr>
              <a:t>2.6 </a:t>
            </a:r>
            <a:r>
              <a:rPr lang="en-GB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2007: do 2.5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2010:  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400" dirty="0" smtClean="0">
                <a:solidFill>
                  <a:srgbClr val="FFFF66"/>
                </a:solidFill>
              </a:rPr>
              <a:t>	2013:  6.5 </a:t>
            </a:r>
            <a:r>
              <a:rPr lang="sl-SI" altLang="sl-SI" sz="2400" dirty="0" err="1" smtClean="0">
                <a:solidFill>
                  <a:srgbClr val="FFFF66"/>
                </a:solidFill>
              </a:rPr>
              <a:t>mSv</a:t>
            </a: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400" dirty="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z="2400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415925"/>
            <a:ext cx="77771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Kaj je znižalo osebne doze delavcev na </a:t>
            </a:r>
            <a:r>
              <a:rPr lang="sl-SI" altLang="sl-SI" smtClean="0">
                <a:solidFill>
                  <a:srgbClr val="FFFF66"/>
                </a:solidFill>
              </a:rPr>
              <a:t>BRT</a:t>
            </a:r>
            <a:r>
              <a:rPr lang="en-GB" altLang="sl-SI" smtClean="0">
                <a:solidFill>
                  <a:srgbClr val="FFFF66"/>
                </a:solidFill>
              </a:rPr>
              <a:t>?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2118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Uvedba after-load obsevalnih tehnik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Manjše število ročnih aplikacij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Dobra zaščita prostorov, kjer se pripravlja in izvaja terapija.</a:t>
            </a:r>
          </a:p>
          <a:p>
            <a:pPr marL="604838" indent="-604838" eaLnBrk="1" hangingPunct="1">
              <a:spcBef>
                <a:spcPts val="600"/>
              </a:spcBef>
              <a:tabLst>
                <a:tab pos="712788" algn="l"/>
                <a:tab pos="1162050" algn="l"/>
                <a:tab pos="1611313" algn="l"/>
                <a:tab pos="2060575" algn="l"/>
                <a:tab pos="2509838" algn="l"/>
                <a:tab pos="2959100" algn="l"/>
                <a:tab pos="3408363" algn="l"/>
                <a:tab pos="3857625" algn="l"/>
                <a:tab pos="4306888" algn="l"/>
                <a:tab pos="4756150" algn="l"/>
                <a:tab pos="5205413" algn="l"/>
                <a:tab pos="5654675" algn="l"/>
                <a:tab pos="6103938" algn="l"/>
                <a:tab pos="6553200" algn="l"/>
                <a:tab pos="7002463" algn="l"/>
                <a:tab pos="7451725" algn="l"/>
                <a:tab pos="7900988" algn="l"/>
                <a:tab pos="8350250" algn="l"/>
                <a:tab pos="8799513" algn="l"/>
                <a:tab pos="92487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Profesionalen odnos do dela z viri sevanja in občutek za prepoznavanje resnično nevarnih situacij.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Teleterapija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Zdravljenje z obsevanjem na daljavo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Teleradioterapevtska naprava = zaprt terapevtski vir sevanja, ki ni vstavljen v telo bolnika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Hitrosti doze v primarnem snopu: 1-2 Gy/min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Oprema na Onkološkem inštitutu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8 Linacov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1 300kV RTG (Gulmay)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3 simulatorji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chemeClr val="folHlink"/>
                </a:solidFill>
              </a:rPr>
              <a:t>(teleterapevtski vir s Co-60 Theratron - odstranjen avgusta 2010)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Značilnosti TRT naprav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Zelo visoke hitrosti doze; smrtna doza (5 do 10 Gy) v nekaj minutah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Potreba po dobri zaščiti prostorov (zunaj nad pospeševalniki še vedno 2 mSv/h)</a:t>
            </a:r>
          </a:p>
          <a:p>
            <a:pPr eaLnBrk="1" hangingPunct="1">
              <a:defRPr/>
            </a:pPr>
            <a:r>
              <a:rPr lang="sl-SI" altLang="sl-SI" smtClean="0">
                <a:solidFill>
                  <a:srgbClr val="FFFF66"/>
                </a:solidFill>
              </a:rPr>
              <a:t>Osebja med terapevtskim posegom                    ni v obsevalnem prostoru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Linearni pospeševalniki - Linaci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so naprave, ki proizvajajo </a:t>
            </a:r>
            <a:r>
              <a:rPr lang="sl-SI" altLang="sl-SI" dirty="0" err="1" smtClean="0">
                <a:solidFill>
                  <a:srgbClr val="FFFF66"/>
                </a:solidFill>
              </a:rPr>
              <a:t>visokoenergijske</a:t>
            </a:r>
            <a:r>
              <a:rPr lang="sl-SI" altLang="sl-SI" dirty="0" smtClean="0">
                <a:solidFill>
                  <a:srgbClr val="FFFF66"/>
                </a:solidFill>
              </a:rPr>
              <a:t> fotone ali elektrone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Energije : 4-18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r>
              <a:rPr lang="sl-SI" altLang="sl-SI" dirty="0" smtClean="0">
                <a:solidFill>
                  <a:srgbClr val="FFFF66"/>
                </a:solidFill>
              </a:rPr>
              <a:t> za elektrone in 6-15 MV za fotone (Onkološki Inštitut)‏</a:t>
            </a: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Možne energije do 25 </a:t>
            </a:r>
            <a:r>
              <a:rPr lang="sl-SI" altLang="sl-SI" dirty="0" err="1" smtClean="0">
                <a:solidFill>
                  <a:srgbClr val="FFFF66"/>
                </a:solidFill>
              </a:rPr>
              <a:t>MeV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spcBef>
                <a:spcPts val="700"/>
              </a:spcBef>
              <a:buFontTx/>
              <a:buBlip>
                <a:blip r:embed="rId3"/>
              </a:buBlip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 smtClean="0">
                <a:solidFill>
                  <a:srgbClr val="FFFF66"/>
                </a:solidFill>
              </a:rPr>
              <a:t>Hitrost doze v primarnem snopu: poljubno prilagajamo, </a:t>
            </a:r>
            <a:r>
              <a:rPr lang="sl-SI" altLang="sl-SI" dirty="0" err="1" smtClean="0">
                <a:solidFill>
                  <a:srgbClr val="FFFF66"/>
                </a:solidFill>
              </a:rPr>
              <a:t>ponavadi</a:t>
            </a:r>
            <a:r>
              <a:rPr lang="sl-SI" altLang="sl-SI" dirty="0" smtClean="0">
                <a:solidFill>
                  <a:srgbClr val="FFFF66"/>
                </a:solidFill>
              </a:rPr>
              <a:t> 1-2 </a:t>
            </a:r>
            <a:r>
              <a:rPr lang="sl-SI" altLang="sl-SI" dirty="0" err="1" smtClean="0">
                <a:solidFill>
                  <a:srgbClr val="FFFF66"/>
                </a:solidFill>
              </a:rPr>
              <a:t>Gy</a:t>
            </a:r>
            <a:r>
              <a:rPr lang="sl-SI" altLang="sl-SI" dirty="0" smtClean="0">
                <a:solidFill>
                  <a:srgbClr val="FFFF66"/>
                </a:solidFill>
              </a:rPr>
              <a:t>/min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Font typeface="Arial (WT)" pitchFamily="32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  <a:latin typeface="Arial (WT)" pitchFamily="32" charset="0"/>
              </a:rPr>
              <a:t>Obsevanje z visokoenergijskimi fotoni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135938" cy="45307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Velika prodornost 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Build-up efekt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Osebna zaščita ni smiselna</a:t>
            </a:r>
          </a:p>
          <a:p>
            <a:pPr eaLnBrk="1" hangingPunct="1"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Dobra zaščita prostora (tudi pred</a:t>
            </a:r>
            <a:r>
              <a:rPr lang="sl-SI" altLang="sl-SI" smtClean="0">
                <a:solidFill>
                  <a:srgbClr val="FFFF66"/>
                </a:solidFill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nevtroni)</a:t>
            </a:r>
            <a:r>
              <a:rPr lang="sl-SI" altLang="sl-SI" smtClean="0">
                <a:solidFill>
                  <a:srgbClr val="FFFF66"/>
                </a:solidFill>
              </a:rPr>
              <a:t> za energije nad 10 MeV</a:t>
            </a:r>
            <a:endParaRPr lang="en-GB" altLang="sl-SI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Linearni pospeševalnik Varian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51088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6 </a:t>
            </a:r>
            <a:r>
              <a:rPr lang="sl-SI" altLang="sl-SI" sz="2800" dirty="0" smtClean="0">
                <a:solidFill>
                  <a:srgbClr val="FFFF00"/>
                </a:solidFill>
              </a:rPr>
              <a:t>in 8 </a:t>
            </a:r>
            <a:r>
              <a:rPr lang="sl-SI" altLang="sl-SI" sz="2800" dirty="0" smtClean="0">
                <a:solidFill>
                  <a:srgbClr val="FFFF00"/>
                </a:solidFill>
              </a:rPr>
              <a:t>sta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visokoenergijska</a:t>
            </a:r>
            <a:r>
              <a:rPr lang="sl-SI" altLang="sl-SI" sz="2800" dirty="0" smtClean="0">
                <a:solidFill>
                  <a:srgbClr val="FFFF00"/>
                </a:solidFill>
              </a:rPr>
              <a:t> </a:t>
            </a:r>
            <a:r>
              <a:rPr lang="sl-SI" altLang="sl-SI" sz="2800" dirty="0" smtClean="0">
                <a:solidFill>
                  <a:srgbClr val="FFFF00"/>
                </a:solidFill>
              </a:rPr>
              <a:t>(15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  <a:p>
            <a:pPr eaLnBrk="1" hangingPunct="1">
              <a:defRPr/>
            </a:pPr>
            <a:r>
              <a:rPr lang="sl-SI" altLang="sl-SI" sz="2800" dirty="0" smtClean="0">
                <a:solidFill>
                  <a:srgbClr val="FFFF00"/>
                </a:solidFill>
              </a:rPr>
              <a:t>Aparata 1 in 2 sta nizkoenergijska (6 </a:t>
            </a:r>
            <a:r>
              <a:rPr lang="sl-SI" altLang="sl-SI" sz="2800" dirty="0" err="1" smtClean="0">
                <a:solidFill>
                  <a:srgbClr val="FFFF00"/>
                </a:solidFill>
              </a:rPr>
              <a:t>MV</a:t>
            </a:r>
            <a:r>
              <a:rPr lang="sl-SI" altLang="sl-SI" sz="2800" dirty="0" smtClean="0">
                <a:solidFill>
                  <a:srgbClr val="FFFF00"/>
                </a:solidFill>
              </a:rPr>
              <a:t> fotoni)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algn="l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Linearni pospeševalnik ELEKTA Sinergy</a:t>
            </a:r>
          </a:p>
        </p:txBody>
      </p:sp>
      <p:pic>
        <p:nvPicPr>
          <p:cNvPr id="399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600200"/>
            <a:ext cx="4038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838200" y="1752600"/>
            <a:ext cx="33528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6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Blip>
                <a:blip r:embed="rId4"/>
              </a:buBlip>
            </a:pPr>
            <a:r>
              <a:rPr lang="en-GB" altLang="sl-SI" sz="2800">
                <a:solidFill>
                  <a:srgbClr val="FFFF66"/>
                </a:solidFill>
              </a:rPr>
              <a:t>Energije fotonov: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6 MV </a:t>
            </a:r>
            <a:endParaRPr lang="sl-SI" altLang="sl-SI" sz="2800">
              <a:solidFill>
                <a:srgbClr val="FFFF66"/>
              </a:solidFill>
            </a:endParaRP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Tx/>
              <a:buChar char="-"/>
            </a:pPr>
            <a:r>
              <a:rPr lang="en-GB" altLang="sl-SI" sz="2800">
                <a:solidFill>
                  <a:srgbClr val="FFFF66"/>
                </a:solidFill>
              </a:rPr>
              <a:t>15 MV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sl-SI" sz="2800">
                <a:solidFill>
                  <a:srgbClr val="FFFF66"/>
                </a:solidFill>
              </a:rPr>
              <a:t>Energije elektronov:</a:t>
            </a:r>
          </a:p>
          <a:p>
            <a:pPr eaLnBrk="1" hangingPunct="1">
              <a:spcBef>
                <a:spcPts val="175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sl-SI" altLang="sl-SI" sz="2800">
                <a:solidFill>
                  <a:srgbClr val="FFFF66"/>
                </a:solidFill>
              </a:rPr>
              <a:t>- </a:t>
            </a:r>
            <a:r>
              <a:rPr lang="en-GB" altLang="sl-SI" sz="2800">
                <a:solidFill>
                  <a:srgbClr val="FFFF66"/>
                </a:solidFill>
              </a:rPr>
              <a:t>6, 9,</a:t>
            </a:r>
            <a:r>
              <a:rPr lang="sl-SI" altLang="sl-SI" sz="2800">
                <a:solidFill>
                  <a:srgbClr val="FFFF66"/>
                </a:solidFill>
              </a:rPr>
              <a:t> </a:t>
            </a:r>
            <a:r>
              <a:rPr lang="en-GB" altLang="sl-SI" sz="2800">
                <a:solidFill>
                  <a:srgbClr val="FFFF66"/>
                </a:solidFill>
              </a:rPr>
              <a:t>12, 15</a:t>
            </a:r>
            <a:r>
              <a:rPr lang="sl-SI" altLang="sl-SI" sz="2800">
                <a:solidFill>
                  <a:srgbClr val="FFFF66"/>
                </a:solidFill>
              </a:rPr>
              <a:t> in</a:t>
            </a:r>
            <a:r>
              <a:rPr lang="en-GB" altLang="sl-SI" sz="2800">
                <a:solidFill>
                  <a:srgbClr val="FFFF66"/>
                </a:solidFill>
              </a:rPr>
              <a:t> 18 MeV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Varian Novalis TX</a:t>
            </a:r>
          </a:p>
        </p:txBody>
      </p:sp>
      <p:pic>
        <p:nvPicPr>
          <p:cNvPr id="40963" name="Picture 6" descr="Varian Novalis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92D050"/>
                </a:solidFill>
              </a:rPr>
              <a:t>Obsevalnik</a:t>
            </a:r>
            <a:r>
              <a:rPr lang="sl-SI" altLang="sl-SI" dirty="0" smtClean="0">
                <a:solidFill>
                  <a:srgbClr val="92D050"/>
                </a:solidFill>
              </a:rPr>
              <a:t> </a:t>
            </a:r>
            <a:r>
              <a:rPr lang="sl-SI" altLang="sl-SI" dirty="0" err="1" smtClean="0">
                <a:solidFill>
                  <a:srgbClr val="92D050"/>
                </a:solidFill>
              </a:rPr>
              <a:t>Theratron</a:t>
            </a:r>
            <a:r>
              <a:rPr lang="sl-SI" altLang="sl-SI" dirty="0" smtClean="0">
                <a:solidFill>
                  <a:srgbClr val="92D050"/>
                </a:solidFill>
              </a:rPr>
              <a:t> -  </a:t>
            </a:r>
            <a:r>
              <a:rPr lang="sl-SI" altLang="sl-SI" dirty="0" err="1" smtClean="0">
                <a:solidFill>
                  <a:srgbClr val="92D050"/>
                </a:solidFill>
              </a:rPr>
              <a:t>Co</a:t>
            </a:r>
            <a:r>
              <a:rPr lang="sl-SI" altLang="sl-SI" dirty="0" smtClean="0">
                <a:solidFill>
                  <a:srgbClr val="92D050"/>
                </a:solidFill>
              </a:rPr>
              <a:t>-60</a:t>
            </a:r>
          </a:p>
        </p:txBody>
      </p:sp>
      <p:pic>
        <p:nvPicPr>
          <p:cNvPr id="41987" name="Picture 8" descr="naprava v prostoru pred demontažo (small)"/>
          <p:cNvPicPr>
            <a:picLocks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Uporaba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Diagnostika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Terapija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Interne kalibracije, preizkušanje naprav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Raziskovalna dejavnost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Radioizotop Co-60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4192588" cy="41179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Razpolovna doba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5.26 let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energija sevanja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1.17 in 1.33 MeV</a:t>
            </a:r>
          </a:p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prodornost: </a:t>
            </a:r>
          </a:p>
          <a:p>
            <a:pPr lvl="1" eaLnBrk="1" hangingPunct="1"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TVL = 25 cm betona</a:t>
            </a:r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4267200" y="2133600"/>
          <a:ext cx="45720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r:id="rId4" imgW="3593995" imgH="2002478" progId="">
                  <p:embed/>
                </p:oleObj>
              </mc:Choice>
              <mc:Fallback>
                <p:oleObj r:id="rId4" imgW="3593995" imgH="200247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133600"/>
                        <a:ext cx="4572000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Vir sevanja Co-60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437063" cy="48625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Izotop je  pridobljen v reaktorju z (n, </a:t>
            </a:r>
            <a:r>
              <a:rPr lang="sl-SI" altLang="sl-SI" sz="2800" smtClean="0">
                <a:solidFill>
                  <a:srgbClr val="FFFF66"/>
                </a:solidFill>
                <a:cs typeface="Arial" charset="0"/>
              </a:rPr>
              <a:t>γ</a:t>
            </a:r>
            <a:r>
              <a:rPr lang="sl-SI" altLang="sl-SI" sz="2800" smtClean="0">
                <a:solidFill>
                  <a:srgbClr val="FFFF66"/>
                </a:solidFill>
              </a:rPr>
              <a:t>) reakcijo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ob dobavi:       270 TBq</a:t>
            </a:r>
          </a:p>
          <a:p>
            <a:pPr eaLnBrk="1" hangingPunct="1">
              <a:lnSpc>
                <a:spcPct val="90000"/>
              </a:lnSpc>
              <a:spcBef>
                <a:spcPts val="9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Aktivnost pred odstranitvijo 110 TBq (najmočnejši vir v Sloveniji)</a:t>
            </a:r>
            <a:endParaRPr lang="sl-SI" altLang="sl-SI" sz="3600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z="2800" smtClean="0">
                <a:solidFill>
                  <a:srgbClr val="FFFF66"/>
                </a:solidFill>
              </a:rPr>
              <a:t>Vir je v dvojni zavarjeni kapsuli, ki preprečuje puščanje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z="2800" smtClean="0">
              <a:solidFill>
                <a:srgbClr val="FFFF66"/>
              </a:solidFill>
            </a:endParaRP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636838"/>
            <a:ext cx="4427537" cy="3105150"/>
          </a:xfrm>
          <a:prstGeom prst="rect">
            <a:avLst/>
          </a:prstGeom>
          <a:noFill/>
          <a:ln w="936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Prerez Theratrona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46250"/>
            <a:ext cx="8229600" cy="4238625"/>
          </a:xfrm>
          <a:prstGeom prst="rect">
            <a:avLst/>
          </a:prstGeom>
          <a:noFill/>
          <a:ln w="9360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6083" name="Picture 12" descr="P101000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1600200"/>
            <a:ext cx="2919413" cy="2189163"/>
          </a:xfrm>
        </p:spPr>
      </p:pic>
      <p:pic>
        <p:nvPicPr>
          <p:cNvPr id="46084" name="Picture 13" descr="P101000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19413" cy="2189163"/>
          </a:xfrm>
        </p:spPr>
      </p:pic>
      <p:pic>
        <p:nvPicPr>
          <p:cNvPr id="46085" name="Picture 14" descr="P101000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6000" y="3941763"/>
            <a:ext cx="2919413" cy="2189162"/>
          </a:xfrm>
        </p:spPr>
      </p:pic>
      <p:pic>
        <p:nvPicPr>
          <p:cNvPr id="46086" name="Picture 15" descr="P101000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3941763"/>
            <a:ext cx="2919413" cy="21891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z="4000" smtClean="0">
                <a:solidFill>
                  <a:srgbClr val="FFFF00"/>
                </a:solidFill>
              </a:rPr>
              <a:t>Kalibrirani zaprti viri </a:t>
            </a:r>
            <a:br>
              <a:rPr lang="sl-SI" altLang="sl-SI" sz="4000" smtClean="0">
                <a:solidFill>
                  <a:srgbClr val="FFFF00"/>
                </a:solidFill>
              </a:rPr>
            </a:br>
            <a:r>
              <a:rPr lang="sl-SI" altLang="sl-SI" sz="4000" smtClean="0">
                <a:solidFill>
                  <a:srgbClr val="FFFF00"/>
                </a:solidFill>
              </a:rPr>
              <a:t>za interne kalibracije</a:t>
            </a:r>
          </a:p>
        </p:txBody>
      </p:sp>
      <p:pic>
        <p:nvPicPr>
          <p:cNvPr id="47107" name="Picture 12" descr="check source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3" descr="Cs-13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1600200"/>
            <a:ext cx="3295650" cy="2189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9" name="Picture 14" descr="Ba-133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8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0" name="Picture 15" descr="Sr-90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9675" y="3941763"/>
            <a:ext cx="3295650" cy="2189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smtClean="0">
                <a:solidFill>
                  <a:srgbClr val="FFFF00"/>
                </a:solidFill>
              </a:rPr>
              <a:t>Raziskovalna dejavnost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Obsevanje celičnih in tkivnih vzorcev ter poskusnih živali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RTG aparat Gulmay Darpac 2000 (220 kV)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Hitrost doze: 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v primarnem snopu: 2.2 Gy/min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nadzorni pult: &lt; 1 </a:t>
            </a:r>
            <a:r>
              <a:rPr lang="el-GR" altLang="sl-SI" sz="280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smtClean="0">
                <a:solidFill>
                  <a:srgbClr val="FFFF00"/>
                </a:solidFill>
                <a:cs typeface="Arial" charset="0"/>
              </a:rPr>
              <a:t>Sv/h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Mesečne doze: nekaj </a:t>
            </a:r>
            <a:r>
              <a:rPr lang="el-GR" altLang="sl-SI" sz="2800" smtClean="0">
                <a:solidFill>
                  <a:srgbClr val="FFFF00"/>
                </a:solidFill>
                <a:cs typeface="Arial" charset="0"/>
              </a:rPr>
              <a:t>μ</a:t>
            </a:r>
            <a:r>
              <a:rPr lang="sl-SI" altLang="sl-SI" sz="2800" smtClean="0">
                <a:solidFill>
                  <a:srgbClr val="FFFF00"/>
                </a:solidFill>
                <a:cs typeface="Arial" charset="0"/>
              </a:rPr>
              <a:t>Sv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  <a:cs typeface="Arial" charset="0"/>
              </a:rPr>
              <a:t>Dodatna zaščita ni potrebna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sl-SI" altLang="sl-SI" sz="2800" smtClean="0">
                <a:solidFill>
                  <a:srgbClr val="FFFF00"/>
                </a:solidFill>
              </a:rPr>
              <a:t>Nadzor ni tako strog kot pri medicinskih posegih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l-GR" altLang="sl-SI" sz="2800" smtClean="0">
              <a:solidFill>
                <a:srgbClr val="FFFF00"/>
              </a:solidFill>
              <a:cs typeface="Arial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sl-SI" altLang="sl-SI" sz="28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altLang="sl-SI" dirty="0" err="1" smtClean="0">
                <a:solidFill>
                  <a:srgbClr val="FFFF00"/>
                </a:solidFill>
              </a:rPr>
              <a:t>Gulmay</a:t>
            </a:r>
            <a:r>
              <a:rPr lang="sl-SI" altLang="sl-SI" dirty="0" smtClean="0">
                <a:solidFill>
                  <a:srgbClr val="FFFF00"/>
                </a:solidFill>
              </a:rPr>
              <a:t> </a:t>
            </a:r>
            <a:r>
              <a:rPr lang="sl-SI" altLang="sl-SI" dirty="0" err="1" smtClean="0">
                <a:solidFill>
                  <a:srgbClr val="FFFF00"/>
                </a:solidFill>
              </a:rPr>
              <a:t>Darpac</a:t>
            </a:r>
            <a:r>
              <a:rPr lang="sl-SI" altLang="sl-SI" dirty="0" smtClean="0">
                <a:solidFill>
                  <a:srgbClr val="FFFF00"/>
                </a:solidFill>
              </a:rPr>
              <a:t> </a:t>
            </a:r>
            <a:r>
              <a:rPr lang="sl-SI" altLang="sl-SI" dirty="0" smtClean="0">
                <a:solidFill>
                  <a:srgbClr val="FFFF00"/>
                </a:solidFill>
              </a:rPr>
              <a:t>3225</a:t>
            </a:r>
            <a:endParaRPr lang="sl-SI" altLang="sl-SI" dirty="0" smtClean="0">
              <a:solidFill>
                <a:srgbClr val="FFFF00"/>
              </a:solidFill>
            </a:endParaRPr>
          </a:p>
        </p:txBody>
      </p:sp>
      <p:pic>
        <p:nvPicPr>
          <p:cNvPr id="49155" name="Picture 5" descr="gulmay darpac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0463" y="1600200"/>
            <a:ext cx="6821487" cy="453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177800"/>
            <a:ext cx="8229600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3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Blip>
                <a:blip r:embed="rId4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Blip>
                <a:blip r:embed="rId5"/>
              </a:buBlip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1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en-GB" altLang="sl-SI" sz="440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Zaključek</a:t>
            </a:r>
          </a:p>
        </p:txBody>
      </p:sp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44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Hvala lepa za pozornost!</a:t>
            </a:r>
          </a:p>
          <a:p>
            <a:pPr>
              <a:lnSpc>
                <a:spcPct val="81000"/>
              </a:lnSpc>
              <a:spcBef>
                <a:spcPts val="800"/>
              </a:spcBef>
              <a:buClr>
                <a:srgbClr val="86D1EC"/>
              </a:buClr>
              <a:buSzPct val="90000"/>
              <a:buFont typeface="Times New Roman" pitchFamily="18" charset="0"/>
              <a:buBlip>
                <a:blip r:embed="rId3"/>
              </a:buBlip>
              <a:defRPr/>
            </a:pPr>
            <a:r>
              <a:rPr lang="en-GB" altLang="sl-SI" sz="3200" smtClean="0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</a:rPr>
              <a:t>Vprašanja?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(open sources)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34363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Oddelek</a:t>
            </a:r>
            <a:r>
              <a:rPr lang="en-GB" altLang="sl-SI" dirty="0" smtClean="0">
                <a:solidFill>
                  <a:srgbClr val="FFFF66"/>
                </a:solidFill>
              </a:rPr>
              <a:t> </a:t>
            </a:r>
            <a:r>
              <a:rPr lang="en-GB" altLang="sl-SI" dirty="0" err="1" smtClean="0">
                <a:solidFill>
                  <a:srgbClr val="FFFF66"/>
                </a:solidFill>
              </a:rPr>
              <a:t>nuklearne</a:t>
            </a:r>
            <a:r>
              <a:rPr lang="en-GB" altLang="sl-SI" dirty="0" smtClean="0">
                <a:solidFill>
                  <a:srgbClr val="FFFF66"/>
                </a:solidFill>
              </a:rPr>
              <a:t> medicine </a:t>
            </a: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Diagnostika</a:t>
            </a:r>
            <a:r>
              <a:rPr lang="en-GB" altLang="sl-SI" dirty="0" smtClean="0">
                <a:solidFill>
                  <a:srgbClr val="FFFF66"/>
                </a:solidFill>
              </a:rPr>
              <a:t>: Tc-99m, I-123, </a:t>
            </a:r>
            <a:r>
              <a:rPr lang="sl-SI" altLang="sl-SI" dirty="0" smtClean="0">
                <a:solidFill>
                  <a:srgbClr val="FFFF66"/>
                </a:solidFill>
              </a:rPr>
              <a:t>I-131, </a:t>
            </a:r>
            <a:r>
              <a:rPr lang="en-GB" altLang="sl-SI" dirty="0" smtClean="0">
                <a:solidFill>
                  <a:srgbClr val="FFFF66"/>
                </a:solidFill>
              </a:rPr>
              <a:t>In-111, Ga-67, F-18</a:t>
            </a:r>
            <a:endParaRPr lang="sl-SI" altLang="sl-SI" dirty="0" smtClean="0">
              <a:solidFill>
                <a:srgbClr val="FFFF66"/>
              </a:solidFill>
            </a:endParaRPr>
          </a:p>
          <a:p>
            <a:pPr eaLnBrk="1" hangingPunct="1">
              <a:buFontTx/>
              <a:buChar char="-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dirty="0" err="1" smtClean="0">
                <a:solidFill>
                  <a:srgbClr val="FFFF66"/>
                </a:solidFill>
              </a:rPr>
              <a:t>Terapija</a:t>
            </a:r>
            <a:r>
              <a:rPr lang="en-GB" altLang="sl-SI" dirty="0" smtClean="0">
                <a:solidFill>
                  <a:srgbClr val="FFFF66"/>
                </a:solidFill>
              </a:rPr>
              <a:t>:  I-131, Sr-89, Sm-153</a:t>
            </a:r>
            <a:r>
              <a:rPr lang="sl-SI" altLang="sl-SI" dirty="0" smtClean="0">
                <a:solidFill>
                  <a:srgbClr val="FFFF66"/>
                </a:solidFill>
              </a:rPr>
              <a:t>, Y-90, </a:t>
            </a:r>
          </a:p>
          <a:p>
            <a:pPr marL="0" indent="0" eaLnBrk="1" hangingPunct="1"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dirty="0">
                <a:solidFill>
                  <a:srgbClr val="FFFF66"/>
                </a:solidFill>
              </a:rPr>
              <a:t>	</a:t>
            </a:r>
            <a:r>
              <a:rPr lang="sl-SI" altLang="sl-SI" dirty="0" smtClean="0">
                <a:solidFill>
                  <a:srgbClr val="FFFF66"/>
                </a:solidFill>
              </a:rPr>
              <a:t>Ra-223 (</a:t>
            </a:r>
            <a:r>
              <a:rPr lang="el-GR" altLang="sl-SI" dirty="0" smtClean="0">
                <a:solidFill>
                  <a:srgbClr val="FFFF66"/>
                </a:solidFill>
              </a:rPr>
              <a:t>α</a:t>
            </a:r>
            <a:r>
              <a:rPr lang="sl-SI" altLang="sl-SI" dirty="0" smtClean="0">
                <a:solidFill>
                  <a:srgbClr val="FFFF66"/>
                </a:solidFill>
              </a:rPr>
              <a:t> sevalec)</a:t>
            </a:r>
            <a:endParaRPr lang="en-GB" altLang="sl-SI" dirty="0" smtClean="0">
              <a:solidFill>
                <a:srgbClr val="FFFF6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Odprti viri - diagnostika (1)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Priprava radiofarmaka: vroči laboratorij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Radiofarmak se aplicira bolniku in porazdeli po telesu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Slikanje s kopičenjem radioizotopa v posameznih organih (limfni sistem, ščitnica, kosti...)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        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diagnostika  (2) 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45339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u="sng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Najpogostejši izotopi : Tc-99m, I-131, F-18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Kratki razpolovni časi : nekaj ur do </a:t>
            </a:r>
            <a:r>
              <a:rPr lang="sl-SI" altLang="sl-SI" smtClean="0">
                <a:solidFill>
                  <a:srgbClr val="FFFF66"/>
                </a:solidFill>
              </a:rPr>
              <a:t>nekaj</a:t>
            </a:r>
            <a:r>
              <a:rPr lang="en-GB" altLang="sl-SI" smtClean="0">
                <a:solidFill>
                  <a:srgbClr val="FFFF66"/>
                </a:solidFill>
              </a:rPr>
              <a:t> dni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Aktivnosti do </a:t>
            </a:r>
            <a:r>
              <a:rPr lang="sl-SI" altLang="sl-SI" smtClean="0">
                <a:solidFill>
                  <a:srgbClr val="FFFF66"/>
                </a:solidFill>
              </a:rPr>
              <a:t>1100</a:t>
            </a:r>
            <a:r>
              <a:rPr lang="en-GB" altLang="sl-SI" smtClean="0">
                <a:solidFill>
                  <a:srgbClr val="FFFF66"/>
                </a:solidFill>
              </a:rPr>
              <a:t> MBq: ambulantna obdelava bolnika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po slikanju na 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GB" altLang="sl-SI" smtClean="0">
                <a:solidFill>
                  <a:srgbClr val="FFFF66"/>
                </a:solidFill>
                <a:latin typeface="Times New Roman" pitchFamily="18" charset="0"/>
              </a:rPr>
              <a:t> </a:t>
            </a:r>
            <a:r>
              <a:rPr lang="en-GB" altLang="sl-SI" smtClean="0">
                <a:solidFill>
                  <a:srgbClr val="FFFF66"/>
                </a:solidFill>
              </a:rPr>
              <a:t>kamerah gre bolnik lahko domov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en-GB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Odprti viri - terapija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67675" cy="4846638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Oralno v obliki kapsul ali v tekoči obliki (primer:  I-131 pri karcinomu  ščitnice)</a:t>
            </a:r>
            <a:r>
              <a:rPr lang="ar-SA" altLang="sl-SI" smtClean="0">
                <a:solidFill>
                  <a:srgbClr val="FFFF66"/>
                </a:solidFill>
                <a:cs typeface="Arial" charset="0"/>
              </a:rPr>
              <a:t>‏</a:t>
            </a:r>
            <a:endParaRPr lang="sl-SI" altLang="sl-SI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Aktivnosti: do 7.4 GBq 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Bolnik je hospitaliziran 3 dni na BRT oddelku (jodove sobe)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Aktivnost pada zaradi razpada izotopa in izločanja (fizikalni in biološki razpolovni čas)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SzPct val="103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sl-SI" altLang="sl-SI" smtClean="0">
                <a:solidFill>
                  <a:srgbClr val="FFFF66"/>
                </a:solidFill>
              </a:rPr>
              <a:t>Zakonska omejitev za odpust: 800 MBq preostale aktivnosti (50 </a:t>
            </a:r>
            <a:r>
              <a:rPr lang="sl-SI" altLang="sl-SI" smtClean="0">
                <a:solidFill>
                  <a:srgbClr val="FFFF66"/>
                </a:solidFill>
                <a:cs typeface="Arial" charset="0"/>
              </a:rPr>
              <a:t>µSv/h na razdalji 1m)</a:t>
            </a:r>
          </a:p>
          <a:p>
            <a:pPr eaLnBrk="1" hangingPunct="1">
              <a:lnSpc>
                <a:spcPct val="90000"/>
              </a:lnSpc>
              <a:spcBef>
                <a:spcPts val="700"/>
              </a:spcBef>
              <a:buFont typeface="Wingdings" pitchFamily="2" charset="2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sl-SI" altLang="sl-SI" smtClean="0">
              <a:solidFill>
                <a:srgbClr val="FFFF66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93700"/>
            <a:ext cx="8234363" cy="912813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1" hangingPunct="1">
              <a:buClr>
                <a:srgbClr val="FFFF66"/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GB" altLang="sl-SI" smtClean="0">
                <a:solidFill>
                  <a:srgbClr val="FFFF66"/>
                </a:solidFill>
              </a:rPr>
              <a:t>Razpolovni časi 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813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1pPr>
            <a:lvl2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2pPr>
            <a:lvl3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3pPr>
            <a:lvl4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4pPr>
            <a:lvl5pPr algn="l">
              <a:lnSpc>
                <a:spcPct val="86000"/>
              </a:lnSpc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5pPr>
            <a:lvl6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6pPr>
            <a:lvl7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7pPr>
            <a:lvl8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8pPr>
            <a:lvl9pPr defTabSz="449263" fontAlgn="base">
              <a:lnSpc>
                <a:spcPct val="86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itchFamily="18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cs typeface="Lucida Sans Unicode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Clr>
                <a:srgbClr val="86D1EC"/>
              </a:buClr>
              <a:buSzPct val="90000"/>
              <a:defRPr/>
            </a:pPr>
            <a:endParaRPr lang="en-GB" altLang="sl-SI" sz="3200" smtClean="0">
              <a:solidFill>
                <a:srgbClr val="FFFF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+mn-ea"/>
            </a:endParaRPr>
          </a:p>
        </p:txBody>
      </p:sp>
      <p:grpSp>
        <p:nvGrpSpPr>
          <p:cNvPr id="11268" name="Group 3"/>
          <p:cNvGrpSpPr>
            <a:grpSpLocks/>
          </p:cNvGrpSpPr>
          <p:nvPr/>
        </p:nvGrpSpPr>
        <p:grpSpPr bwMode="auto">
          <a:xfrm>
            <a:off x="4643438" y="1412875"/>
            <a:ext cx="4038600" cy="5329238"/>
            <a:chOff x="2925" y="890"/>
            <a:chExt cx="2544" cy="3357"/>
          </a:xfrm>
        </p:grpSpPr>
        <p:sp>
          <p:nvSpPr>
            <p:cNvPr id="11295" name="Rectangle 4"/>
            <p:cNvSpPr>
              <a:spLocks noChangeArrowheads="1"/>
            </p:cNvSpPr>
            <p:nvPr/>
          </p:nvSpPr>
          <p:spPr bwMode="auto">
            <a:xfrm>
              <a:off x="4197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74 dni</a:t>
              </a:r>
            </a:p>
          </p:txBody>
        </p:sp>
        <p:sp>
          <p:nvSpPr>
            <p:cNvPr id="11296" name="Rectangle 5"/>
            <p:cNvSpPr>
              <a:spLocks noChangeArrowheads="1"/>
            </p:cNvSpPr>
            <p:nvPr/>
          </p:nvSpPr>
          <p:spPr bwMode="auto">
            <a:xfrm>
              <a:off x="2925" y="355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Ir-192</a:t>
              </a:r>
            </a:p>
          </p:txBody>
        </p:sp>
        <p:sp>
          <p:nvSpPr>
            <p:cNvPr id="11297" name="Rectangle 6"/>
            <p:cNvSpPr>
              <a:spLocks noChangeArrowheads="1"/>
            </p:cNvSpPr>
            <p:nvPr/>
          </p:nvSpPr>
          <p:spPr bwMode="auto">
            <a:xfrm>
              <a:off x="4197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29 let</a:t>
              </a:r>
            </a:p>
          </p:txBody>
        </p:sp>
        <p:sp>
          <p:nvSpPr>
            <p:cNvPr id="11298" name="Rectangle 7"/>
            <p:cNvSpPr>
              <a:spLocks noChangeArrowheads="1"/>
            </p:cNvSpPr>
            <p:nvPr/>
          </p:nvSpPr>
          <p:spPr bwMode="auto">
            <a:xfrm>
              <a:off x="2925" y="3116"/>
              <a:ext cx="127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Sr-90</a:t>
              </a:r>
            </a:p>
          </p:txBody>
        </p:sp>
        <p:sp>
          <p:nvSpPr>
            <p:cNvPr id="11299" name="Rectangle 8"/>
            <p:cNvSpPr>
              <a:spLocks noChangeArrowheads="1"/>
            </p:cNvSpPr>
            <p:nvPr/>
          </p:nvSpPr>
          <p:spPr bwMode="auto">
            <a:xfrm>
              <a:off x="4197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2.6 let</a:t>
              </a:r>
            </a:p>
          </p:txBody>
        </p:sp>
        <p:sp>
          <p:nvSpPr>
            <p:cNvPr id="11300" name="Rectangle 9"/>
            <p:cNvSpPr>
              <a:spLocks noChangeArrowheads="1"/>
            </p:cNvSpPr>
            <p:nvPr/>
          </p:nvSpPr>
          <p:spPr bwMode="auto">
            <a:xfrm>
              <a:off x="2925" y="3884"/>
              <a:ext cx="127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Na-22</a:t>
              </a:r>
            </a:p>
          </p:txBody>
        </p:sp>
        <p:sp>
          <p:nvSpPr>
            <p:cNvPr id="11301" name="Rectangle 10"/>
            <p:cNvSpPr>
              <a:spLocks noChangeArrowheads="1"/>
            </p:cNvSpPr>
            <p:nvPr/>
          </p:nvSpPr>
          <p:spPr bwMode="auto">
            <a:xfrm>
              <a:off x="4197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10.5 let</a:t>
              </a:r>
            </a:p>
          </p:txBody>
        </p:sp>
        <p:sp>
          <p:nvSpPr>
            <p:cNvPr id="11302" name="Rectangle 11"/>
            <p:cNvSpPr>
              <a:spLocks noChangeArrowheads="1"/>
            </p:cNvSpPr>
            <p:nvPr/>
          </p:nvSpPr>
          <p:spPr bwMode="auto">
            <a:xfrm>
              <a:off x="2925" y="2673"/>
              <a:ext cx="1272" cy="4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Ba-133</a:t>
              </a:r>
            </a:p>
          </p:txBody>
        </p:sp>
        <p:sp>
          <p:nvSpPr>
            <p:cNvPr id="11303" name="Rectangle 12"/>
            <p:cNvSpPr>
              <a:spLocks noChangeArrowheads="1"/>
            </p:cNvSpPr>
            <p:nvPr/>
          </p:nvSpPr>
          <p:spPr bwMode="auto">
            <a:xfrm>
              <a:off x="4197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30 let</a:t>
              </a:r>
            </a:p>
          </p:txBody>
        </p:sp>
        <p:sp>
          <p:nvSpPr>
            <p:cNvPr id="11304" name="Rectangle 13"/>
            <p:cNvSpPr>
              <a:spLocks noChangeArrowheads="1"/>
            </p:cNvSpPr>
            <p:nvPr/>
          </p:nvSpPr>
          <p:spPr bwMode="auto">
            <a:xfrm>
              <a:off x="2925" y="202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Cs-137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5" name="Rectangle 14"/>
            <p:cNvSpPr>
              <a:spLocks noChangeArrowheads="1"/>
            </p:cNvSpPr>
            <p:nvPr/>
          </p:nvSpPr>
          <p:spPr bwMode="auto">
            <a:xfrm>
              <a:off x="4197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270 dni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6" name="Rectangle 15"/>
            <p:cNvSpPr>
              <a:spLocks noChangeArrowheads="1"/>
            </p:cNvSpPr>
            <p:nvPr/>
          </p:nvSpPr>
          <p:spPr bwMode="auto">
            <a:xfrm>
              <a:off x="2925" y="1539"/>
              <a:ext cx="1272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Ge-68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7" name="Rectangle 16"/>
            <p:cNvSpPr>
              <a:spLocks noChangeArrowheads="1"/>
            </p:cNvSpPr>
            <p:nvPr/>
          </p:nvSpPr>
          <p:spPr bwMode="auto">
            <a:xfrm>
              <a:off x="4197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270 dni</a:t>
              </a:r>
            </a:p>
          </p:txBody>
        </p:sp>
        <p:sp>
          <p:nvSpPr>
            <p:cNvPr id="11308" name="Rectangle 17"/>
            <p:cNvSpPr>
              <a:spLocks noChangeArrowheads="1"/>
            </p:cNvSpPr>
            <p:nvPr/>
          </p:nvSpPr>
          <p:spPr bwMode="auto">
            <a:xfrm>
              <a:off x="2925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Co-57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309" name="Line 18"/>
            <p:cNvSpPr>
              <a:spLocks noChangeShapeType="1"/>
            </p:cNvSpPr>
            <p:nvPr/>
          </p:nvSpPr>
          <p:spPr bwMode="auto">
            <a:xfrm>
              <a:off x="2925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0" name="Line 19"/>
            <p:cNvSpPr>
              <a:spLocks noChangeShapeType="1"/>
            </p:cNvSpPr>
            <p:nvPr/>
          </p:nvSpPr>
          <p:spPr bwMode="auto">
            <a:xfrm>
              <a:off x="2925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1" name="Line 20"/>
            <p:cNvSpPr>
              <a:spLocks noChangeShapeType="1"/>
            </p:cNvSpPr>
            <p:nvPr/>
          </p:nvSpPr>
          <p:spPr bwMode="auto">
            <a:xfrm>
              <a:off x="2925" y="202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2" name="Line 21"/>
            <p:cNvSpPr>
              <a:spLocks noChangeShapeType="1"/>
            </p:cNvSpPr>
            <p:nvPr/>
          </p:nvSpPr>
          <p:spPr bwMode="auto">
            <a:xfrm>
              <a:off x="2925" y="267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3" name="Line 22"/>
            <p:cNvSpPr>
              <a:spLocks noChangeShapeType="1"/>
            </p:cNvSpPr>
            <p:nvPr/>
          </p:nvSpPr>
          <p:spPr bwMode="auto">
            <a:xfrm>
              <a:off x="2925" y="3116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4" name="Line 23"/>
            <p:cNvSpPr>
              <a:spLocks noChangeShapeType="1"/>
            </p:cNvSpPr>
            <p:nvPr/>
          </p:nvSpPr>
          <p:spPr bwMode="auto">
            <a:xfrm>
              <a:off x="2925" y="4247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5" name="Line 24"/>
            <p:cNvSpPr>
              <a:spLocks noChangeShapeType="1"/>
            </p:cNvSpPr>
            <p:nvPr/>
          </p:nvSpPr>
          <p:spPr bwMode="auto">
            <a:xfrm>
              <a:off x="2925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6" name="Line 25"/>
            <p:cNvSpPr>
              <a:spLocks noChangeShapeType="1"/>
            </p:cNvSpPr>
            <p:nvPr/>
          </p:nvSpPr>
          <p:spPr bwMode="auto">
            <a:xfrm>
              <a:off x="4197" y="890"/>
              <a:ext cx="1" cy="3357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7" name="Line 26"/>
            <p:cNvSpPr>
              <a:spLocks noChangeShapeType="1"/>
            </p:cNvSpPr>
            <p:nvPr/>
          </p:nvSpPr>
          <p:spPr bwMode="auto">
            <a:xfrm>
              <a:off x="5469" y="890"/>
              <a:ext cx="1" cy="3357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8" name="Line 27"/>
            <p:cNvSpPr>
              <a:spLocks noChangeShapeType="1"/>
            </p:cNvSpPr>
            <p:nvPr/>
          </p:nvSpPr>
          <p:spPr bwMode="auto">
            <a:xfrm>
              <a:off x="2925" y="355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319" name="Line 28"/>
            <p:cNvSpPr>
              <a:spLocks noChangeShapeType="1"/>
            </p:cNvSpPr>
            <p:nvPr/>
          </p:nvSpPr>
          <p:spPr bwMode="auto">
            <a:xfrm>
              <a:off x="2925" y="388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  <p:grpSp>
        <p:nvGrpSpPr>
          <p:cNvPr id="11269" name="Group 29"/>
          <p:cNvGrpSpPr>
            <a:grpSpLocks/>
          </p:cNvGrpSpPr>
          <p:nvPr/>
        </p:nvGrpSpPr>
        <p:grpSpPr bwMode="auto">
          <a:xfrm>
            <a:off x="539750" y="1412875"/>
            <a:ext cx="4038600" cy="5341938"/>
            <a:chOff x="340" y="890"/>
            <a:chExt cx="2544" cy="3365"/>
          </a:xfrm>
        </p:grpSpPr>
        <p:sp>
          <p:nvSpPr>
            <p:cNvPr id="11270" name="Rectangle 30"/>
            <p:cNvSpPr>
              <a:spLocks noChangeArrowheads="1"/>
            </p:cNvSpPr>
            <p:nvPr/>
          </p:nvSpPr>
          <p:spPr bwMode="auto">
            <a:xfrm>
              <a:off x="1612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&lt; 2h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11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1" name="Rectangle 31"/>
            <p:cNvSpPr>
              <a:spLocks noChangeArrowheads="1"/>
            </p:cNvSpPr>
            <p:nvPr/>
          </p:nvSpPr>
          <p:spPr bwMode="auto">
            <a:xfrm>
              <a:off x="340" y="3603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F-18</a:t>
              </a:r>
              <a:endParaRPr lang="sl-SI" altLang="sl-SI" sz="2800">
                <a:solidFill>
                  <a:srgbClr val="FFFF66"/>
                </a:solidFill>
              </a:endParaRP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Wingdings" pitchFamily="2" charset="2"/>
                <a:buNone/>
              </a:pPr>
              <a:r>
                <a:rPr lang="sl-SI" altLang="sl-SI" sz="2800">
                  <a:solidFill>
                    <a:srgbClr val="FFFF66"/>
                  </a:solidFill>
                </a:rPr>
                <a:t>Ra-223</a:t>
              </a: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2" name="Rectangle 32"/>
            <p:cNvSpPr>
              <a:spLocks noChangeArrowheads="1"/>
            </p:cNvSpPr>
            <p:nvPr/>
          </p:nvSpPr>
          <p:spPr bwMode="auto">
            <a:xfrm>
              <a:off x="1612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3" name="Rectangle 33"/>
            <p:cNvSpPr>
              <a:spLocks noChangeArrowheads="1"/>
            </p:cNvSpPr>
            <p:nvPr/>
          </p:nvSpPr>
          <p:spPr bwMode="auto">
            <a:xfrm>
              <a:off x="340" y="3929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4" name="Rectangle 34"/>
            <p:cNvSpPr>
              <a:spLocks noChangeArrowheads="1"/>
            </p:cNvSpPr>
            <p:nvPr/>
          </p:nvSpPr>
          <p:spPr bwMode="auto">
            <a:xfrm>
              <a:off x="1612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50.6 dni</a:t>
              </a:r>
            </a:p>
          </p:txBody>
        </p:sp>
        <p:sp>
          <p:nvSpPr>
            <p:cNvPr id="11275" name="Rectangle 35"/>
            <p:cNvSpPr>
              <a:spLocks noChangeArrowheads="1"/>
            </p:cNvSpPr>
            <p:nvPr/>
          </p:nvSpPr>
          <p:spPr bwMode="auto">
            <a:xfrm>
              <a:off x="340" y="2954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Sr-89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6" name="Rectangle 36"/>
            <p:cNvSpPr>
              <a:spLocks noChangeArrowheads="1"/>
            </p:cNvSpPr>
            <p:nvPr/>
          </p:nvSpPr>
          <p:spPr bwMode="auto">
            <a:xfrm>
              <a:off x="1612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3.3 dni</a:t>
              </a:r>
            </a:p>
          </p:txBody>
        </p:sp>
        <p:sp>
          <p:nvSpPr>
            <p:cNvPr id="11277" name="Rectangle 37"/>
            <p:cNvSpPr>
              <a:spLocks noChangeArrowheads="1"/>
            </p:cNvSpPr>
            <p:nvPr/>
          </p:nvSpPr>
          <p:spPr bwMode="auto">
            <a:xfrm>
              <a:off x="340" y="2628"/>
              <a:ext cx="1272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Ga-67</a:t>
              </a:r>
            </a:p>
          </p:txBody>
        </p:sp>
        <p:sp>
          <p:nvSpPr>
            <p:cNvPr id="11278" name="Rectangle 38"/>
            <p:cNvSpPr>
              <a:spLocks noChangeArrowheads="1"/>
            </p:cNvSpPr>
            <p:nvPr/>
          </p:nvSpPr>
          <p:spPr bwMode="auto">
            <a:xfrm>
              <a:off x="1612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8 dni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79" name="Rectangle 39"/>
            <p:cNvSpPr>
              <a:spLocks noChangeArrowheads="1"/>
            </p:cNvSpPr>
            <p:nvPr/>
          </p:nvSpPr>
          <p:spPr bwMode="auto">
            <a:xfrm>
              <a:off x="340" y="1979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I-131</a:t>
              </a:r>
            </a:p>
          </p:txBody>
        </p:sp>
        <p:sp>
          <p:nvSpPr>
            <p:cNvPr id="11280" name="Rectangle 40"/>
            <p:cNvSpPr>
              <a:spLocks noChangeArrowheads="1"/>
            </p:cNvSpPr>
            <p:nvPr/>
          </p:nvSpPr>
          <p:spPr bwMode="auto">
            <a:xfrm>
              <a:off x="1612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13 h</a:t>
              </a:r>
            </a:p>
          </p:txBody>
        </p:sp>
        <p:sp>
          <p:nvSpPr>
            <p:cNvPr id="11281" name="Rectangle 41"/>
            <p:cNvSpPr>
              <a:spLocks noChangeArrowheads="1"/>
            </p:cNvSpPr>
            <p:nvPr/>
          </p:nvSpPr>
          <p:spPr bwMode="auto">
            <a:xfrm>
              <a:off x="340" y="1539"/>
              <a:ext cx="1272" cy="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I-123</a:t>
              </a:r>
            </a:p>
          </p:txBody>
        </p:sp>
        <p:sp>
          <p:nvSpPr>
            <p:cNvPr id="11282" name="Rectangle 42"/>
            <p:cNvSpPr>
              <a:spLocks noChangeArrowheads="1"/>
            </p:cNvSpPr>
            <p:nvPr/>
          </p:nvSpPr>
          <p:spPr bwMode="auto">
            <a:xfrm>
              <a:off x="1612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6h</a:t>
              </a:r>
            </a:p>
          </p:txBody>
        </p:sp>
        <p:sp>
          <p:nvSpPr>
            <p:cNvPr id="11283" name="Rectangle 43"/>
            <p:cNvSpPr>
              <a:spLocks noChangeArrowheads="1"/>
            </p:cNvSpPr>
            <p:nvPr/>
          </p:nvSpPr>
          <p:spPr bwMode="auto">
            <a:xfrm>
              <a:off x="340" y="890"/>
              <a:ext cx="1272" cy="6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 algn="l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Blip>
                  <a:blip r:embed="rId3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itchFamily="2" charset="2"/>
                <a:buBlip>
                  <a:blip r:embed="rId4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itchFamily="2" charset="2"/>
                <a:buBlip>
                  <a:blip r:embed="rId5"/>
                </a:buBlip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r>
                <a:rPr lang="en-GB" altLang="sl-SI" sz="2800">
                  <a:solidFill>
                    <a:srgbClr val="FFFF66"/>
                  </a:solidFill>
                </a:rPr>
                <a:t>Tc-99m</a:t>
              </a:r>
            </a:p>
            <a:p>
              <a:pPr eaLnBrk="1" hangingPunct="1">
                <a:spcBef>
                  <a:spcPts val="700"/>
                </a:spcBef>
                <a:buClr>
                  <a:srgbClr val="86D1EC"/>
                </a:buClr>
                <a:buFont typeface="Times New Roman" pitchFamily="18" charset="0"/>
                <a:buNone/>
              </a:pPr>
              <a:endParaRPr lang="en-GB" altLang="sl-SI" sz="2800">
                <a:solidFill>
                  <a:srgbClr val="FFFF66"/>
                </a:solidFill>
              </a:endParaRPr>
            </a:p>
          </p:txBody>
        </p:sp>
        <p:sp>
          <p:nvSpPr>
            <p:cNvPr id="11284" name="Line 44"/>
            <p:cNvSpPr>
              <a:spLocks noChangeShapeType="1"/>
            </p:cNvSpPr>
            <p:nvPr/>
          </p:nvSpPr>
          <p:spPr bwMode="auto">
            <a:xfrm>
              <a:off x="340" y="890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5" name="Line 45"/>
            <p:cNvSpPr>
              <a:spLocks noChangeShapeType="1"/>
            </p:cNvSpPr>
            <p:nvPr/>
          </p:nvSpPr>
          <p:spPr bwMode="auto">
            <a:xfrm>
              <a:off x="340" y="153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6" name="Line 46"/>
            <p:cNvSpPr>
              <a:spLocks noChangeShapeType="1"/>
            </p:cNvSpPr>
            <p:nvPr/>
          </p:nvSpPr>
          <p:spPr bwMode="auto">
            <a:xfrm>
              <a:off x="340" y="197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7" name="Line 47"/>
            <p:cNvSpPr>
              <a:spLocks noChangeShapeType="1"/>
            </p:cNvSpPr>
            <p:nvPr/>
          </p:nvSpPr>
          <p:spPr bwMode="auto">
            <a:xfrm>
              <a:off x="340" y="2628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8" name="Line 48"/>
            <p:cNvSpPr>
              <a:spLocks noChangeShapeType="1"/>
            </p:cNvSpPr>
            <p:nvPr/>
          </p:nvSpPr>
          <p:spPr bwMode="auto">
            <a:xfrm>
              <a:off x="340" y="2954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89" name="Line 49"/>
            <p:cNvSpPr>
              <a:spLocks noChangeShapeType="1"/>
            </p:cNvSpPr>
            <p:nvPr/>
          </p:nvSpPr>
          <p:spPr bwMode="auto">
            <a:xfrm>
              <a:off x="340" y="4255"/>
              <a:ext cx="2544" cy="1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0" name="Line 50"/>
            <p:cNvSpPr>
              <a:spLocks noChangeShapeType="1"/>
            </p:cNvSpPr>
            <p:nvPr/>
          </p:nvSpPr>
          <p:spPr bwMode="auto">
            <a:xfrm>
              <a:off x="340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1" name="Line 51"/>
            <p:cNvSpPr>
              <a:spLocks noChangeShapeType="1"/>
            </p:cNvSpPr>
            <p:nvPr/>
          </p:nvSpPr>
          <p:spPr bwMode="auto">
            <a:xfrm>
              <a:off x="1612" y="890"/>
              <a:ext cx="1" cy="3365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2" name="Line 52"/>
            <p:cNvSpPr>
              <a:spLocks noChangeShapeType="1"/>
            </p:cNvSpPr>
            <p:nvPr/>
          </p:nvSpPr>
          <p:spPr bwMode="auto">
            <a:xfrm>
              <a:off x="2884" y="890"/>
              <a:ext cx="1" cy="3365"/>
            </a:xfrm>
            <a:prstGeom prst="line">
              <a:avLst/>
            </a:prstGeom>
            <a:noFill/>
            <a:ln w="2844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3" name="Line 53"/>
            <p:cNvSpPr>
              <a:spLocks noChangeShapeType="1"/>
            </p:cNvSpPr>
            <p:nvPr/>
          </p:nvSpPr>
          <p:spPr bwMode="auto">
            <a:xfrm>
              <a:off x="340" y="3603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  <p:sp>
          <p:nvSpPr>
            <p:cNvPr id="11294" name="Line 54"/>
            <p:cNvSpPr>
              <a:spLocks noChangeShapeType="1"/>
            </p:cNvSpPr>
            <p:nvPr/>
          </p:nvSpPr>
          <p:spPr bwMode="auto">
            <a:xfrm>
              <a:off x="340" y="3929"/>
              <a:ext cx="2544" cy="1"/>
            </a:xfrm>
            <a:prstGeom prst="line">
              <a:avLst/>
            </a:prstGeom>
            <a:noFill/>
            <a:ln w="12600">
              <a:solidFill>
                <a:srgbClr val="FFFF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sl-SI"/>
            </a:p>
          </p:txBody>
        </p:sp>
      </p:grpSp>
    </p:spTree>
  </p:cSld>
  <p:clrMapOvr>
    <a:masterClrMapping/>
  </p:clrMapOvr>
  <p:transition/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Lucida Sans Unicode" pitchFamily="34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ICJT</Template>
  <TotalTime>9200</TotalTime>
  <Words>1254</Words>
  <Application>Microsoft Office PowerPoint</Application>
  <PresentationFormat>On-screen Show (4:3)</PresentationFormat>
  <Paragraphs>244</Paragraphs>
  <Slides>47</Slides>
  <Notes>24</Notes>
  <HiddenSlides>3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Arial</vt:lpstr>
      <vt:lpstr>Lucida Sans Unicode</vt:lpstr>
      <vt:lpstr>Wingdings</vt:lpstr>
      <vt:lpstr>Times New Roman</vt:lpstr>
      <vt:lpstr>Arial (WT)</vt:lpstr>
      <vt:lpstr>Beam</vt:lpstr>
      <vt:lpstr>Microsoft Office Excel Chart</vt:lpstr>
      <vt:lpstr>Viri sevanja v medicini</vt:lpstr>
      <vt:lpstr>Vsebina</vt:lpstr>
      <vt:lpstr>Definicija</vt:lpstr>
      <vt:lpstr>Uporaba</vt:lpstr>
      <vt:lpstr>Odprti viri (open sources)</vt:lpstr>
      <vt:lpstr>Odprti viri - diagnostika (1)</vt:lpstr>
      <vt:lpstr>Odprti viri - diagnostika  (2) </vt:lpstr>
      <vt:lpstr>Odprti viri - terapija</vt:lpstr>
      <vt:lpstr>Razpolovni časi </vt:lpstr>
      <vt:lpstr>Dozimetrija</vt:lpstr>
      <vt:lpstr>PET-CT</vt:lpstr>
      <vt:lpstr>Mesečne ekvivalentne doze na roke pri pripravi radiofarmakov</vt:lpstr>
      <vt:lpstr>Ekstremi</vt:lpstr>
      <vt:lpstr>Dozne ograde in dozne omejitve</vt:lpstr>
      <vt:lpstr>Kaj je zvišalo doze delavcem NM?</vt:lpstr>
      <vt:lpstr>Primeri zaščite</vt:lpstr>
      <vt:lpstr>Odprti viri – radioaktivni odpadki</vt:lpstr>
      <vt:lpstr>Radioaktivni odpadki – skladiščenje</vt:lpstr>
      <vt:lpstr>Radioaktivni odpadki - tekoči</vt:lpstr>
      <vt:lpstr>Zaprti viri (sealed sources)</vt:lpstr>
      <vt:lpstr>Značilnosti virov s pospeševalno cevjo</vt:lpstr>
      <vt:lpstr>Stacionarni rentgenski aparati</vt:lpstr>
      <vt:lpstr>CT – računalniška tomografija</vt:lpstr>
      <vt:lpstr>Mamografija</vt:lpstr>
      <vt:lpstr>Vakuumska biopsija</vt:lpstr>
      <vt:lpstr>Premični aparati</vt:lpstr>
      <vt:lpstr>Brahiradioterapija (BRT)</vt:lpstr>
      <vt:lpstr>Način vstavljanja</vt:lpstr>
      <vt:lpstr>Napravi za PDR in HDR</vt:lpstr>
      <vt:lpstr>Sevalna obremenitev delavcev na brahiterapiji in nuklearni medicini</vt:lpstr>
      <vt:lpstr>Kaj je znižalo osebne doze delavcev na BRT?</vt:lpstr>
      <vt:lpstr>Teleterapija</vt:lpstr>
      <vt:lpstr>Značilnosti TRT naprav</vt:lpstr>
      <vt:lpstr>Linearni pospeševalniki - Linaci</vt:lpstr>
      <vt:lpstr>Obsevanje z visokoenergijskimi fotoni</vt:lpstr>
      <vt:lpstr>Linearni pospeševalnik Varian</vt:lpstr>
      <vt:lpstr>Linearni pospeševalnik ELEKTA Sinergy</vt:lpstr>
      <vt:lpstr>Varian Novalis TX</vt:lpstr>
      <vt:lpstr>Obsevalnik Theratron -  Co-60</vt:lpstr>
      <vt:lpstr>Radioizotop Co-60</vt:lpstr>
      <vt:lpstr>Vir sevanja Co-60</vt:lpstr>
      <vt:lpstr>Prerez Theratrona</vt:lpstr>
      <vt:lpstr>Kalibrirani zaprti viri  za interne kalibracije</vt:lpstr>
      <vt:lpstr>Kalibrirani zaprti viri  za interne kalibracije</vt:lpstr>
      <vt:lpstr>Raziskovalna dejavnost</vt:lpstr>
      <vt:lpstr>Gulmay Darpac 3225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Viri sevanja na OI</dc:title>
  <dc:creator>Čotar Uroš</dc:creator>
  <cp:lastModifiedBy>Uroš Čotar</cp:lastModifiedBy>
  <cp:revision>99</cp:revision>
  <dcterms:modified xsi:type="dcterms:W3CDTF">2016-12-05T11:08:34Z</dcterms:modified>
</cp:coreProperties>
</file>