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318" r:id="rId9"/>
    <p:sldId id="262" r:id="rId10"/>
    <p:sldId id="323" r:id="rId11"/>
    <p:sldId id="351" r:id="rId12"/>
    <p:sldId id="311" r:id="rId13"/>
    <p:sldId id="328" r:id="rId14"/>
    <p:sldId id="350" r:id="rId15"/>
    <p:sldId id="312" r:id="rId16"/>
    <p:sldId id="322" r:id="rId17"/>
    <p:sldId id="317" r:id="rId18"/>
    <p:sldId id="321" r:id="rId19"/>
    <p:sldId id="324" r:id="rId20"/>
    <p:sldId id="342" r:id="rId21"/>
    <p:sldId id="338" r:id="rId22"/>
    <p:sldId id="330" r:id="rId23"/>
    <p:sldId id="352" r:id="rId24"/>
    <p:sldId id="334" r:id="rId25"/>
    <p:sldId id="353" r:id="rId26"/>
    <p:sldId id="331" r:id="rId27"/>
    <p:sldId id="289" r:id="rId28"/>
    <p:sldId id="290" r:id="rId29"/>
    <p:sldId id="273" r:id="rId30"/>
    <p:sldId id="275" r:id="rId31"/>
    <p:sldId id="276" r:id="rId32"/>
    <p:sldId id="291" r:id="rId33"/>
    <p:sldId id="292" r:id="rId34"/>
    <p:sldId id="283" r:id="rId35"/>
    <p:sldId id="286" r:id="rId36"/>
    <p:sldId id="284" r:id="rId37"/>
    <p:sldId id="285" r:id="rId38"/>
    <p:sldId id="339" r:id="rId39"/>
    <p:sldId id="347" r:id="rId40"/>
    <p:sldId id="343" r:id="rId41"/>
    <p:sldId id="349" r:id="rId42"/>
    <p:sldId id="346" r:id="rId43"/>
    <p:sldId id="293" r:id="rId44"/>
    <p:sldId id="348" r:id="rId45"/>
    <p:sldId id="336" r:id="rId46"/>
    <p:sldId id="337" r:id="rId47"/>
    <p:sldId id="287" r:id="rId48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8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573CD6B-072C-4A4A-AF7C-94C656F707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759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586913"/>
            <a:ext cx="0" cy="2056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13902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06475" y="-9586913"/>
            <a:ext cx="27414538" cy="20562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41FA-97A8-498E-9539-42DD4D3A67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0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8531-A6C0-42D5-B485-6A261D2C28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47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09A-ADFE-4F9F-A616-C046D1F6EB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166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D68F-0719-44D5-91B1-705B2516EB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96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35D3-A936-4B72-8337-AD1D01525B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24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380A-41CD-4917-8640-54E56F2F38E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3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5037-EA82-4B78-B278-2210D8C3F6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4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75EF-6D21-4289-9E65-601D70C82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68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7FC6-C8B5-45F9-B39E-2CC214B6CC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806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8311-DD22-4332-93D3-DF1EB95A07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52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F1E4-6145-4F55-9314-A2D885E00F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0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7F9C-61CD-4F30-BFF1-540620627EF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57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EABA-0171-4350-9A60-F2E6276352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13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8EE-8276-4E05-8FEC-8DA2135F51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9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1A319FC1-9E57-4372-AE15-0E72B80479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sevanja v medicini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2,3 mSv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22 mSv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3.8 mSv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42 mSv – september 2012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UV1</a:t>
            </a:r>
            <a:r>
              <a:rPr lang="sl-SI" altLang="sl-SI" sz="2800" dirty="0" smtClean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Definicija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Uporaba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Viri na oddelkih: 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NM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RTG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TRT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EVPIS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66"/>
                </a:solidFill>
              </a:rPr>
              <a:t>, CT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66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mamotom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Terapija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Linac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66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66"/>
                </a:solidFill>
              </a:rPr>
              <a:t>: Ir-192 in Sr-90 (BRT)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smtClean="0">
                <a:solidFill>
                  <a:srgbClr val="00B050"/>
                </a:solidFill>
              </a:rPr>
              <a:t>Co-60 (TRT</a:t>
            </a:r>
            <a:r>
              <a:rPr lang="sl-SI" altLang="sl-SI" sz="2400" dirty="0" smtClean="0">
                <a:solidFill>
                  <a:srgbClr val="00B050"/>
                </a:solidFill>
              </a:rPr>
              <a:t> odstranjen avgusta 2010</a:t>
            </a:r>
            <a:r>
              <a:rPr lang="en-GB" altLang="sl-SI" sz="2400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naprav</a:t>
            </a:r>
            <a:r>
              <a:rPr lang="en-GB" altLang="sl-SI" sz="2400" dirty="0" smtClean="0">
                <a:solidFill>
                  <a:srgbClr val="FFFF66"/>
                </a:solidFill>
              </a:rPr>
              <a:t> (NM):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66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66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66"/>
                </a:solidFill>
              </a:rPr>
              <a:t>Co-57, Cs-137, Ba-133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66"/>
                </a:solidFill>
              </a:rPr>
              <a:t>, Ge-68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Darpac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D3225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Značilnosti virov s pospeševalno cevjo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Sami po sebi ne sevajo (v prostoru ni sevanja, ko je aparat izključen)!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Dostop je možen tudi za nesevalne delavce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Toda: RTG napravo in cev je potrebno strokovno uničiti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7" descr="d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12" descr="philips BV endura pokonc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17" descr="Philips Practix pokonc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Brahiradioterapija (BRT)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Izotopi: Sr-90 (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smtClean="0">
                <a:solidFill>
                  <a:srgbClr val="FFFF66"/>
                </a:solidFill>
              </a:rPr>
              <a:t>), Ir-192 za PDR in HDR (</a:t>
            </a:r>
            <a:r>
              <a:rPr lang="sl-SI" altLang="sl-SI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Sr-90 do 1GBq,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Ir-192 do 400 GBq</a:t>
            </a:r>
          </a:p>
          <a:p>
            <a:pPr eaLnBrk="1" hangingPunct="1">
              <a:defRPr/>
            </a:pPr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dirty="0" smtClean="0">
                <a:solidFill>
                  <a:srgbClr val="FFFF00"/>
                </a:solidFill>
              </a:rPr>
              <a:t>Napravi za </a:t>
            </a:r>
            <a:r>
              <a:rPr lang="sl-SI" altLang="sl-SI" sz="4000" dirty="0" err="1" smtClean="0">
                <a:solidFill>
                  <a:srgbClr val="FFFF00"/>
                </a:solidFill>
              </a:rPr>
              <a:t>PDR</a:t>
            </a:r>
            <a:r>
              <a:rPr lang="sl-SI" altLang="sl-SI" sz="4000" dirty="0" smtClean="0">
                <a:solidFill>
                  <a:srgbClr val="FFFF00"/>
                </a:solidFill>
              </a:rPr>
              <a:t> in </a:t>
            </a:r>
            <a:r>
              <a:rPr lang="sl-SI" altLang="sl-SI" sz="4000" dirty="0" err="1" smtClean="0">
                <a:solidFill>
                  <a:srgbClr val="FFFF00"/>
                </a:solidFill>
              </a:rPr>
              <a:t>HDR</a:t>
            </a:r>
            <a:r>
              <a:rPr lang="sl-SI" altLang="sl-SI" sz="4000" dirty="0" smtClean="0">
                <a:solidFill>
                  <a:srgbClr val="FFFF00"/>
                </a:solidFill>
              </a:rPr>
              <a:t> in Sr-90</a:t>
            </a:r>
            <a:endParaRPr lang="sl-SI" altLang="sl-SI" sz="4000" dirty="0" smtClean="0">
              <a:solidFill>
                <a:srgbClr val="FFFF00"/>
              </a:solidFill>
            </a:endParaRP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9" y="3941763"/>
            <a:ext cx="3296041" cy="21891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4000" smtClean="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 smtClean="0">
                <a:solidFill>
                  <a:srgbClr val="FFFF66"/>
                </a:solidFill>
              </a:rPr>
              <a:t>na</a:t>
            </a:r>
            <a:r>
              <a:rPr lang="en-GB" altLang="sl-SI" sz="4000" smtClean="0">
                <a:solidFill>
                  <a:srgbClr val="FFFF66"/>
                </a:solidFill>
              </a:rPr>
              <a:t> brahiterapij</a:t>
            </a:r>
            <a:r>
              <a:rPr lang="sl-SI" altLang="sl-SI" sz="4000" smtClean="0">
                <a:solidFill>
                  <a:srgbClr val="FFFF66"/>
                </a:solidFill>
              </a:rPr>
              <a:t>i in nuklearni medicini</a:t>
            </a:r>
            <a:endParaRPr lang="en-GB" altLang="sl-SI" sz="4000" smtClean="0">
              <a:solidFill>
                <a:srgbClr val="FFFF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Brahiterapija: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srednje sestre</a:t>
            </a:r>
            <a:r>
              <a:rPr lang="en-GB" altLang="sl-SI" sz="240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 5.8 do 10.6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</a:t>
            </a:r>
            <a:r>
              <a:rPr lang="sl-SI" altLang="sl-SI" sz="2400" smtClean="0">
                <a:solidFill>
                  <a:srgbClr val="FFFF66"/>
                </a:solidFill>
              </a:rPr>
              <a:t>do</a:t>
            </a:r>
            <a:r>
              <a:rPr lang="en-GB" altLang="sl-SI" sz="2400" smtClean="0">
                <a:solidFill>
                  <a:srgbClr val="FFFF66"/>
                </a:solidFill>
              </a:rPr>
              <a:t> 2.5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1.3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višje sestre: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2.0 do 4.0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0.6 do 1.1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1.1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Izotopni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laboratorij</a:t>
            </a:r>
            <a:r>
              <a:rPr lang="en-GB" altLang="sl-SI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priprava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3.4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1.0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0.9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1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aplikacija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do 11.3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</a:t>
            </a:r>
            <a:r>
              <a:rPr lang="sl-SI" altLang="sl-SI" sz="2400" dirty="0" smtClean="0">
                <a:solidFill>
                  <a:srgbClr val="FFFF66"/>
                </a:solidFill>
              </a:rPr>
              <a:t>do </a:t>
            </a:r>
            <a:r>
              <a:rPr lang="en-GB" altLang="sl-SI" sz="2400" dirty="0" smtClean="0">
                <a:solidFill>
                  <a:srgbClr val="FFFF66"/>
                </a:solidFill>
              </a:rPr>
              <a:t>2.6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do 2.5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 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2013:  6.5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Kaj je znižalo osebne doze delavcev na </a:t>
            </a:r>
            <a:r>
              <a:rPr lang="sl-SI" altLang="sl-SI" smtClean="0">
                <a:solidFill>
                  <a:srgbClr val="FFFF66"/>
                </a:solidFill>
              </a:rPr>
              <a:t>BRT</a:t>
            </a:r>
            <a:r>
              <a:rPr lang="en-GB" altLang="sl-SI" smtClean="0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after-load obsevalnih tehnik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Manjše število ročnih aplikacij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Dobra zaščita prostorov, kjer se pripravlja in izvaja terapija.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Profesionalen odnos do dela z viri sevanja in občutek za prepoznavanje resnično nevarnih situacij.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Teleterapija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Zdravljenje z obsevanjem na daljavo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Teleradioterapevtska</a:t>
            </a:r>
            <a:r>
              <a:rPr lang="sl-SI" altLang="sl-SI" sz="2800" dirty="0" smtClean="0">
                <a:solidFill>
                  <a:srgbClr val="FFFF66"/>
                </a:solidFill>
              </a:rPr>
              <a:t> naprava = zaprt terapevtski vir sevanja, ki ni vstavljen v telo bolnika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Hitrosti doze v primarnem snopu: 1-2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Gy</a:t>
            </a:r>
            <a:r>
              <a:rPr lang="sl-SI" altLang="sl-SI" sz="2800" dirty="0" smtClean="0">
                <a:solidFill>
                  <a:srgbClr val="FFFF66"/>
                </a:solidFill>
              </a:rPr>
              <a:t>/min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Oprema na Onkološkem inštitutu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8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Linacov</a:t>
            </a: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1 300kV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RTG</a:t>
            </a:r>
            <a:r>
              <a:rPr lang="sl-SI" altLang="sl-SI" sz="2800" dirty="0" smtClean="0">
                <a:solidFill>
                  <a:srgbClr val="FFFF66"/>
                </a:solidFill>
              </a:rPr>
              <a:t>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8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3 simulatorji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92D050"/>
                </a:solidFill>
              </a:rPr>
              <a:t>(</a:t>
            </a:r>
            <a:r>
              <a:rPr lang="sl-SI" altLang="sl-SI" sz="2800" dirty="0" err="1" smtClean="0">
                <a:solidFill>
                  <a:srgbClr val="92D050"/>
                </a:solidFill>
              </a:rPr>
              <a:t>teleterapevtski</a:t>
            </a:r>
            <a:r>
              <a:rPr lang="sl-SI" altLang="sl-SI" sz="2800" dirty="0" smtClean="0">
                <a:solidFill>
                  <a:srgbClr val="92D050"/>
                </a:solidFill>
              </a:rPr>
              <a:t> vir s </a:t>
            </a:r>
            <a:r>
              <a:rPr lang="sl-SI" altLang="sl-SI" sz="2800" dirty="0" err="1" smtClean="0">
                <a:solidFill>
                  <a:srgbClr val="92D050"/>
                </a:solidFill>
              </a:rPr>
              <a:t>Co</a:t>
            </a:r>
            <a:r>
              <a:rPr lang="sl-SI" altLang="sl-SI" sz="2800" dirty="0" smtClean="0">
                <a:solidFill>
                  <a:srgbClr val="92D050"/>
                </a:solidFill>
              </a:rPr>
              <a:t>-60 </a:t>
            </a:r>
            <a:r>
              <a:rPr lang="sl-SI" altLang="sl-SI" sz="2800" dirty="0" err="1" smtClean="0">
                <a:solidFill>
                  <a:srgbClr val="92D050"/>
                </a:solidFill>
              </a:rPr>
              <a:t>Theratron</a:t>
            </a:r>
            <a:r>
              <a:rPr lang="sl-SI" altLang="sl-SI" sz="2800" dirty="0" smtClean="0">
                <a:solidFill>
                  <a:srgbClr val="92D050"/>
                </a:solidFill>
              </a:rPr>
              <a:t> - odstranjen avgusta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 TRT naprav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Zelo visoke hitrosti doze; smrtna doza (5 do 10 Gy) v nekaj minutah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Potreba po dobri zaščiti prostorov (zunaj nad pospeševalniki še vedno 2 mSv/h)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Osebja med terapevtskim posegom                    ni v obsevalnem prostoru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Linearni pospeševalniki - Linaci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so naprave, ki proizvajajo </a:t>
            </a:r>
            <a:r>
              <a:rPr lang="sl-SI" altLang="sl-SI" dirty="0" err="1" smtClean="0">
                <a:solidFill>
                  <a:srgbClr val="FFFF66"/>
                </a:solidFill>
              </a:rPr>
              <a:t>visokoenergijske</a:t>
            </a:r>
            <a:r>
              <a:rPr lang="sl-SI" altLang="sl-SI" dirty="0" smtClean="0">
                <a:solidFill>
                  <a:srgbClr val="FFFF66"/>
                </a:solidFill>
              </a:rPr>
              <a:t> fotone ali elektrone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Energije : 4-18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r>
              <a:rPr lang="sl-SI" altLang="sl-SI" dirty="0" smtClean="0">
                <a:solidFill>
                  <a:srgbClr val="FFFF66"/>
                </a:solidFill>
              </a:rPr>
              <a:t> za elektrone in 6-15 MV za fotone (Onkološki Inštitut)‏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Možne energije do 25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Hitrost doze v primarnem snopu: poljubno prilagajamo, </a:t>
            </a:r>
            <a:r>
              <a:rPr lang="sl-SI" altLang="sl-SI" dirty="0" err="1" smtClean="0">
                <a:solidFill>
                  <a:srgbClr val="FFFF66"/>
                </a:solidFill>
              </a:rPr>
              <a:t>ponavadi</a:t>
            </a:r>
            <a:r>
              <a:rPr lang="sl-SI" altLang="sl-SI" dirty="0" smtClean="0">
                <a:solidFill>
                  <a:srgbClr val="FFFF66"/>
                </a:solidFill>
              </a:rPr>
              <a:t> 1-2 </a:t>
            </a:r>
            <a:r>
              <a:rPr lang="sl-SI" altLang="sl-SI" dirty="0" err="1" smtClean="0">
                <a:solidFill>
                  <a:srgbClr val="FFFF66"/>
                </a:solidFill>
              </a:rPr>
              <a:t>Gy</a:t>
            </a:r>
            <a:r>
              <a:rPr lang="sl-SI" altLang="sl-SI" dirty="0" smtClean="0">
                <a:solidFill>
                  <a:srgbClr val="FFFF66"/>
                </a:solidFill>
              </a:rPr>
              <a:t>/min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Font typeface="Arial (WT)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  <a:latin typeface="Arial (WT)" pitchFamily="32" charset="0"/>
              </a:rPr>
              <a:t>Obsevanje z visokoenergijskimi fotoni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135938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Velika prodornost 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Build-up efekt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Osebna zaščita ni smiselna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Dobra zaščita prostora (tudi pred</a:t>
            </a:r>
            <a:r>
              <a:rPr lang="sl-SI" altLang="sl-SI" smtClean="0">
                <a:solidFill>
                  <a:srgbClr val="FFFF66"/>
                </a:solidFill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nevtroni)</a:t>
            </a:r>
            <a:r>
              <a:rPr lang="sl-SI" altLang="sl-SI" smtClean="0">
                <a:solidFill>
                  <a:srgbClr val="FFFF66"/>
                </a:solidFill>
              </a:rPr>
              <a:t> za energije nad 10 MeV</a:t>
            </a:r>
            <a:endParaRPr lang="en-GB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6 in 8 sta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visokoenergijska</a:t>
            </a:r>
            <a:r>
              <a:rPr lang="sl-SI" altLang="sl-SI" sz="2800" dirty="0" smtClean="0">
                <a:solidFill>
                  <a:srgbClr val="FFFF00"/>
                </a:solidFill>
              </a:rPr>
              <a:t> (15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1 in 2 sta nizkoenergijska (6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Linearni pospeševalnik ELEKTA Sinergy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352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GB" altLang="sl-SI" sz="2800">
                <a:solidFill>
                  <a:srgbClr val="FFFF66"/>
                </a:solidFill>
              </a:rPr>
              <a:t>Energije fotonov: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6 MV 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15 MV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sl-SI" sz="2800">
                <a:solidFill>
                  <a:srgbClr val="FFFF66"/>
                </a:solidFill>
              </a:rPr>
              <a:t>Energije elektronov: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sl-SI" altLang="sl-SI" sz="2800">
                <a:solidFill>
                  <a:srgbClr val="FFFF66"/>
                </a:solidFill>
              </a:rPr>
              <a:t>- </a:t>
            </a:r>
            <a:r>
              <a:rPr lang="en-GB" altLang="sl-SI" sz="2800">
                <a:solidFill>
                  <a:srgbClr val="FFFF66"/>
                </a:solidFill>
              </a:rPr>
              <a:t>6, 9,</a:t>
            </a: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en-GB" altLang="sl-SI" sz="2800">
                <a:solidFill>
                  <a:srgbClr val="FFFF66"/>
                </a:solidFill>
              </a:rPr>
              <a:t>12, 15</a:t>
            </a:r>
            <a:r>
              <a:rPr lang="sl-SI" altLang="sl-SI" sz="2800">
                <a:solidFill>
                  <a:srgbClr val="FFFF66"/>
                </a:solidFill>
              </a:rPr>
              <a:t> in</a:t>
            </a:r>
            <a:r>
              <a:rPr lang="en-GB" altLang="sl-SI" sz="2800">
                <a:solidFill>
                  <a:srgbClr val="FFFF66"/>
                </a:solidFill>
              </a:rPr>
              <a:t> 18 MeV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</a:t>
            </a:r>
          </a:p>
        </p:txBody>
      </p:sp>
      <p:pic>
        <p:nvPicPr>
          <p:cNvPr id="40963" name="Picture 6" descr="Varian Nova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92D050"/>
                </a:solidFill>
              </a:rPr>
              <a:t>Obsevalnik</a:t>
            </a:r>
            <a:r>
              <a:rPr lang="sl-SI" altLang="sl-SI" dirty="0" smtClean="0">
                <a:solidFill>
                  <a:srgbClr val="92D050"/>
                </a:solidFill>
              </a:rPr>
              <a:t> </a:t>
            </a:r>
            <a:r>
              <a:rPr lang="sl-SI" altLang="sl-SI" dirty="0" err="1" smtClean="0">
                <a:solidFill>
                  <a:srgbClr val="92D050"/>
                </a:solidFill>
              </a:rPr>
              <a:t>Theratron</a:t>
            </a:r>
            <a:r>
              <a:rPr lang="sl-SI" altLang="sl-SI" dirty="0" smtClean="0">
                <a:solidFill>
                  <a:srgbClr val="92D050"/>
                </a:solidFill>
              </a:rPr>
              <a:t> -  </a:t>
            </a:r>
            <a:r>
              <a:rPr lang="sl-SI" altLang="sl-SI" dirty="0" err="1" smtClean="0">
                <a:solidFill>
                  <a:srgbClr val="92D050"/>
                </a:solidFill>
              </a:rPr>
              <a:t>Co</a:t>
            </a:r>
            <a:r>
              <a:rPr lang="sl-SI" altLang="sl-SI" dirty="0" smtClean="0">
                <a:solidFill>
                  <a:srgbClr val="92D050"/>
                </a:solidFill>
              </a:rPr>
              <a:t>-60</a:t>
            </a:r>
          </a:p>
        </p:txBody>
      </p:sp>
      <p:pic>
        <p:nvPicPr>
          <p:cNvPr id="41987" name="Picture 8" descr="naprava v prostoru pred demontažo (smal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Radioizotop Co-60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2588" cy="4117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Razpolovna doba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5.26 let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energija sevanja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1.17 in 1.33 MeV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prodornost: 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TVL = 25 cm betona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267200" y="2133600"/>
          <a:ext cx="4572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r:id="rId4" imgW="3593995" imgH="2002478" progId="">
                  <p:embed/>
                </p:oleObj>
              </mc:Choice>
              <mc:Fallback>
                <p:oleObj r:id="rId4" imgW="3593995" imgH="200247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4572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Vir sevanja Co-60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37063" cy="4862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Izotop je  pridobljen v reaktorju z (n, </a:t>
            </a:r>
            <a:r>
              <a:rPr lang="sl-SI" altLang="sl-SI" sz="2800" smtClean="0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 sz="2800" smtClean="0">
                <a:solidFill>
                  <a:srgbClr val="FFFF66"/>
                </a:solidFill>
              </a:rPr>
              <a:t>) reakcijo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ob dobavi:       270 TBq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pred odstranitvijo 110 TBq (najmočnejši vir v Sloveniji)</a:t>
            </a:r>
            <a:endParaRPr lang="sl-SI" altLang="sl-SI" sz="36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 je v dvojni zavarjeni kapsuli, ki preprečuje puščanje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smtClean="0">
              <a:solidFill>
                <a:srgbClr val="FFFF66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427537" cy="310515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Prerez Theratrona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250"/>
            <a:ext cx="8229600" cy="4238625"/>
          </a:xfrm>
          <a:prstGeom prst="rect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6083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46084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46085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46086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7107" name="Picture 12" descr="check sour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3" descr="Cs-1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4" descr="Ba-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5" descr="Sr-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Raziskovalna dejavnost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Obsevanje celičnih in tkivnih vzorcev ter poskusnih živali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800" dirty="0" smtClean="0">
                <a:solidFill>
                  <a:srgbClr val="FFFF00"/>
                </a:solidFill>
              </a:rPr>
              <a:t> aparat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smtClean="0">
                <a:solidFill>
                  <a:srgbClr val="FFFF00"/>
                </a:solidFill>
              </a:rPr>
              <a:t>D3225 </a:t>
            </a:r>
            <a:r>
              <a:rPr lang="sl-SI" altLang="sl-SI" sz="2800" dirty="0" smtClean="0">
                <a:solidFill>
                  <a:srgbClr val="FFFF00"/>
                </a:solidFill>
              </a:rPr>
              <a:t>(220 kV)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Hitrost doze: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v primarnem snopu: 2.2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Gy</a:t>
            </a:r>
            <a:r>
              <a:rPr lang="sl-SI" altLang="sl-SI" sz="2800" dirty="0" smtClean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nadzorni pult: &lt; 1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Mesečne doze: nekaj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Dodatna zaščita ni potrebna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 ni tako strog kot pri medicinskih posegih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altLang="sl-SI" sz="28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dirty="0" smtClean="0">
                <a:solidFill>
                  <a:srgbClr val="FFFF00"/>
                </a:solidFill>
              </a:rPr>
              <a:t> </a:t>
            </a:r>
            <a:r>
              <a:rPr lang="sl-SI" altLang="sl-SI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dirty="0" smtClean="0">
                <a:solidFill>
                  <a:srgbClr val="FFFF00"/>
                </a:solidFill>
              </a:rPr>
              <a:t> 3225</a:t>
            </a:r>
          </a:p>
        </p:txBody>
      </p:sp>
      <p:pic>
        <p:nvPicPr>
          <p:cNvPr id="49155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Vprašanja?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nuklearne</a:t>
            </a:r>
            <a:r>
              <a:rPr lang="en-GB" altLang="sl-SI" dirty="0" smtClean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dirty="0" smtClean="0">
                <a:solidFill>
                  <a:srgbClr val="FFFF66"/>
                </a:solidFill>
              </a:rPr>
              <a:t>: Tc-99m, I-123, </a:t>
            </a:r>
            <a:r>
              <a:rPr lang="sl-SI" altLang="sl-SI" dirty="0" smtClean="0">
                <a:solidFill>
                  <a:srgbClr val="FFFF66"/>
                </a:solidFill>
              </a:rPr>
              <a:t>I-131, </a:t>
            </a:r>
            <a:r>
              <a:rPr lang="en-GB" altLang="sl-SI" dirty="0" smtClean="0">
                <a:solidFill>
                  <a:srgbClr val="FFFF66"/>
                </a:solidFill>
              </a:rPr>
              <a:t>In-111, Ga-67, F-18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Terapija</a:t>
            </a:r>
            <a:r>
              <a:rPr lang="en-GB" altLang="sl-SI" dirty="0" smtClean="0">
                <a:solidFill>
                  <a:srgbClr val="FFFF66"/>
                </a:solidFill>
              </a:rPr>
              <a:t>:  I-131, Sr-89, Sm-153</a:t>
            </a:r>
            <a:r>
              <a:rPr lang="sl-SI" altLang="sl-SI" dirty="0" smtClean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	Ra-223 </a:t>
            </a:r>
            <a:r>
              <a:rPr lang="sl-SI" altLang="sl-SI" dirty="0" smtClean="0">
                <a:solidFill>
                  <a:srgbClr val="FFFF66"/>
                </a:solidFill>
              </a:rPr>
              <a:t>(</a:t>
            </a:r>
            <a:r>
              <a:rPr lang="el-GR" altLang="sl-SI" dirty="0" smtClean="0">
                <a:solidFill>
                  <a:srgbClr val="FFFF66"/>
                </a:solidFill>
              </a:rPr>
              <a:t>α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 smtClean="0">
                <a:solidFill>
                  <a:srgbClr val="FFFF66"/>
                </a:solidFill>
              </a:rPr>
              <a:t>nekaj</a:t>
            </a:r>
            <a:r>
              <a:rPr lang="en-GB" altLang="sl-SI" smtClean="0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Aktivnosti do </a:t>
            </a:r>
            <a:r>
              <a:rPr lang="sl-SI" altLang="sl-SI" smtClean="0">
                <a:solidFill>
                  <a:srgbClr val="FFFF66"/>
                </a:solidFill>
              </a:rPr>
              <a:t>1100</a:t>
            </a:r>
            <a:r>
              <a:rPr lang="en-GB" altLang="sl-SI" smtClean="0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po slikanju na 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do 7.4 GBq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50.6 dni</a:t>
              </a: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Sr-89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3.3 dni</a:t>
              </a: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Ga-67</a:t>
              </a: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9207</TotalTime>
  <Words>1256</Words>
  <Application>Microsoft Office PowerPoint</Application>
  <PresentationFormat>On-screen Show (4:3)</PresentationFormat>
  <Paragraphs>244</Paragraphs>
  <Slides>47</Slides>
  <Notes>24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Beam</vt:lpstr>
      <vt:lpstr>Chart</vt:lpstr>
      <vt:lpstr>Viri sevanja v medicini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Razpolovni časi </vt:lpstr>
      <vt:lpstr>Dozimetrija</vt:lpstr>
      <vt:lpstr>PET-CT</vt:lpstr>
      <vt:lpstr>Mesečne ekvivalentne doze na roke pri pripravi radiofarmakov</vt:lpstr>
      <vt:lpstr>Ekstremi</vt:lpstr>
      <vt:lpstr>Dozne ograde in dozne omejitve</vt:lpstr>
      <vt:lpstr>Kaj je zvišalo doze delavcem NM?</vt:lpstr>
      <vt:lpstr>Primeri zaščite</vt:lpstr>
      <vt:lpstr>Odprti viri – radioaktivni odpadki</vt:lpstr>
      <vt:lpstr>Radioaktivni odpadki – skladiščenje</vt:lpstr>
      <vt:lpstr>Radioaktivni odpadki - tekoči</vt:lpstr>
      <vt:lpstr>Zaprti viri (sealed sources)</vt:lpstr>
      <vt:lpstr>Značilnosti virov s pospeševalno cevjo</vt:lpstr>
      <vt:lpstr>Stacionarni rentgenski aparati</vt:lpstr>
      <vt:lpstr>CT – računalniška tomografija</vt:lpstr>
      <vt:lpstr>Mamografija</vt:lpstr>
      <vt:lpstr>Vakuumska biopsija</vt:lpstr>
      <vt:lpstr>Premični aparati</vt:lpstr>
      <vt:lpstr>Brahiradioterapija (BRT)</vt:lpstr>
      <vt:lpstr>Način vstavljanja</vt:lpstr>
      <vt:lpstr>Napravi za PDR in HDR in Sr-90</vt:lpstr>
      <vt:lpstr>Sevalna obremenitev delavcev na brahiterapiji in nuklearni medicini</vt:lpstr>
      <vt:lpstr>Kaj je znižalo osebne doze delavcev na BRT?</vt:lpstr>
      <vt:lpstr>Teleterapija</vt:lpstr>
      <vt:lpstr>Značilnosti TRT naprav</vt:lpstr>
      <vt:lpstr>Linearni pospeševalniki - Linaci</vt:lpstr>
      <vt:lpstr>Obsevanje z visokoenergijskimi fotoni</vt:lpstr>
      <vt:lpstr>Linearni pospeševalnik Varian</vt:lpstr>
      <vt:lpstr>Linearni pospeševalnik ELEKTA Sinergy</vt:lpstr>
      <vt:lpstr>Varian Novalis TX</vt:lpstr>
      <vt:lpstr>Obsevalnik Theratron -  Co-60</vt:lpstr>
      <vt:lpstr>Radioizotop Co-60</vt:lpstr>
      <vt:lpstr>Vir sevanja Co-60</vt:lpstr>
      <vt:lpstr>Prerez Theratrona</vt:lpstr>
      <vt:lpstr>Kalibrirani zaprti viri  za interne kalibracije</vt:lpstr>
      <vt:lpstr>Kalibrirani zaprti viri  za interne kalibracije</vt:lpstr>
      <vt:lpstr>Raziskovalna dejavnost</vt:lpstr>
      <vt:lpstr>Gulmay Darpac 3225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103</cp:revision>
  <dcterms:modified xsi:type="dcterms:W3CDTF">2017-01-18T15:25:48Z</dcterms:modified>
</cp:coreProperties>
</file>