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7" r:id="rId4"/>
    <p:sldId id="29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4" r:id="rId18"/>
    <p:sldId id="272" r:id="rId19"/>
    <p:sldId id="273" r:id="rId20"/>
    <p:sldId id="285" r:id="rId21"/>
    <p:sldId id="275" r:id="rId22"/>
    <p:sldId id="276" r:id="rId23"/>
    <p:sldId id="279" r:id="rId24"/>
    <p:sldId id="280" r:id="rId25"/>
    <p:sldId id="287" r:id="rId26"/>
    <p:sldId id="288" r:id="rId27"/>
    <p:sldId id="278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1pPr>
    <a:lvl2pPr marL="4572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2pPr>
    <a:lvl3pPr marL="9144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3pPr>
    <a:lvl4pPr marL="13716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4pPr>
    <a:lvl5pPr marL="1828800" algn="l" defTabSz="449263" rtl="0" fontAlgn="base">
      <a:lnSpc>
        <a:spcPct val="90000"/>
      </a:lnSpc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1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fld id="{2C34C67D-1758-4E76-9A0E-E294E1A523F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601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9586913"/>
            <a:ext cx="0" cy="2056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 smtClean="0"/>
          </a:p>
        </p:txBody>
      </p:sp>
    </p:spTree>
    <p:extLst>
      <p:ext uri="{BB962C8B-B14F-4D97-AF65-F5344CB8AC3E}">
        <p14:creationId xmlns:p14="http://schemas.microsoft.com/office/powerpoint/2010/main" val="390569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08063" y="-9586913"/>
            <a:ext cx="27416126" cy="20562888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708063" y="-9586913"/>
            <a:ext cx="27416126" cy="20562888"/>
          </a:xfrm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</a:pPr>
            <a:endParaRPr lang="sl-SI" altLang="sl-SI" sz="2400">
              <a:solidFill>
                <a:schemeClr val="bg1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F3D87-9EA3-4E1D-B680-C57AFA8FDA5A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79540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F62F7-C258-40B5-9A1A-2B731F8980B9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62540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2021A-42D8-42EB-B3DC-DC564A41DFAD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08506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645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645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06587-1F77-4B8D-8F8D-99EEABF1C73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1110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9AEF4-EA17-444D-BF0B-A16A0C7B4B6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4310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FDFEF-ECFE-46CE-8EAB-F8CCAA027BE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2784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35A6F-80AF-498C-9D88-A91918A02BA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68207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871F4-8EA4-4BCB-B578-30E4E19551C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0804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E8B2E-EF95-43CF-B6C6-4E35FAF76A5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8407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4C90-E61C-4C93-876C-7EFD15FBFF2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3419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017D-6A58-4DF6-A618-B747857FDDD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704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3F4B-6BF0-447F-84FA-2BD55DA54C26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757547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FFD82-3A6E-46A4-B4CB-8235877F0E3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4170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4B98-8D58-4149-A38E-22596C393A0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61897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D5D0D-C46B-46F7-A6C5-49960C8043B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2542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25027-2C01-4492-B865-7B77E32888E1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43479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731C1-AA89-481B-873D-111097984C5F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6682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8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9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4CBD4-46DE-4C58-B761-5D5709C89D36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30881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7469E-372F-4B95-AFB4-7127D7F88C8E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94982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6F3D5-B6C0-4552-A007-2E6F9349BE4F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8422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11FBA-CD3A-4327-82CA-75273EEA4BFC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15330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AF31D-B7B3-41CD-9F73-D41427470E1D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79945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7"/>
            </a:gs>
            <a:gs pos="100000">
              <a:srgbClr val="0000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031" name="Freeform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>
                <a:gd name="T0" fmla="*/ 321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57 w 5740"/>
                <a:gd name="T7" fmla="*/ 1978 h 3273"/>
                <a:gd name="T8" fmla="*/ 5776 w 5740"/>
                <a:gd name="T9" fmla="*/ 3273 h 3273"/>
                <a:gd name="T10" fmla="*/ 5776 w 5740"/>
                <a:gd name="T11" fmla="*/ 3267 h 3273"/>
                <a:gd name="T12" fmla="*/ 3213 w 5740"/>
                <a:gd name="T13" fmla="*/ 1816 h 3273"/>
                <a:gd name="T14" fmla="*/ 3213 w 5740"/>
                <a:gd name="T15" fmla="*/ 1816 h 32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32" name="Freeform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>
                <a:gd name="T0" fmla="*/ 3183 w 5591"/>
                <a:gd name="T1" fmla="*/ 1714 h 3243"/>
                <a:gd name="T2" fmla="*/ 433 w 5591"/>
                <a:gd name="T3" fmla="*/ 0 h 3243"/>
                <a:gd name="T4" fmla="*/ 0 w 5591"/>
                <a:gd name="T5" fmla="*/ 0 h 3243"/>
                <a:gd name="T6" fmla="*/ 3106 w 5591"/>
                <a:gd name="T7" fmla="*/ 1786 h 3243"/>
                <a:gd name="T8" fmla="*/ 5627 w 5591"/>
                <a:gd name="T9" fmla="*/ 3243 h 3243"/>
                <a:gd name="T10" fmla="*/ 5627 w 5591"/>
                <a:gd name="T11" fmla="*/ 3237 h 3243"/>
                <a:gd name="T12" fmla="*/ 3183 w 5591"/>
                <a:gd name="T13" fmla="*/ 1714 h 3243"/>
                <a:gd name="T14" fmla="*/ 3183 w 5591"/>
                <a:gd name="T15" fmla="*/ 1714 h 32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5C"/>
                </a:gs>
                <a:gs pos="100000">
                  <a:srgbClr val="0000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33" name="Freeform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4 h 192"/>
                <a:gd name="T2" fmla="*/ 4034 w 4042"/>
                <a:gd name="T3" fmla="*/ 190 h 192"/>
                <a:gd name="T4" fmla="*/ 4034 w 4042"/>
                <a:gd name="T5" fmla="*/ 142 h 192"/>
                <a:gd name="T6" fmla="*/ 0 w 4042"/>
                <a:gd name="T7" fmla="*/ 0 h 192"/>
                <a:gd name="T8" fmla="*/ 0 w 4042"/>
                <a:gd name="T9" fmla="*/ 154 h 192"/>
                <a:gd name="T10" fmla="*/ 0 w 4042"/>
                <a:gd name="T11" fmla="*/ 154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60"/>
                </a:gs>
                <a:gs pos="100000">
                  <a:srgbClr val="000080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34" name="Freeform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35" name="Freeform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79 w 4789"/>
                <a:gd name="T3" fmla="*/ 77 h 329"/>
                <a:gd name="T4" fmla="*/ 477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C"/>
                </a:gs>
                <a:gs pos="100000">
                  <a:srgbClr val="000099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36" name="Freeform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37" name="Freeform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38" name="Freeform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15 w 3623"/>
                <a:gd name="T5" fmla="*/ 42 h 348"/>
                <a:gd name="T6" fmla="*/ 3615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6E"/>
                </a:gs>
                <a:gs pos="100000">
                  <a:srgbClr val="000099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39" name="Freeform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40" name="Freeform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>
                <a:gd name="T0" fmla="*/ 1403 w 1405"/>
                <a:gd name="T1" fmla="*/ 126 h 378"/>
                <a:gd name="T2" fmla="*/ 1403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3 w 1405"/>
                <a:gd name="T9" fmla="*/ 126 h 378"/>
                <a:gd name="T10" fmla="*/ 1403 w 1405"/>
                <a:gd name="T11" fmla="*/ 126 h 3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7079B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41" name="Freeform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42" name="Freeform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25 w 5035"/>
                <a:gd name="T3" fmla="*/ 1670 h 1672"/>
                <a:gd name="T4" fmla="*/ 5025 w 5035"/>
                <a:gd name="T5" fmla="*/ 1664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43" name="Freeform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44" name="Freeform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25 w 5035"/>
                <a:gd name="T3" fmla="*/ 2186 h 2188"/>
                <a:gd name="T4" fmla="*/ 5025 w 5035"/>
                <a:gd name="T5" fmla="*/ 2132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45" name="Freeform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37 w 3163"/>
                <a:gd name="T3" fmla="*/ 2723 h 2727"/>
                <a:gd name="T4" fmla="*/ 3155 w 3163"/>
                <a:gd name="T5" fmla="*/ 2700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A"/>
                </a:gs>
                <a:gs pos="100000">
                  <a:srgbClr val="0000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46" name="Freeform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E0E9E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47" name="Freeform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48" name="Freeform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0 w 3122"/>
                <a:gd name="T3" fmla="*/ 2676 h 2680"/>
                <a:gd name="T4" fmla="*/ 3116 w 3122"/>
                <a:gd name="T5" fmla="*/ 2586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46"/>
                </a:gs>
                <a:gs pos="100000">
                  <a:srgbClr val="0000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49" name="Freeform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50" name="Freeform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1 w 2517"/>
                <a:gd name="T3" fmla="*/ 2532 h 2536"/>
                <a:gd name="T4" fmla="*/ 2511 w 2517"/>
                <a:gd name="T5" fmla="*/ 2532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4E"/>
                </a:gs>
                <a:gs pos="100000">
                  <a:srgbClr val="0000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51" name="Freeform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4 w 2200"/>
                <a:gd name="T3" fmla="*/ 2478 h 2482"/>
                <a:gd name="T4" fmla="*/ 2196 w 2200"/>
                <a:gd name="T5" fmla="*/ 2472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4"/>
                </a:gs>
                <a:gs pos="100000">
                  <a:srgbClr val="000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52" name="Freeform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1616A1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53" name="Freeform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54" name="Freeform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5 w 574"/>
                <a:gd name="T3" fmla="*/ 1041 h 1043"/>
                <a:gd name="T4" fmla="*/ 572 w 574"/>
                <a:gd name="T5" fmla="*/ 849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55" name="Freeform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5 h 797"/>
                <a:gd name="T6" fmla="*/ 341 w 341"/>
                <a:gd name="T7" fmla="*/ 651 h 797"/>
                <a:gd name="T8" fmla="*/ 144 w 341"/>
                <a:gd name="T9" fmla="*/ 0 h 797"/>
                <a:gd name="T10" fmla="*/ 144 w 341"/>
                <a:gd name="T11" fmla="*/ 0 h 7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56" name="Freeform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57" name="Freeform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64 w 5740"/>
                <a:gd name="T3" fmla="*/ 1864 h 1864"/>
                <a:gd name="T4" fmla="*/ 5764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60"/>
                </a:gs>
                <a:gs pos="100000">
                  <a:srgbClr val="0000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58" name="Freeform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59" name="Freeform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64 w 5740"/>
                <a:gd name="T3" fmla="*/ 1337 h 1337"/>
                <a:gd name="T4" fmla="*/ 5764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5C"/>
                </a:gs>
                <a:gs pos="100000">
                  <a:srgbClr val="0000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60" name="Freeform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64 w 5740"/>
                <a:gd name="T3" fmla="*/ 414 h 414"/>
                <a:gd name="T4" fmla="*/ 5764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61" name="Freeform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66 w 4448"/>
                <a:gd name="T3" fmla="*/ 3177 h 3177"/>
                <a:gd name="T4" fmla="*/ 4466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62" name="Freeform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38 w 2428"/>
                <a:gd name="T3" fmla="*/ 2614 h 2614"/>
                <a:gd name="T4" fmla="*/ 243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63" name="Freeform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>
                <a:gd name="T0" fmla="*/ 487 w 1800"/>
                <a:gd name="T1" fmla="*/ 0 h 2464"/>
                <a:gd name="T2" fmla="*/ 0 w 1800"/>
                <a:gd name="T3" fmla="*/ 0 h 2464"/>
                <a:gd name="T4" fmla="*/ 1808 w 1800"/>
                <a:gd name="T5" fmla="*/ 2464 h 2464"/>
                <a:gd name="T6" fmla="*/ 1808 w 1800"/>
                <a:gd name="T7" fmla="*/ 2248 h 2464"/>
                <a:gd name="T8" fmla="*/ 1802 w 1800"/>
                <a:gd name="T9" fmla="*/ 2248 h 2464"/>
                <a:gd name="T10" fmla="*/ 487 w 1800"/>
                <a:gd name="T11" fmla="*/ 0 h 2464"/>
                <a:gd name="T12" fmla="*/ 487 w 1800"/>
                <a:gd name="T13" fmla="*/ 0 h 24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4"/>
                </a:gs>
                <a:gs pos="100000">
                  <a:srgbClr val="00008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64" name="Freeform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8 w 1232"/>
                <a:gd name="T3" fmla="*/ 2074 h 2074"/>
                <a:gd name="T4" fmla="*/ 1238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57"/>
                </a:gs>
                <a:gs pos="100000">
                  <a:srgbClr val="0000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65" name="Freeform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62 w 1058"/>
                <a:gd name="T3" fmla="*/ 1936 h 1936"/>
                <a:gd name="T4" fmla="*/ 1062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E"/>
                </a:gs>
                <a:gs pos="100000">
                  <a:srgbClr val="0000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66" name="Freeform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>
                <a:gd name="T0" fmla="*/ 775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5 w 771"/>
                <a:gd name="T7" fmla="*/ 1487 h 1487"/>
                <a:gd name="T8" fmla="*/ 775 w 771"/>
                <a:gd name="T9" fmla="*/ 1433 h 1487"/>
                <a:gd name="T10" fmla="*/ 775 w 771"/>
                <a:gd name="T11" fmla="*/ 1433 h 14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78"/>
                </a:gs>
                <a:gs pos="100000">
                  <a:srgbClr val="000099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grpSp>
          <p:nvGrpSpPr>
            <p:cNvPr id="1067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1068" name="Freeform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57 w 3659"/>
                  <a:gd name="T5" fmla="*/ 1313 h 1313"/>
                  <a:gd name="T6" fmla="*/ 3669 w 3659"/>
                  <a:gd name="T7" fmla="*/ 1235 h 1313"/>
                  <a:gd name="T8" fmla="*/ 3681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E"/>
                  </a:gs>
                  <a:gs pos="100000">
                    <a:srgbClr val="000099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69" name="Freeform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>
                  <a:gd name="T0" fmla="*/ 2119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19 w 2105"/>
                  <a:gd name="T9" fmla="*/ 695 h 695"/>
                  <a:gd name="T10" fmla="*/ 2119 w 2105"/>
                  <a:gd name="T11" fmla="*/ 665 h 695"/>
                  <a:gd name="T12" fmla="*/ 2119 w 2105"/>
                  <a:gd name="T13" fmla="*/ 665 h 6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1616A1"/>
                  </a:gs>
                </a:gsLst>
                <a:lin ang="108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sp>
        <p:nvSpPr>
          <p:cNvPr id="208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6425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 smtClean="0"/>
              <a:t>Kliknite za urejanje oblike naslova</a:t>
            </a:r>
          </a:p>
        </p:txBody>
      </p:sp>
      <p:sp>
        <p:nvSpPr>
          <p:cNvPr id="2090" name="Rectangle 4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3638"/>
            <a:ext cx="21304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Arial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altLang="sl-SI"/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04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078B3EF0-AE62-4B8D-ABC1-4810441AD5D7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Lucida Sans Unicode" pitchFamily="34" charset="0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Lucida Sans Unicode" pitchFamily="34" charset="0"/>
          <a:cs typeface="Lucida Sans Unicode" pitchFamily="34" charset="0"/>
        </a:defRPr>
      </a:lvl5pPr>
      <a:lvl6pPr marL="4572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Lucida Sans Unicode" pitchFamily="34" charset="0"/>
        </a:defRPr>
      </a:lvl6pPr>
      <a:lvl7pPr marL="9144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Lucida Sans Unicode" pitchFamily="34" charset="0"/>
        </a:defRPr>
      </a:lvl7pPr>
      <a:lvl8pPr marL="13716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Lucida Sans Unicode" pitchFamily="34" charset="0"/>
        </a:defRPr>
      </a:lvl8pPr>
      <a:lvl9pPr marL="18288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Lucida Sans Unicode" pitchFamily="34" charset="0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86D1EC"/>
        </a:buClr>
        <a:buSzPct val="90000"/>
        <a:buFont typeface="Wingdings" pitchFamily="2" charset="2"/>
        <a:buBlip>
          <a:blip r:embed="rId13"/>
        </a:buBlip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7B46D0"/>
        </a:buClr>
        <a:buSzPct val="90000"/>
        <a:buFont typeface="Wingdings" pitchFamily="2" charset="2"/>
        <a:buBlip>
          <a:blip r:embed="rId14"/>
        </a:buBlip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63000"/>
        <a:buFont typeface="Wingdings" pitchFamily="2" charset="2"/>
        <a:buBlip>
          <a:blip r:embed="rId15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Lucida Sans Unicode" pitchFamily="34" charset="0"/>
          <a:cs typeface="+mn-cs"/>
        </a:defRPr>
      </a:lvl5pPr>
      <a:lvl6pPr marL="25146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63000"/>
        <a:buFont typeface="Wingdings" pitchFamily="2" charset="2"/>
        <a:buBlip>
          <a:blip r:embed="rId15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63000"/>
        <a:buFont typeface="Wingdings" pitchFamily="2" charset="2"/>
        <a:buBlip>
          <a:blip r:embed="rId15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63000"/>
        <a:buFont typeface="Wingdings" pitchFamily="2" charset="2"/>
        <a:buBlip>
          <a:blip r:embed="rId15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FFFFFF"/>
        </a:buClr>
        <a:buSzPct val="63000"/>
        <a:buFont typeface="Wingdings" pitchFamily="2" charset="2"/>
        <a:buBlip>
          <a:blip r:embed="rId15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34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35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35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35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35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35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35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35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35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35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35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35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35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35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35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35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635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635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635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635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35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35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fld id="{C9920C97-CF64-4EF0-B8EF-D21AEA5CD02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o.s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iaea.org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49561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3200" b="1" smtClean="0">
                <a:solidFill>
                  <a:srgbClr val="FFFF66"/>
                </a:solidFill>
              </a:rPr>
              <a:t>Naloge odgovorne osebe za varstvo pred sevanji na Onkološkem Inštitutu</a:t>
            </a:r>
            <a:br>
              <a:rPr lang="en-GB" altLang="sl-SI" sz="3200" b="1" smtClean="0">
                <a:solidFill>
                  <a:srgbClr val="FFFF66"/>
                </a:solidFill>
              </a:rPr>
            </a:br>
            <a:r>
              <a:rPr lang="en-GB" altLang="sl-SI" sz="3200" b="1" smtClean="0">
                <a:solidFill>
                  <a:srgbClr val="FFFF66"/>
                </a:solidFill>
              </a:rPr>
              <a:t/>
            </a:r>
            <a:br>
              <a:rPr lang="en-GB" altLang="sl-SI" sz="3200" b="1" smtClean="0">
                <a:solidFill>
                  <a:srgbClr val="FFFF66"/>
                </a:solidFill>
              </a:rPr>
            </a:br>
            <a:r>
              <a:rPr lang="en-GB" altLang="sl-SI" sz="3200" b="1" smtClean="0">
                <a:solidFill>
                  <a:srgbClr val="FFFF66"/>
                </a:solidFill>
              </a:rPr>
              <a:t/>
            </a:r>
            <a:br>
              <a:rPr lang="en-GB" altLang="sl-SI" sz="3200" b="1" smtClean="0">
                <a:solidFill>
                  <a:srgbClr val="FFFF66"/>
                </a:solidFill>
              </a:rPr>
            </a:br>
            <a:r>
              <a:rPr lang="en-GB" altLang="sl-SI" sz="2800" smtClean="0">
                <a:solidFill>
                  <a:srgbClr val="FFFF66"/>
                </a:solidFill>
                <a:cs typeface="Arial" charset="0"/>
              </a:rPr>
              <a:t>Uroš Čotar, univ. dipl. fiz., </a:t>
            </a:r>
            <a:br>
              <a:rPr lang="en-GB" altLang="sl-SI" sz="2800" smtClean="0">
                <a:solidFill>
                  <a:srgbClr val="FFFF66"/>
                </a:solidFill>
                <a:cs typeface="Arial" charset="0"/>
              </a:rPr>
            </a:br>
            <a:r>
              <a:rPr lang="en-GB" altLang="sl-SI" sz="2800" smtClean="0">
                <a:solidFill>
                  <a:srgbClr val="FFFF66"/>
                </a:solidFill>
              </a:rPr>
              <a:t>odgovorna oseba za varstvo pred sevanji</a:t>
            </a:r>
            <a:br>
              <a:rPr lang="en-GB" altLang="sl-SI" sz="2800" smtClean="0">
                <a:solidFill>
                  <a:srgbClr val="FFFF66"/>
                </a:solidFill>
              </a:rPr>
            </a:br>
            <a:r>
              <a:rPr lang="en-GB" altLang="sl-SI" sz="2800" smtClean="0">
                <a:solidFill>
                  <a:srgbClr val="FFFF66"/>
                </a:solidFill>
              </a:rPr>
              <a:t>Onkološki Inštitut, Ljubljana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2775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Naloge odgovorne osebe za varstvo pred sevanji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800" u="sng" smtClean="0">
                <a:solidFill>
                  <a:srgbClr val="FFFF66"/>
                </a:solidFill>
              </a:rPr>
              <a:t>Birokratske (2):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Vodenje evidenc o merilnikih sevanja in kontaminacije in skrb za njihovo redno umerjanje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Pridobivanje dovoljenj za uvoz in prevoz vira sevanja – dogovarjanje z uvozniki (BRT, NM</a:t>
            </a:r>
            <a:r>
              <a:rPr lang="sl-SI" altLang="sl-SI" sz="2400" smtClean="0">
                <a:solidFill>
                  <a:srgbClr val="FFFF66"/>
                </a:solidFill>
              </a:rPr>
              <a:t>, TRT</a:t>
            </a:r>
            <a:r>
              <a:rPr lang="en-GB" altLang="sl-SI" sz="2400" smtClean="0">
                <a:solidFill>
                  <a:srgbClr val="FFFF66"/>
                </a:solidFill>
              </a:rPr>
              <a:t>) in URSVS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Poročanje generalnemu direktorju OI o problematiki s področja virov </a:t>
            </a:r>
            <a:r>
              <a:rPr lang="sl-SI" altLang="sl-SI" sz="2400" smtClean="0">
                <a:solidFill>
                  <a:srgbClr val="FFFF66"/>
                </a:solidFill>
              </a:rPr>
              <a:t>sevanja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2775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Naloge odgovorne osebe za varstvo pred sevanji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u="sng" dirty="0" smtClean="0">
                <a:solidFill>
                  <a:srgbClr val="FFFF66"/>
                </a:solidFill>
              </a:rPr>
              <a:t>Organizacijske</a:t>
            </a:r>
            <a:r>
              <a:rPr lang="sl-SI" altLang="sl-SI" sz="2800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Organizacija odprave posledic incidentov, po potrebi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    dekontaminacija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Organiziranje odprave morebitnih pomanjkljivosti, ugotovljenih pri rednih pregledih vira sevanja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Vzpostavitev sistema zagotavljanja kakovosti (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QA</a:t>
            </a:r>
            <a:r>
              <a:rPr lang="sl-SI" altLang="sl-SI" sz="2400" dirty="0" smtClean="0">
                <a:solidFill>
                  <a:srgbClr val="FFFF66"/>
                </a:solidFill>
              </a:rPr>
              <a:t>/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QC</a:t>
            </a:r>
            <a:r>
              <a:rPr lang="sl-SI" altLang="sl-SI" sz="2400" dirty="0" smtClean="0">
                <a:solidFill>
                  <a:srgbClr val="FFFF66"/>
                </a:solidFill>
              </a:rPr>
              <a:t>) pri delu in uporabi vira sevanja (skupaj z oddelkom)</a:t>
            </a:r>
            <a:r>
              <a:rPr lang="ar-SA" altLang="sl-SI" sz="2400" dirty="0" smtClean="0">
                <a:solidFill>
                  <a:srgbClr val="FFFF66"/>
                </a:solidFill>
                <a:cs typeface="Arial" charset="0"/>
              </a:rPr>
              <a:t>‏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Organiziranje odvoza ali uničenja radioaktivnih odpadkov (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ARAO</a:t>
            </a:r>
            <a:r>
              <a:rPr lang="sl-SI" altLang="sl-SI" sz="2400" dirty="0" smtClean="0">
                <a:solidFill>
                  <a:srgbClr val="FFFF66"/>
                </a:solidFill>
              </a:rPr>
              <a:t>)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Organizacija izobraževanj iz varstva pred sevanji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    </a:t>
            </a:r>
            <a:r>
              <a:rPr lang="sl-SI" altLang="sl-SI" sz="2400" dirty="0" smtClean="0">
                <a:solidFill>
                  <a:srgbClr val="FFFF66"/>
                </a:solidFill>
              </a:rPr>
              <a:t>(</a:t>
            </a:r>
            <a:r>
              <a:rPr lang="sl-SI" altLang="sl-SI" sz="2400" dirty="0" smtClean="0">
                <a:solidFill>
                  <a:srgbClr val="FFFF66"/>
                </a:solidFill>
              </a:rPr>
              <a:t>izvaja pooblaščena ustanova ZVD ali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iJS</a:t>
            </a:r>
            <a:r>
              <a:rPr lang="sl-SI" altLang="sl-SI" sz="2400" dirty="0" smtClean="0">
                <a:solidFill>
                  <a:srgbClr val="FFFF66"/>
                </a:solidFill>
              </a:rPr>
              <a:t>)</a:t>
            </a:r>
            <a:r>
              <a:rPr lang="ar-SA" altLang="sl-SI" sz="2400" dirty="0" smtClean="0">
                <a:solidFill>
                  <a:srgbClr val="FFFF66"/>
                </a:solidFill>
                <a:cs typeface="Arial" charset="0"/>
              </a:rPr>
              <a:t>‏</a:t>
            </a:r>
            <a:endParaRPr lang="sl-SI" altLang="sl-SI" sz="24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4963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Primer: instalacija novega </a:t>
            </a:r>
            <a:r>
              <a:rPr lang="sl-SI" altLang="sl-SI" dirty="0" smtClean="0">
                <a:solidFill>
                  <a:srgbClr val="FFFF66"/>
                </a:solidFill>
              </a:rPr>
              <a:t>vira sevanja (</a:t>
            </a:r>
            <a:r>
              <a:rPr lang="sl-SI" altLang="sl-SI" dirty="0" err="1" smtClean="0">
                <a:solidFill>
                  <a:srgbClr val="FFFF66"/>
                </a:solidFill>
              </a:rPr>
              <a:t>Linaca</a:t>
            </a:r>
            <a:r>
              <a:rPr lang="sl-SI" altLang="sl-SI" dirty="0" smtClean="0">
                <a:solidFill>
                  <a:srgbClr val="FFFF66"/>
                </a:solidFill>
              </a:rPr>
              <a:t>, </a:t>
            </a:r>
            <a:r>
              <a:rPr lang="sl-SI" altLang="sl-SI" dirty="0" err="1" smtClean="0">
                <a:solidFill>
                  <a:srgbClr val="FFFF66"/>
                </a:solidFill>
              </a:rPr>
              <a:t>RTG</a:t>
            </a:r>
            <a:r>
              <a:rPr lang="sl-SI" altLang="sl-SI" dirty="0" smtClean="0">
                <a:solidFill>
                  <a:srgbClr val="FFFF66"/>
                </a:solidFill>
              </a:rPr>
              <a:t>, </a:t>
            </a:r>
            <a:r>
              <a:rPr lang="sl-SI" altLang="sl-SI" dirty="0" err="1" smtClean="0">
                <a:solidFill>
                  <a:srgbClr val="FFFF66"/>
                </a:solidFill>
              </a:rPr>
              <a:t>BRT</a:t>
            </a:r>
            <a:r>
              <a:rPr lang="sl-SI" altLang="sl-SI" dirty="0" smtClean="0">
                <a:solidFill>
                  <a:srgbClr val="FFFF66"/>
                </a:solidFill>
              </a:rPr>
              <a:t>)</a:t>
            </a:r>
            <a:endParaRPr lang="sl-SI" altLang="sl-SI" dirty="0" smtClean="0">
              <a:solidFill>
                <a:srgbClr val="FFFF66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u="sng" smtClean="0">
                <a:solidFill>
                  <a:srgbClr val="FFFF66"/>
                </a:solidFill>
              </a:rPr>
              <a:t>Pred instalacijo vira</a:t>
            </a:r>
            <a:r>
              <a:rPr lang="sl-SI" altLang="sl-SI" sz="240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Prijava namere za sevalno dejavnost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Dovoljenje za uvoz/vnos vira sevanja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Optimizacija zaščite (skupaj s pooblaščeno ustanovo) – teoretični izračuni zaščite za primarni snop in sipano sevanje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Primer: instalacija novega </a:t>
            </a:r>
            <a:r>
              <a:rPr lang="sl-SI" altLang="sl-SI" dirty="0">
                <a:solidFill>
                  <a:srgbClr val="FFFF66"/>
                </a:solidFill>
              </a:rPr>
              <a:t>vira sevanja (</a:t>
            </a:r>
            <a:r>
              <a:rPr lang="sl-SI" altLang="sl-SI" dirty="0" err="1">
                <a:solidFill>
                  <a:srgbClr val="FFFF66"/>
                </a:solidFill>
              </a:rPr>
              <a:t>Linaca</a:t>
            </a:r>
            <a:r>
              <a:rPr lang="sl-SI" altLang="sl-SI" dirty="0">
                <a:solidFill>
                  <a:srgbClr val="FFFF66"/>
                </a:solidFill>
              </a:rPr>
              <a:t>, </a:t>
            </a:r>
            <a:r>
              <a:rPr lang="sl-SI" altLang="sl-SI" dirty="0" err="1">
                <a:solidFill>
                  <a:srgbClr val="FFFF66"/>
                </a:solidFill>
              </a:rPr>
              <a:t>RTG</a:t>
            </a:r>
            <a:r>
              <a:rPr lang="sl-SI" altLang="sl-SI" dirty="0">
                <a:solidFill>
                  <a:srgbClr val="FFFF66"/>
                </a:solidFill>
              </a:rPr>
              <a:t>, </a:t>
            </a:r>
            <a:r>
              <a:rPr lang="sl-SI" altLang="sl-SI" dirty="0" err="1">
                <a:solidFill>
                  <a:srgbClr val="FFFF66"/>
                </a:solidFill>
              </a:rPr>
              <a:t>BRT</a:t>
            </a:r>
            <a:r>
              <a:rPr lang="sl-SI" altLang="sl-SI" dirty="0">
                <a:solidFill>
                  <a:srgbClr val="FFFF66"/>
                </a:solidFill>
              </a:rPr>
              <a:t>)</a:t>
            </a:r>
            <a:endParaRPr lang="sl-SI" altLang="sl-SI" dirty="0" smtClean="0">
              <a:solidFill>
                <a:srgbClr val="FFFF66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44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84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u="sng" dirty="0" smtClean="0">
                <a:solidFill>
                  <a:srgbClr val="FFFF66"/>
                </a:solidFill>
              </a:rPr>
              <a:t>Po instalaciji in pred umeritvijo</a:t>
            </a:r>
            <a:r>
              <a:rPr lang="sl-SI" altLang="sl-SI" sz="2400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84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Pregled ustreznosti zaščite s strani pooblaščene ustanove in odprava morebitnih pomanjkljivosti</a:t>
            </a:r>
          </a:p>
          <a:p>
            <a:pPr eaLnBrk="1" hangingPunct="1">
              <a:lnSpc>
                <a:spcPct val="84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Pridobitev dovoljenja za umerjanje aparata (kaj se bo merilo, kateri delavci...)</a:t>
            </a:r>
            <a:r>
              <a:rPr lang="ar-SA" altLang="sl-SI" sz="2400" dirty="0" smtClean="0">
                <a:solidFill>
                  <a:srgbClr val="FFFF66"/>
                </a:solidFill>
                <a:cs typeface="Arial" charset="0"/>
              </a:rPr>
              <a:t>‏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4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Izdelava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OVS</a:t>
            </a:r>
            <a:r>
              <a:rPr lang="sl-SI" altLang="sl-SI" sz="2400" dirty="0" smtClean="0">
                <a:solidFill>
                  <a:srgbClr val="FFFF66"/>
                </a:solidFill>
              </a:rPr>
              <a:t> </a:t>
            </a:r>
            <a:r>
              <a:rPr lang="sl-SI" altLang="sl-SI" sz="2400" dirty="0" smtClean="0">
                <a:solidFill>
                  <a:srgbClr val="FFFF66"/>
                </a:solidFill>
              </a:rPr>
              <a:t>(skupaj s pooblaščeno ustanovo)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4963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Primer: instalacija novega </a:t>
            </a:r>
            <a:r>
              <a:rPr lang="sl-SI" altLang="sl-SI" dirty="0">
                <a:solidFill>
                  <a:srgbClr val="FFFF66"/>
                </a:solidFill>
              </a:rPr>
              <a:t>vira sevanja (</a:t>
            </a:r>
            <a:r>
              <a:rPr lang="sl-SI" altLang="sl-SI" dirty="0" err="1">
                <a:solidFill>
                  <a:srgbClr val="FFFF66"/>
                </a:solidFill>
              </a:rPr>
              <a:t>Linaca</a:t>
            </a:r>
            <a:r>
              <a:rPr lang="sl-SI" altLang="sl-SI" dirty="0">
                <a:solidFill>
                  <a:srgbClr val="FFFF66"/>
                </a:solidFill>
              </a:rPr>
              <a:t>, </a:t>
            </a:r>
            <a:r>
              <a:rPr lang="sl-SI" altLang="sl-SI" dirty="0" err="1">
                <a:solidFill>
                  <a:srgbClr val="FFFF66"/>
                </a:solidFill>
              </a:rPr>
              <a:t>RTG</a:t>
            </a:r>
            <a:r>
              <a:rPr lang="sl-SI" altLang="sl-SI" dirty="0">
                <a:solidFill>
                  <a:srgbClr val="FFFF66"/>
                </a:solidFill>
              </a:rPr>
              <a:t>, </a:t>
            </a:r>
            <a:r>
              <a:rPr lang="sl-SI" altLang="sl-SI" dirty="0" err="1">
                <a:solidFill>
                  <a:srgbClr val="FFFF66"/>
                </a:solidFill>
              </a:rPr>
              <a:t>BRT</a:t>
            </a:r>
            <a:r>
              <a:rPr lang="sl-SI" altLang="sl-SI" dirty="0">
                <a:solidFill>
                  <a:srgbClr val="FFFF66"/>
                </a:solidFill>
              </a:rPr>
              <a:t>)</a:t>
            </a:r>
            <a:endParaRPr lang="sl-SI" altLang="sl-SI" dirty="0" smtClean="0">
              <a:solidFill>
                <a:srgbClr val="FFFF66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75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u="sng" dirty="0" smtClean="0">
                <a:solidFill>
                  <a:srgbClr val="FFFF66"/>
                </a:solidFill>
              </a:rPr>
              <a:t>Pred uporabo v klinične namene: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err="1" smtClean="0">
                <a:solidFill>
                  <a:srgbClr val="FFFF66"/>
                </a:solidFill>
              </a:rPr>
              <a:t>URSVS</a:t>
            </a:r>
            <a:r>
              <a:rPr lang="sl-SI" altLang="sl-SI" sz="2800" dirty="0" smtClean="0">
                <a:solidFill>
                  <a:srgbClr val="FFFF66"/>
                </a:solidFill>
              </a:rPr>
              <a:t> mora pred klinično uporabo 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-  izdati dovoljenje za izvajanje sevalne dejavnosti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-  potrditi </a:t>
            </a:r>
            <a:r>
              <a:rPr lang="sl-SI" altLang="sl-SI" sz="2800" dirty="0" err="1" smtClean="0">
                <a:solidFill>
                  <a:srgbClr val="FFFF66"/>
                </a:solidFill>
              </a:rPr>
              <a:t>OVS</a:t>
            </a:r>
            <a:endParaRPr lang="sl-SI" altLang="sl-SI" sz="28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-  odobriti program radioloških posegov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-  izdati dovoljenje za uporabo vira sevanja v klinične namene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Opravljene meritve in šolanje osebja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Opravljen morebitni ponovni pregled vira sevanja s strani pooblaščene ustanove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Dopolnitev </a:t>
            </a:r>
            <a:r>
              <a:rPr lang="sl-SI" altLang="sl-SI" sz="2800" dirty="0" err="1" smtClean="0">
                <a:solidFill>
                  <a:srgbClr val="FFFF66"/>
                </a:solidFill>
              </a:rPr>
              <a:t>OVS</a:t>
            </a:r>
            <a:r>
              <a:rPr lang="sl-SI" altLang="sl-SI" sz="2800" dirty="0" smtClean="0">
                <a:solidFill>
                  <a:srgbClr val="FFFF66"/>
                </a:solidFill>
              </a:rPr>
              <a:t> s podatki o kliničnem delu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Primer: instalacija novega </a:t>
            </a:r>
            <a:r>
              <a:rPr lang="sl-SI" altLang="sl-SI" dirty="0">
                <a:solidFill>
                  <a:srgbClr val="FFFF66"/>
                </a:solidFill>
              </a:rPr>
              <a:t>vira sevanja (</a:t>
            </a:r>
            <a:r>
              <a:rPr lang="sl-SI" altLang="sl-SI" dirty="0" err="1">
                <a:solidFill>
                  <a:srgbClr val="FFFF66"/>
                </a:solidFill>
              </a:rPr>
              <a:t>Linaca</a:t>
            </a:r>
            <a:r>
              <a:rPr lang="sl-SI" altLang="sl-SI" dirty="0">
                <a:solidFill>
                  <a:srgbClr val="FFFF66"/>
                </a:solidFill>
              </a:rPr>
              <a:t>, </a:t>
            </a:r>
            <a:r>
              <a:rPr lang="sl-SI" altLang="sl-SI" dirty="0" err="1">
                <a:solidFill>
                  <a:srgbClr val="FFFF66"/>
                </a:solidFill>
              </a:rPr>
              <a:t>RTG</a:t>
            </a:r>
            <a:r>
              <a:rPr lang="sl-SI" altLang="sl-SI" dirty="0">
                <a:solidFill>
                  <a:srgbClr val="FFFF66"/>
                </a:solidFill>
              </a:rPr>
              <a:t>, </a:t>
            </a:r>
            <a:r>
              <a:rPr lang="sl-SI" altLang="sl-SI" dirty="0" err="1">
                <a:solidFill>
                  <a:srgbClr val="FFFF66"/>
                </a:solidFill>
              </a:rPr>
              <a:t>BRT</a:t>
            </a:r>
            <a:r>
              <a:rPr lang="sl-SI" altLang="sl-SI" dirty="0">
                <a:solidFill>
                  <a:srgbClr val="FFFF66"/>
                </a:solidFill>
              </a:rPr>
              <a:t>)</a:t>
            </a:r>
            <a:endParaRPr lang="sl-SI" altLang="sl-SI" dirty="0" smtClean="0">
              <a:solidFill>
                <a:srgbClr val="FFFF66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1163" y="1619250"/>
            <a:ext cx="8229600" cy="44418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84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u="sng" dirty="0" smtClean="0">
                <a:solidFill>
                  <a:srgbClr val="FFFF66"/>
                </a:solidFill>
              </a:rPr>
              <a:t>Po končani uporabi</a:t>
            </a:r>
            <a:r>
              <a:rPr lang="sl-SI" altLang="sl-SI" sz="2400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Poskrbeti je potrebno za varno odstranitev/uničenje vira sevanja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ali oddajo radioaktivnega vira v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CS</a:t>
            </a:r>
            <a:r>
              <a:rPr lang="sl-SI" altLang="sl-SI" sz="2400" dirty="0" smtClean="0">
                <a:solidFill>
                  <a:srgbClr val="FFFF66"/>
                </a:solidFill>
              </a:rPr>
              <a:t>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RAO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>
                <a:solidFill>
                  <a:srgbClr val="FFFF66"/>
                </a:solidFill>
              </a:rPr>
              <a:t>Obvestilo </a:t>
            </a:r>
            <a:r>
              <a:rPr lang="sl-SI" altLang="sl-SI" sz="2400" dirty="0" err="1">
                <a:solidFill>
                  <a:srgbClr val="FFFF66"/>
                </a:solidFill>
              </a:rPr>
              <a:t>URSVS</a:t>
            </a:r>
            <a:r>
              <a:rPr lang="sl-SI" altLang="sl-SI" sz="2400" dirty="0">
                <a:solidFill>
                  <a:srgbClr val="FFFF66"/>
                </a:solidFill>
              </a:rPr>
              <a:t> o </a:t>
            </a:r>
            <a:r>
              <a:rPr lang="sl-SI" altLang="sl-SI" sz="2400" dirty="0" smtClean="0">
                <a:solidFill>
                  <a:srgbClr val="FFFF66"/>
                </a:solidFill>
              </a:rPr>
              <a:t>odstranitvi vira (primer: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Lorad</a:t>
            </a:r>
            <a:r>
              <a:rPr lang="sl-SI" altLang="sl-SI" sz="2400" dirty="0" smtClean="0">
                <a:solidFill>
                  <a:srgbClr val="FFFF66"/>
                </a:solidFill>
              </a:rPr>
              <a:t> M IV)</a:t>
            </a:r>
            <a:endParaRPr lang="sl-SI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Obvestilo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URSVS</a:t>
            </a:r>
            <a:r>
              <a:rPr lang="sl-SI" altLang="sl-SI" sz="2400" dirty="0" smtClean="0">
                <a:solidFill>
                  <a:srgbClr val="FFFF66"/>
                </a:solidFill>
              </a:rPr>
              <a:t> o zaključku sevalne dejavnosti (primer: opustitev dejavnosti v stavbi A)</a:t>
            </a:r>
            <a:r>
              <a:rPr lang="ar-SA" altLang="sl-SI" sz="2400" dirty="0" smtClean="0">
                <a:solidFill>
                  <a:srgbClr val="FFFF66"/>
                </a:solidFill>
                <a:cs typeface="Arial" charset="0"/>
              </a:rPr>
              <a:t>‏</a:t>
            </a:r>
            <a:endParaRPr lang="sl-SI" altLang="sl-SI" sz="24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Pridobitev uporabnega dovoljenja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sl-SI" altLang="sl-SI" sz="28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l-SI" altLang="sl-SI" sz="2800" dirty="0" err="1" smtClean="0">
                <a:solidFill>
                  <a:srgbClr val="FFFF66"/>
                </a:solidFill>
              </a:rPr>
              <a:t>URSVS</a:t>
            </a:r>
            <a:r>
              <a:rPr lang="sl-SI" altLang="sl-SI" sz="2800" dirty="0" smtClean="0">
                <a:solidFill>
                  <a:srgbClr val="FFFF66"/>
                </a:solidFill>
              </a:rPr>
              <a:t> je potrebno poslati: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sl-SI" altLang="sl-SI" sz="28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SzPct val="120000"/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poročilo o pregledu vira sevanja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SzPct val="120000"/>
              <a:defRPr/>
            </a:pPr>
            <a:r>
              <a:rPr lang="sl-SI" altLang="sl-SI" sz="2800" dirty="0" err="1" smtClean="0">
                <a:solidFill>
                  <a:srgbClr val="FFFF66"/>
                </a:solidFill>
              </a:rPr>
              <a:t>OVS</a:t>
            </a:r>
            <a:endParaRPr lang="sl-SI" altLang="sl-SI" sz="28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SzPct val="120000"/>
              <a:defRPr/>
            </a:pPr>
            <a:r>
              <a:rPr lang="sl-SI" altLang="sl-SI" sz="2800" b="1" dirty="0" smtClean="0">
                <a:solidFill>
                  <a:srgbClr val="FF0000"/>
                </a:solidFill>
              </a:rPr>
              <a:t>program radioloških posegov</a:t>
            </a:r>
            <a:r>
              <a:rPr lang="sl-SI" altLang="sl-SI" sz="2800" dirty="0" smtClean="0">
                <a:solidFill>
                  <a:srgbClr val="FFFF66"/>
                </a:solidFill>
              </a:rPr>
              <a:t>, ki vsebuje: seznam posegov, seznam virov sevanj, opis vodenja evidenc, program </a:t>
            </a:r>
            <a:r>
              <a:rPr lang="sl-SI" altLang="sl-SI" sz="2800" dirty="0" err="1" smtClean="0">
                <a:solidFill>
                  <a:srgbClr val="FFFF66"/>
                </a:solidFill>
              </a:rPr>
              <a:t>QA</a:t>
            </a:r>
            <a:r>
              <a:rPr lang="sl-SI" altLang="sl-SI" sz="2800" dirty="0" smtClean="0">
                <a:solidFill>
                  <a:srgbClr val="FFFF66"/>
                </a:solidFill>
              </a:rPr>
              <a:t>/</a:t>
            </a:r>
            <a:r>
              <a:rPr lang="sl-SI" altLang="sl-SI" sz="2800" dirty="0" err="1" smtClean="0">
                <a:solidFill>
                  <a:srgbClr val="FFFF66"/>
                </a:solidFill>
              </a:rPr>
              <a:t>QC</a:t>
            </a:r>
            <a:r>
              <a:rPr lang="sl-SI" altLang="sl-SI" sz="2800" dirty="0" smtClean="0">
                <a:solidFill>
                  <a:srgbClr val="FFFF66"/>
                </a:solidFill>
              </a:rPr>
              <a:t>, poimenski seznam delavcev (zdravniki, radiološki inženirji, pooblaščeni izv. med. fizike)</a:t>
            </a:r>
            <a:r>
              <a:rPr lang="ar-SA" altLang="sl-SI" sz="2800" dirty="0" smtClean="0">
                <a:solidFill>
                  <a:srgbClr val="FFFF66"/>
                </a:solidFill>
                <a:cs typeface="Arial" charset="0"/>
              </a:rPr>
              <a:t>‏</a:t>
            </a:r>
            <a:endParaRPr lang="sl-SI" altLang="sl-SI" sz="28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SzPct val="120000"/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kopije zdravniških spričeval in potrdil o opravljenih tečajih varstva pred sevanji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2775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Ocena varstva pred sevanji (</a:t>
            </a:r>
            <a:r>
              <a:rPr lang="sl-SI" altLang="sl-SI" dirty="0" err="1" smtClean="0">
                <a:solidFill>
                  <a:srgbClr val="FFFF66"/>
                </a:solidFill>
              </a:rPr>
              <a:t>OVS</a:t>
            </a:r>
            <a:r>
              <a:rPr lang="sl-SI" altLang="sl-SI" dirty="0" smtClean="0">
                <a:solidFill>
                  <a:srgbClr val="FFFF66"/>
                </a:solidFill>
              </a:rPr>
              <a:t>)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32775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opisuje kako sevalno tvegana je neka dejavnost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v njej je ocenjena prejeta absorbirana doza za posamezne kategorije delavcev (A in B) ob normalnem delu in ob možnih incidentih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podaja pričakovane hitrosti doz v nadzorovanem in opazovanem območju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predpisuje ukrepe varstva pred sevanjem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ocenjuje vpliv dejavnosti na ljudi, ki niso poklicno izpostavljeni sevanju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15938" y="314325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99"/>
                </a:solidFill>
              </a:rPr>
              <a:t>Razdelitev območij s povišanim sevanjem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2588" y="2060575"/>
            <a:ext cx="8232775" cy="444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99"/>
                </a:solidFill>
              </a:rPr>
              <a:t>Nadzorovana območja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99"/>
                </a:solidFill>
              </a:rPr>
              <a:t>Opazovana območja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99"/>
                </a:solidFill>
              </a:rPr>
              <a:t>Območja, ki niso pod nadzorom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Nadzorovana območja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30725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So območja:</a:t>
            </a: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ki so posebej označena z oznakami (pozor sevanje, radioaktivno)</a:t>
            </a:r>
            <a:r>
              <a:rPr lang="ar-SA" altLang="sl-SI" sz="2400" dirty="0" smtClean="0">
                <a:solidFill>
                  <a:srgbClr val="FFFF66"/>
                </a:solidFill>
                <a:cs typeface="Arial" charset="0"/>
              </a:rPr>
              <a:t>‏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kjer lahko letna doza delavca preseže 6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kjer je povprečna hitrost doze večja kot 3 </a:t>
            </a:r>
            <a:r>
              <a:rPr lang="sl-SI" altLang="sl-SI" sz="2400" dirty="0" err="1" smtClean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Sv</a:t>
            </a:r>
            <a:r>
              <a:rPr lang="sl-SI" altLang="sl-SI" sz="2400" dirty="0" smtClean="0">
                <a:solidFill>
                  <a:srgbClr val="FFFF66"/>
                </a:solidFill>
              </a:rPr>
              <a:t>/h</a:t>
            </a: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kjer je največja hitrost doze večja od 60 </a:t>
            </a:r>
            <a:r>
              <a:rPr lang="sl-SI" altLang="sl-SI" sz="2400" dirty="0" err="1" smtClean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Sv</a:t>
            </a:r>
            <a:r>
              <a:rPr lang="sl-SI" altLang="sl-SI" sz="2400" dirty="0" smtClean="0">
                <a:solidFill>
                  <a:srgbClr val="FFFF66"/>
                </a:solidFill>
              </a:rPr>
              <a:t>/h</a:t>
            </a: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kjer se izvajajo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radioterapevtski</a:t>
            </a:r>
            <a:r>
              <a:rPr lang="sl-SI" altLang="sl-SI" sz="2400" dirty="0" smtClean="0">
                <a:solidFill>
                  <a:srgbClr val="FFFF66"/>
                </a:solidFill>
              </a:rPr>
              <a:t> posegi</a:t>
            </a: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kjer obstaja nevarnost kontaminacije nad dopustno mejo</a:t>
            </a: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Na OI: celotni oddelek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NM</a:t>
            </a:r>
            <a:r>
              <a:rPr lang="sl-SI" altLang="sl-SI" sz="2400" dirty="0" smtClean="0">
                <a:solidFill>
                  <a:srgbClr val="FFFF66"/>
                </a:solidFill>
              </a:rPr>
              <a:t>,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BRT</a:t>
            </a:r>
            <a:r>
              <a:rPr lang="sl-SI" altLang="sl-SI" sz="2400" dirty="0" smtClean="0">
                <a:solidFill>
                  <a:srgbClr val="FFFF66"/>
                </a:solidFill>
              </a:rPr>
              <a:t> jodove sobe,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PDR</a:t>
            </a:r>
            <a:r>
              <a:rPr lang="sl-SI" altLang="sl-SI" sz="2400" dirty="0" smtClean="0">
                <a:solidFill>
                  <a:srgbClr val="FFFF66"/>
                </a:solidFill>
              </a:rPr>
              <a:t> in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HDR</a:t>
            </a:r>
            <a:r>
              <a:rPr lang="sl-SI" altLang="sl-SI" sz="2400" dirty="0" smtClean="0">
                <a:solidFill>
                  <a:srgbClr val="FFFF66"/>
                </a:solidFill>
              </a:rPr>
              <a:t>, skladišče </a:t>
            </a:r>
            <a:r>
              <a:rPr lang="sl-SI" altLang="sl-SI" sz="2400" dirty="0" smtClean="0">
                <a:solidFill>
                  <a:srgbClr val="FFFF66"/>
                </a:solidFill>
              </a:rPr>
              <a:t>radioaktivnega materiala in radioaktivnih odpadkov, prostor za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RTG</a:t>
            </a:r>
            <a:r>
              <a:rPr lang="sl-SI" altLang="sl-SI" sz="2400" dirty="0" smtClean="0">
                <a:solidFill>
                  <a:srgbClr val="FFFF66"/>
                </a:solidFill>
              </a:rPr>
              <a:t> slikanje, TRT: bunkerji, kjer so obsevalne naprave, prostori neposredno pod in nad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Linaci</a:t>
            </a:r>
            <a:r>
              <a:rPr lang="sl-SI" altLang="sl-SI" sz="2400" dirty="0" smtClean="0">
                <a:solidFill>
                  <a:srgbClr val="FFFF66"/>
                </a:solidFill>
              </a:rPr>
              <a:t> in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Theratronom</a:t>
            </a:r>
            <a:r>
              <a:rPr lang="sl-SI" altLang="sl-SI" sz="2400" dirty="0" smtClean="0">
                <a:solidFill>
                  <a:srgbClr val="FFFF66"/>
                </a:solidFill>
              </a:rPr>
              <a:t>,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BIO</a:t>
            </a:r>
            <a:r>
              <a:rPr lang="sl-SI" altLang="sl-SI" sz="2400" dirty="0" smtClean="0">
                <a:solidFill>
                  <a:srgbClr val="FFFF66"/>
                </a:solidFill>
              </a:rPr>
              <a:t> – prostor aparata</a:t>
            </a:r>
            <a:endParaRPr lang="sl-SI" altLang="sl-SI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32775" cy="11461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Vsebina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1163" y="1439863"/>
            <a:ext cx="8229600" cy="48133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Odgovorna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oseba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za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varstvo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pred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sevanji</a:t>
            </a:r>
            <a:endParaRPr lang="en-GB" altLang="sl-SI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Naloge</a:t>
            </a:r>
            <a:endParaRPr lang="en-GB" altLang="sl-SI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Pridobivanje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dovoljenj</a:t>
            </a:r>
            <a:endParaRPr lang="en-GB" altLang="sl-SI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Ocena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varstva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sl-SI" altLang="sl-SI" dirty="0" smtClean="0">
                <a:solidFill>
                  <a:srgbClr val="FFFF66"/>
                </a:solidFill>
              </a:rPr>
              <a:t>pred sevanji</a:t>
            </a:r>
            <a:r>
              <a:rPr lang="en-GB" altLang="sl-SI" dirty="0" smtClean="0">
                <a:solidFill>
                  <a:srgbClr val="FFFF66"/>
                </a:solidFill>
              </a:rPr>
              <a:t> -  </a:t>
            </a:r>
            <a:r>
              <a:rPr lang="en-GB" altLang="sl-SI" dirty="0" err="1" smtClean="0">
                <a:solidFill>
                  <a:srgbClr val="FFFF66"/>
                </a:solidFill>
              </a:rPr>
              <a:t>OV</a:t>
            </a:r>
            <a:r>
              <a:rPr lang="sl-SI" altLang="sl-SI" dirty="0" smtClean="0">
                <a:solidFill>
                  <a:srgbClr val="FFFF66"/>
                </a:solidFill>
              </a:rPr>
              <a:t>S</a:t>
            </a:r>
            <a:endParaRPr lang="en-GB" altLang="sl-SI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Razdelitev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območij</a:t>
            </a:r>
            <a:r>
              <a:rPr lang="en-GB" altLang="sl-SI" dirty="0" smtClean="0">
                <a:solidFill>
                  <a:srgbClr val="FFFF66"/>
                </a:solidFill>
              </a:rPr>
              <a:t> s </a:t>
            </a:r>
            <a:r>
              <a:rPr lang="en-GB" altLang="sl-SI" dirty="0" err="1" smtClean="0">
                <a:solidFill>
                  <a:srgbClr val="FFFF66"/>
                </a:solidFill>
              </a:rPr>
              <a:t>povišanim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sevanjem</a:t>
            </a:r>
            <a:endParaRPr lang="en-GB" altLang="sl-SI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Usposobljenost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delavcev</a:t>
            </a:r>
            <a:endParaRPr lang="en-GB" altLang="sl-SI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Nošenje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dozimetrov</a:t>
            </a:r>
            <a:endParaRPr lang="en-GB" altLang="sl-SI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Prejete</a:t>
            </a:r>
            <a:r>
              <a:rPr lang="en-GB" altLang="sl-SI" dirty="0" smtClean="0">
                <a:solidFill>
                  <a:srgbClr val="FFFF66"/>
                </a:solidFill>
              </a:rPr>
              <a:t> doze </a:t>
            </a:r>
            <a:r>
              <a:rPr lang="en-GB" altLang="sl-SI" dirty="0" err="1" smtClean="0">
                <a:solidFill>
                  <a:srgbClr val="FFFF66"/>
                </a:solidFill>
              </a:rPr>
              <a:t>izpostavljenih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delavcev</a:t>
            </a:r>
            <a:endParaRPr lang="en-GB" altLang="sl-SI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2775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Nadzorovana območja (2)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Dostop v nadzorovano območje mora biti fizično omejen (zaklepanje, kartice, alarmi).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z="28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Vstop je dovoljen samo osebam, ki: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so seznanjene s tveganjem, ki je povezano z delom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imajo ustrezno znanje iz varstva pred sevanjem 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imajo veljavno zdravniško spričevalo za delo z viri sevanj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nosijo osebni dozimeter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2775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Opazovana območja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9244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SzPct val="12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So tista: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kjer omejitev dostopa sicer ni potrebna, potreben pa je reden nadzor 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kjer je povprečna hitrost doze 0.5 do 3 </a:t>
            </a:r>
            <a:r>
              <a:rPr lang="sl-SI" altLang="sl-SI" sz="2400" dirty="0" err="1" smtClean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Sv</a:t>
            </a:r>
            <a:r>
              <a:rPr lang="sl-SI" altLang="sl-SI" sz="2400" dirty="0" smtClean="0">
                <a:solidFill>
                  <a:srgbClr val="FFFF66"/>
                </a:solidFill>
              </a:rPr>
              <a:t>/h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kjer je največja hitrost doze med 3 in 60 </a:t>
            </a:r>
            <a:r>
              <a:rPr lang="sl-SI" altLang="sl-SI" sz="2400" dirty="0" err="1" smtClean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Sv</a:t>
            </a:r>
            <a:r>
              <a:rPr lang="sl-SI" altLang="sl-SI" sz="2400" dirty="0" smtClean="0">
                <a:solidFill>
                  <a:srgbClr val="FFFF66"/>
                </a:solidFill>
              </a:rPr>
              <a:t>/h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na OI: </a:t>
            </a:r>
          </a:p>
          <a:p>
            <a:pPr eaLnBrk="1" hangingPunct="1">
              <a:spcBef>
                <a:spcPts val="600"/>
              </a:spcBef>
              <a:buSzPct val="120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err="1" smtClean="0">
                <a:solidFill>
                  <a:srgbClr val="FFFF66"/>
                </a:solidFill>
              </a:rPr>
              <a:t>BRT</a:t>
            </a:r>
            <a:endParaRPr lang="sl-SI" altLang="sl-SI" sz="2400" dirty="0">
              <a:solidFill>
                <a:srgbClr val="FFFF66"/>
              </a:solidFill>
            </a:endParaRPr>
          </a:p>
          <a:p>
            <a:pPr eaLnBrk="1" hangingPunct="1">
              <a:spcBef>
                <a:spcPts val="600"/>
              </a:spcBef>
              <a:buSzPct val="120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TRT</a:t>
            </a:r>
            <a:r>
              <a:rPr lang="sl-SI" altLang="sl-SI" sz="2400" dirty="0" smtClean="0">
                <a:solidFill>
                  <a:srgbClr val="FFFF66"/>
                </a:solidFill>
              </a:rPr>
              <a:t>: nadzorni prostori obsevalnih naprav in simulatorjev obsevanja,</a:t>
            </a:r>
          </a:p>
          <a:p>
            <a:pPr eaLnBrk="1" hangingPunct="1">
              <a:spcBef>
                <a:spcPts val="600"/>
              </a:spcBef>
              <a:buSzPct val="120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err="1" smtClean="0">
                <a:solidFill>
                  <a:srgbClr val="FFFF66"/>
                </a:solidFill>
              </a:rPr>
              <a:t>RTG</a:t>
            </a:r>
            <a:r>
              <a:rPr lang="sl-SI" altLang="sl-SI" sz="2400" dirty="0" smtClean="0">
                <a:solidFill>
                  <a:srgbClr val="FFFF66"/>
                </a:solidFill>
              </a:rPr>
              <a:t>: nadzorna mesta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RTG</a:t>
            </a:r>
            <a:r>
              <a:rPr lang="sl-SI" altLang="sl-SI" sz="2400" dirty="0" smtClean="0">
                <a:solidFill>
                  <a:srgbClr val="FFFF66"/>
                </a:solidFill>
              </a:rPr>
              <a:t> aparatov</a:t>
            </a:r>
          </a:p>
          <a:p>
            <a:pPr eaLnBrk="1" hangingPunct="1">
              <a:spcBef>
                <a:spcPts val="600"/>
              </a:spcBef>
              <a:buSzPct val="120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err="1" smtClean="0">
                <a:solidFill>
                  <a:srgbClr val="FFFF66"/>
                </a:solidFill>
              </a:rPr>
              <a:t>BIO</a:t>
            </a:r>
            <a:r>
              <a:rPr lang="sl-SI" altLang="sl-SI" sz="2400" dirty="0" smtClean="0">
                <a:solidFill>
                  <a:srgbClr val="FFFF66"/>
                </a:solidFill>
              </a:rPr>
              <a:t>: nadzorno mesto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RTG</a:t>
            </a:r>
            <a:r>
              <a:rPr lang="sl-SI" altLang="sl-SI" sz="2400" dirty="0" smtClean="0">
                <a:solidFill>
                  <a:srgbClr val="FFFF66"/>
                </a:solidFill>
              </a:rPr>
              <a:t> aparata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ostala območja so izven nadzora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314325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Usposobljenost osebja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44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Tečaj varstva pred sevanji: vsakih 5 let za </a:t>
            </a:r>
            <a:r>
              <a:rPr lang="en-GB" altLang="sl-SI" u="sng" smtClean="0">
                <a:solidFill>
                  <a:srgbClr val="FF0000"/>
                </a:solidFill>
              </a:rPr>
              <a:t>vsako sevalno dejavnost posebej</a:t>
            </a:r>
            <a:r>
              <a:rPr lang="en-GB" altLang="sl-SI" smtClean="0">
                <a:solidFill>
                  <a:srgbClr val="FFFF66"/>
                </a:solidFill>
              </a:rPr>
              <a:t> (TRT, BRT, NM, RTG</a:t>
            </a:r>
            <a:r>
              <a:rPr lang="sl-SI" altLang="sl-SI" smtClean="0">
                <a:solidFill>
                  <a:srgbClr val="FFFF66"/>
                </a:solidFill>
              </a:rPr>
              <a:t>, BIO</a:t>
            </a:r>
            <a:r>
              <a:rPr lang="en-GB" altLang="sl-SI" smtClean="0">
                <a:solidFill>
                  <a:srgbClr val="FFFF66"/>
                </a:solidFill>
              </a:rPr>
              <a:t>)‏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Zdravniški pregledi:</a:t>
            </a:r>
          </a:p>
          <a:p>
            <a:pPr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1x letno A skupina</a:t>
            </a: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1x na 3 leta B skupina</a:t>
            </a: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Dodatna izobraževanja</a:t>
            </a:r>
            <a:endParaRPr lang="en-GB" altLang="sl-SI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Nošenje in menjava dozimetra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1600200"/>
            <a:ext cx="8229600" cy="50688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err="1" smtClean="0">
                <a:solidFill>
                  <a:srgbClr val="E6E64C"/>
                </a:solidFill>
              </a:rPr>
              <a:t>TLD</a:t>
            </a:r>
            <a:r>
              <a:rPr lang="sl-SI" altLang="sl-SI" sz="2400" dirty="0" smtClean="0">
                <a:solidFill>
                  <a:srgbClr val="E6E64C"/>
                </a:solidFill>
              </a:rPr>
              <a:t> je </a:t>
            </a:r>
            <a:r>
              <a:rPr lang="sl-SI" altLang="sl-SI" sz="2400" u="sng" dirty="0" smtClean="0">
                <a:solidFill>
                  <a:srgbClr val="DC2300"/>
                </a:solidFill>
              </a:rPr>
              <a:t>zakonsko predpisan</a:t>
            </a:r>
            <a:r>
              <a:rPr lang="sl-SI" altLang="sl-SI" sz="2400" dirty="0" smtClean="0">
                <a:solidFill>
                  <a:srgbClr val="E6E64C"/>
                </a:solidFill>
              </a:rPr>
              <a:t> in se menja 1x mesečno. Nosimo ga </a:t>
            </a:r>
            <a:r>
              <a:rPr lang="sl-SI" altLang="sl-SI" sz="2400" u="sng" dirty="0" smtClean="0">
                <a:solidFill>
                  <a:srgbClr val="DC2300"/>
                </a:solidFill>
              </a:rPr>
              <a:t>samo</a:t>
            </a:r>
            <a:r>
              <a:rPr lang="sl-SI" altLang="sl-SI" sz="2400" dirty="0" smtClean="0">
                <a:solidFill>
                  <a:srgbClr val="E6E64C"/>
                </a:solidFill>
              </a:rPr>
              <a:t> pri delu z viri sevanj, ne takrat, ko se npr. gremo slikat (</a:t>
            </a:r>
            <a:r>
              <a:rPr lang="sl-SI" altLang="sl-SI" sz="2400" dirty="0" err="1" smtClean="0">
                <a:solidFill>
                  <a:srgbClr val="E6E64C"/>
                </a:solidFill>
              </a:rPr>
              <a:t>RTG</a:t>
            </a:r>
            <a:r>
              <a:rPr lang="sl-SI" altLang="sl-SI" sz="2400" dirty="0" smtClean="0">
                <a:solidFill>
                  <a:srgbClr val="E6E64C"/>
                </a:solidFill>
              </a:rPr>
              <a:t>, </a:t>
            </a:r>
            <a:r>
              <a:rPr lang="sl-SI" altLang="sl-SI" sz="2400" dirty="0" err="1" smtClean="0">
                <a:solidFill>
                  <a:srgbClr val="E6E64C"/>
                </a:solidFill>
              </a:rPr>
              <a:t>CT</a:t>
            </a:r>
            <a:r>
              <a:rPr lang="sl-SI" altLang="sl-SI" sz="2400" dirty="0" smtClean="0">
                <a:solidFill>
                  <a:srgbClr val="E6E64C"/>
                </a:solidFill>
              </a:rPr>
              <a:t>, </a:t>
            </a:r>
            <a:r>
              <a:rPr lang="sl-SI" altLang="sl-SI" sz="2400" dirty="0" err="1" smtClean="0">
                <a:solidFill>
                  <a:srgbClr val="E6E64C"/>
                </a:solidFill>
              </a:rPr>
              <a:t>NM</a:t>
            </a:r>
            <a:r>
              <a:rPr lang="sl-SI" altLang="sl-SI" sz="2400" dirty="0" smtClean="0">
                <a:solidFill>
                  <a:srgbClr val="E6E64C"/>
                </a:solidFill>
              </a:rPr>
              <a:t>...)</a:t>
            </a:r>
            <a:r>
              <a:rPr lang="ar-SA" altLang="sl-SI" sz="2400" dirty="0" smtClean="0">
                <a:solidFill>
                  <a:srgbClr val="E6E64C"/>
                </a:solidFill>
                <a:cs typeface="Arial" charset="0"/>
              </a:rPr>
              <a:t>‏</a:t>
            </a:r>
            <a:r>
              <a:rPr lang="sl-SI" altLang="sl-SI" sz="2400" dirty="0" smtClean="0">
                <a:solidFill>
                  <a:srgbClr val="E6E64C"/>
                </a:solidFill>
              </a:rPr>
              <a:t> ali na terapijo (I-131)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E6E64C"/>
                </a:solidFill>
              </a:rPr>
              <a:t>Elektronski dozimeter ni obvezen, zaželen je tam, kjer je obstaja možnost velikih hitrosti doze, ker nas opozarja na nevarnost, (</a:t>
            </a:r>
            <a:r>
              <a:rPr lang="sl-SI" altLang="sl-SI" sz="2400" dirty="0" err="1" smtClean="0">
                <a:solidFill>
                  <a:srgbClr val="E6E64C"/>
                </a:solidFill>
              </a:rPr>
              <a:t>NM</a:t>
            </a:r>
            <a:r>
              <a:rPr lang="sl-SI" altLang="sl-SI" sz="2400" dirty="0" smtClean="0">
                <a:solidFill>
                  <a:srgbClr val="E6E64C"/>
                </a:solidFill>
              </a:rPr>
              <a:t>, </a:t>
            </a:r>
            <a:r>
              <a:rPr lang="sl-SI" altLang="sl-SI" sz="2400" dirty="0" err="1" smtClean="0">
                <a:solidFill>
                  <a:srgbClr val="E6E64C"/>
                </a:solidFill>
              </a:rPr>
              <a:t>BRT</a:t>
            </a:r>
            <a:r>
              <a:rPr lang="sl-SI" altLang="sl-SI" sz="2400" dirty="0" smtClean="0">
                <a:solidFill>
                  <a:srgbClr val="E6E64C"/>
                </a:solidFill>
              </a:rPr>
              <a:t>, </a:t>
            </a:r>
            <a:r>
              <a:rPr lang="sl-SI" altLang="sl-SI" sz="2400" dirty="0" err="1" smtClean="0">
                <a:solidFill>
                  <a:srgbClr val="E6E64C"/>
                </a:solidFill>
              </a:rPr>
              <a:t>Theratron</a:t>
            </a:r>
            <a:r>
              <a:rPr lang="sl-SI" altLang="sl-SI" sz="2400" dirty="0" smtClean="0">
                <a:solidFill>
                  <a:srgbClr val="E6E64C"/>
                </a:solidFill>
              </a:rPr>
              <a:t>)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E6E64C"/>
                </a:solidFill>
              </a:rPr>
              <a:t>Nosimo ga </a:t>
            </a:r>
            <a:r>
              <a:rPr lang="sl-SI" altLang="sl-SI" sz="2400" u="sng" dirty="0" smtClean="0">
                <a:solidFill>
                  <a:srgbClr val="DC2300"/>
                </a:solidFill>
              </a:rPr>
              <a:t>na trupu</a:t>
            </a:r>
            <a:r>
              <a:rPr lang="sl-SI" altLang="sl-SI" sz="2400" dirty="0" smtClean="0">
                <a:solidFill>
                  <a:srgbClr val="FFFF66"/>
                </a:solidFill>
              </a:rPr>
              <a:t>,</a:t>
            </a:r>
            <a:r>
              <a:rPr lang="sl-SI" altLang="sl-SI" sz="2400" dirty="0" smtClean="0">
                <a:solidFill>
                  <a:srgbClr val="DC2300"/>
                </a:solidFill>
              </a:rPr>
              <a:t> </a:t>
            </a:r>
            <a:r>
              <a:rPr lang="sl-SI" altLang="sl-SI" sz="2400" dirty="0" smtClean="0">
                <a:solidFill>
                  <a:srgbClr val="FFFF66"/>
                </a:solidFill>
              </a:rPr>
              <a:t>ostalo je predpisano v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OVS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E6E64C"/>
                </a:solidFill>
              </a:rPr>
              <a:t>Ne nosimo ga v hlačah ali kje drugje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E6E64C"/>
                </a:solidFill>
              </a:rPr>
              <a:t>Cena 30 € na TLD, zato pazite nanj in ga redno menjajte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u="sng" dirty="0" smtClean="0">
                <a:solidFill>
                  <a:srgbClr val="FF0000"/>
                </a:solidFill>
              </a:rPr>
              <a:t>Nikoli</a:t>
            </a:r>
            <a:r>
              <a:rPr lang="sl-SI" altLang="sl-SI" sz="2400" dirty="0" smtClean="0">
                <a:solidFill>
                  <a:srgbClr val="E6E64C"/>
                </a:solidFill>
              </a:rPr>
              <a:t> ga ne puščamo v območju sevanja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E6E64C"/>
                </a:solidFill>
              </a:rPr>
              <a:t>Podatki se hranijo do 75. leta v centralni evidenci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66"/>
                </a:solidFill>
              </a:rPr>
              <a:t>Nošenje dozimetra – </a:t>
            </a:r>
            <a:br>
              <a:rPr lang="sl-SI" altLang="sl-SI" sz="4000" smtClean="0">
                <a:solidFill>
                  <a:srgbClr val="FFFF66"/>
                </a:solidFill>
              </a:rPr>
            </a:br>
            <a:r>
              <a:rPr lang="sl-SI" altLang="sl-SI" sz="4000" smtClean="0">
                <a:solidFill>
                  <a:schemeClr val="folHlink"/>
                </a:solidFill>
              </a:rPr>
              <a:t>pravilno</a:t>
            </a:r>
            <a:r>
              <a:rPr lang="sl-SI" altLang="sl-SI" sz="4000" smtClean="0">
                <a:solidFill>
                  <a:srgbClr val="FFFF66"/>
                </a:solidFill>
              </a:rPr>
              <a:t> 		   	</a:t>
            </a:r>
            <a:r>
              <a:rPr lang="sl-SI" altLang="sl-SI" sz="4000" smtClean="0">
                <a:solidFill>
                  <a:srgbClr val="FF0000"/>
                </a:solidFill>
              </a:rPr>
              <a:t>napačno</a:t>
            </a:r>
          </a:p>
        </p:txBody>
      </p:sp>
      <p:pic>
        <p:nvPicPr>
          <p:cNvPr id="26627" name="Picture 7" descr="nosenje TLD praviln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413" y="1600200"/>
            <a:ext cx="317817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8" descr="nosenje TLD napacn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9225" y="1600200"/>
            <a:ext cx="2874963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66"/>
                </a:solidFill>
              </a:rPr>
              <a:t>Menjava dozimetra - omarica za TL dozimetre</a:t>
            </a:r>
          </a:p>
        </p:txBody>
      </p:sp>
      <p:pic>
        <p:nvPicPr>
          <p:cNvPr id="27651" name="Picture 5" descr="omar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Dozne ograde in dozne omejitve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44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err="1" smtClean="0">
                <a:solidFill>
                  <a:srgbClr val="FFFF66"/>
                </a:solidFill>
              </a:rPr>
              <a:t>Dozna</a:t>
            </a:r>
            <a:r>
              <a:rPr lang="sl-SI" altLang="sl-SI" dirty="0" smtClean="0">
                <a:solidFill>
                  <a:srgbClr val="FFFF66"/>
                </a:solidFill>
              </a:rPr>
              <a:t> omejitev: 20 </a:t>
            </a:r>
            <a:r>
              <a:rPr lang="sl-SI" altLang="sl-SI" dirty="0" err="1" smtClean="0">
                <a:solidFill>
                  <a:srgbClr val="FFFF66"/>
                </a:solidFill>
              </a:rPr>
              <a:t>mSv</a:t>
            </a:r>
            <a:r>
              <a:rPr lang="sl-SI" altLang="sl-SI" dirty="0" smtClean="0">
                <a:solidFill>
                  <a:srgbClr val="FFFF66"/>
                </a:solidFill>
              </a:rPr>
              <a:t> na leto (povprečno 1.6 </a:t>
            </a:r>
            <a:r>
              <a:rPr lang="sl-SI" altLang="sl-SI" dirty="0" err="1" smtClean="0">
                <a:solidFill>
                  <a:srgbClr val="FFFF66"/>
                </a:solidFill>
              </a:rPr>
              <a:t>mSv</a:t>
            </a:r>
            <a:r>
              <a:rPr lang="sl-SI" altLang="sl-SI" dirty="0" smtClean="0">
                <a:solidFill>
                  <a:srgbClr val="FFFF66"/>
                </a:solidFill>
              </a:rPr>
              <a:t> na mesec)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Prekoračenje ograde 1.6 </a:t>
            </a:r>
            <a:r>
              <a:rPr lang="sl-SI" altLang="sl-SI" dirty="0" err="1" smtClean="0">
                <a:solidFill>
                  <a:srgbClr val="FFFF66"/>
                </a:solidFill>
              </a:rPr>
              <a:t>mSv</a:t>
            </a:r>
            <a:r>
              <a:rPr lang="sl-SI" altLang="sl-SI" dirty="0" smtClean="0">
                <a:solidFill>
                  <a:srgbClr val="FFFF66"/>
                </a:solidFill>
              </a:rPr>
              <a:t> na mesec: </a:t>
            </a:r>
          </a:p>
          <a:p>
            <a:pPr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obvestilo </a:t>
            </a:r>
            <a:r>
              <a:rPr lang="sl-SI" altLang="sl-SI" dirty="0" err="1" smtClean="0">
                <a:solidFill>
                  <a:srgbClr val="FFFF66"/>
                </a:solidFill>
              </a:rPr>
              <a:t>URSVS</a:t>
            </a:r>
            <a:r>
              <a:rPr lang="sl-SI" altLang="sl-SI" dirty="0" smtClean="0">
                <a:solidFill>
                  <a:srgbClr val="FFFF66"/>
                </a:solidFill>
              </a:rPr>
              <a:t>, </a:t>
            </a:r>
          </a:p>
          <a:p>
            <a:pPr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iskanje vzroka in odprava le tega, </a:t>
            </a:r>
          </a:p>
          <a:p>
            <a:pPr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revizija </a:t>
            </a:r>
            <a:r>
              <a:rPr lang="sl-SI" altLang="sl-SI" dirty="0" err="1" smtClean="0">
                <a:solidFill>
                  <a:srgbClr val="FFFF66"/>
                </a:solidFill>
              </a:rPr>
              <a:t>OVS</a:t>
            </a:r>
            <a:endParaRPr lang="sl-SI" altLang="sl-SI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err="1" smtClean="0">
                <a:solidFill>
                  <a:srgbClr val="FFFF66"/>
                </a:solidFill>
              </a:rPr>
              <a:t>Dozna</a:t>
            </a:r>
            <a:r>
              <a:rPr lang="sl-SI" altLang="sl-SI" dirty="0" smtClean="0">
                <a:solidFill>
                  <a:srgbClr val="FFFF66"/>
                </a:solidFill>
              </a:rPr>
              <a:t> ograda 0.5 </a:t>
            </a:r>
            <a:r>
              <a:rPr lang="sl-SI" altLang="sl-SI" dirty="0" err="1" smtClean="0">
                <a:solidFill>
                  <a:srgbClr val="FFFF66"/>
                </a:solidFill>
              </a:rPr>
              <a:t>mSv</a:t>
            </a:r>
            <a:r>
              <a:rPr lang="sl-SI" altLang="sl-SI" dirty="0" smtClean="0">
                <a:solidFill>
                  <a:srgbClr val="FFFF66"/>
                </a:solidFill>
              </a:rPr>
              <a:t>, ob prekoračitvi obveščanje </a:t>
            </a:r>
            <a:r>
              <a:rPr lang="sl-SI" altLang="sl-SI" dirty="0" err="1" smtClean="0">
                <a:solidFill>
                  <a:srgbClr val="FFFF66"/>
                </a:solidFill>
              </a:rPr>
              <a:t>URSVS</a:t>
            </a:r>
            <a:endParaRPr lang="sl-SI" altLang="sl-SI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Prejete doze izpostavljenih delavcev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32775" cy="412908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Doze: komaj merljive – nekaj 10 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μSv na mesec ali do nekaj 100 μSv na leto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Povišanja ali izrednih dogodkov v zadnjih letih ni bilo, razen na NM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Uporabne povezave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44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Interni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tel</a:t>
            </a:r>
            <a:r>
              <a:rPr lang="sl-SI" altLang="sl-SI" dirty="0" err="1" smtClean="0">
                <a:solidFill>
                  <a:srgbClr val="FFFF66"/>
                </a:solidFill>
              </a:rPr>
              <a:t>efon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sl-SI" altLang="sl-SI" dirty="0" smtClean="0">
                <a:solidFill>
                  <a:srgbClr val="FFFF66"/>
                </a:solidFill>
              </a:rPr>
              <a:t>9</a:t>
            </a:r>
            <a:r>
              <a:rPr lang="en-GB" altLang="sl-SI" dirty="0" smtClean="0">
                <a:solidFill>
                  <a:srgbClr val="FFFF66"/>
                </a:solidFill>
              </a:rPr>
              <a:t>688 </a:t>
            </a:r>
            <a:r>
              <a:rPr lang="en-GB" altLang="sl-SI" dirty="0" err="1" smtClean="0">
                <a:solidFill>
                  <a:srgbClr val="FFFF66"/>
                </a:solidFill>
              </a:rPr>
              <a:t>ali</a:t>
            </a:r>
            <a:r>
              <a:rPr lang="en-GB" altLang="sl-SI" dirty="0" smtClean="0">
                <a:solidFill>
                  <a:srgbClr val="FFFF66"/>
                </a:solidFill>
              </a:rPr>
              <a:t> ucotar@onko-i.si 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smtClean="0">
                <a:solidFill>
                  <a:srgbClr val="FFFF66"/>
                </a:solidFill>
              </a:rPr>
              <a:t>URSVS http://www.uvps.gov.si/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smtClean="0">
                <a:solidFill>
                  <a:srgbClr val="FFFF66"/>
                </a:solidFill>
              </a:rPr>
              <a:t>URSJV http://www.ursjv.gov.si/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smtClean="0">
                <a:solidFill>
                  <a:srgbClr val="FFFF66"/>
                </a:solidFill>
              </a:rPr>
              <a:t>ZVD http://www.zvd.si/</a:t>
            </a:r>
            <a:endParaRPr lang="sl-SI" altLang="sl-SI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smtClean="0">
                <a:solidFill>
                  <a:srgbClr val="FFFF66"/>
                </a:solidFill>
              </a:rPr>
              <a:t>IJS http://www.ijs.si/</a:t>
            </a:r>
            <a:r>
              <a:rPr lang="sl-SI" altLang="sl-SI" dirty="0" smtClean="0">
                <a:solidFill>
                  <a:srgbClr val="FFFF66"/>
                </a:solidFill>
              </a:rPr>
              <a:t>  </a:t>
            </a:r>
            <a:endParaRPr lang="en-GB" altLang="sl-SI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smtClean="0">
                <a:solidFill>
                  <a:srgbClr val="FFFF66"/>
                </a:solidFill>
              </a:rPr>
              <a:t>ARAO http://www.arao.si/</a:t>
            </a:r>
            <a:endParaRPr lang="en-GB" altLang="sl-SI" dirty="0" smtClean="0">
              <a:solidFill>
                <a:srgbClr val="FFFF66"/>
              </a:solidFill>
              <a:hlinkClick r:id="rId3"/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smtClean="0">
                <a:solidFill>
                  <a:srgbClr val="FFFF66"/>
                </a:solidFill>
              </a:rPr>
              <a:t>IAEA http://www.iaea.org/</a:t>
            </a:r>
            <a:endParaRPr lang="en-GB" altLang="sl-SI" dirty="0" smtClean="0">
              <a:solidFill>
                <a:srgbClr val="FFFF66"/>
              </a:solidFill>
              <a:hlinkClick r:id="rId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Zaključek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44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Hvala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lepa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za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pozornost</a:t>
            </a:r>
            <a:r>
              <a:rPr lang="en-GB" altLang="sl-SI" dirty="0" smtClean="0">
                <a:solidFill>
                  <a:srgbClr val="FFFF66"/>
                </a:solidFill>
              </a:rPr>
              <a:t>!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Vprašanja</a:t>
            </a:r>
            <a:r>
              <a:rPr lang="en-GB" altLang="sl-SI" dirty="0" smtClean="0">
                <a:solidFill>
                  <a:srgbClr val="FFFF66"/>
                </a:solidFill>
              </a:rPr>
              <a:t>?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Želim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vam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uspešno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endParaRPr lang="sl-SI" altLang="sl-SI" dirty="0" smtClean="0">
              <a:solidFill>
                <a:srgbClr val="FFFF66"/>
              </a:solidFill>
            </a:endParaRPr>
          </a:p>
          <a:p>
            <a:pPr marL="0" indent="0" eaLnBrk="1" hangingPunct="1">
              <a:lnSpc>
                <a:spcPct val="93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>
                <a:solidFill>
                  <a:srgbClr val="FFFF66"/>
                </a:solidFill>
              </a:rPr>
              <a:t> </a:t>
            </a:r>
            <a:r>
              <a:rPr lang="sl-SI" altLang="sl-SI" dirty="0" smtClean="0">
                <a:solidFill>
                  <a:srgbClr val="FFFF66"/>
                </a:solidFill>
              </a:rPr>
              <a:t>  </a:t>
            </a:r>
            <a:r>
              <a:rPr lang="en-GB" altLang="sl-SI" dirty="0" err="1" smtClean="0">
                <a:solidFill>
                  <a:srgbClr val="FFFF66"/>
                </a:solidFill>
              </a:rPr>
              <a:t>opravljanje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izpita</a:t>
            </a:r>
            <a:r>
              <a:rPr lang="en-GB" altLang="sl-SI" dirty="0" smtClean="0">
                <a:solidFill>
                  <a:srgbClr val="FFFF66"/>
                </a:solidFill>
              </a:rPr>
              <a:t>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2822575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Odgovorna oseba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44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indent="0" eaLnBrk="1" hangingPunct="1">
              <a:lnSpc>
                <a:spcPct val="93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dirty="0" smtClean="0">
              <a:solidFill>
                <a:srgbClr val="FFFF66"/>
              </a:solidFill>
            </a:endParaRPr>
          </a:p>
        </p:txBody>
      </p:sp>
      <p:pic>
        <p:nvPicPr>
          <p:cNvPr id="1026" name="Picture 2" descr="E:\Sony RX100\2017\2017-01-18\obdelano\scancolor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3" y="1124744"/>
            <a:ext cx="886835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004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Odgovorna oseba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44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Kdo je odgovorna oseba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Naloge:</a:t>
            </a:r>
          </a:p>
          <a:p>
            <a:pPr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Strokovne</a:t>
            </a: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Birokratske</a:t>
            </a: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Organizacijske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32775" cy="11461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Kdo je odgovorna oseba?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1163" y="1619250"/>
            <a:ext cx="8229600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800" dirty="0" err="1" smtClean="0">
                <a:solidFill>
                  <a:srgbClr val="FFFF66"/>
                </a:solidFill>
              </a:rPr>
              <a:t>Samostojna</a:t>
            </a:r>
            <a:r>
              <a:rPr lang="en-GB" altLang="sl-SI" sz="2800" dirty="0" smtClean="0">
                <a:solidFill>
                  <a:srgbClr val="FFFF66"/>
                </a:solidFill>
              </a:rPr>
              <a:t> in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neodvisna</a:t>
            </a:r>
            <a:r>
              <a:rPr lang="en-GB" altLang="sl-SI" sz="2800" dirty="0" smtClean="0">
                <a:solidFill>
                  <a:srgbClr val="FFFF66"/>
                </a:solidFill>
              </a:rPr>
              <a:t> (ne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spada</a:t>
            </a:r>
            <a:r>
              <a:rPr lang="en-GB" altLang="sl-SI" sz="2800" dirty="0" smtClean="0">
                <a:solidFill>
                  <a:srgbClr val="FFFF66"/>
                </a:solidFill>
              </a:rPr>
              <a:t> pod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noben</a:t>
            </a:r>
            <a:r>
              <a:rPr lang="en-GB" altLang="sl-SI" sz="2800" dirty="0" smtClean="0">
                <a:solidFill>
                  <a:srgbClr val="FFFF66"/>
                </a:solidFill>
              </a:rPr>
              <a:t>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sektor</a:t>
            </a:r>
            <a:r>
              <a:rPr lang="en-GB" altLang="sl-SI" sz="2800" dirty="0" smtClean="0">
                <a:solidFill>
                  <a:srgbClr val="FFFF66"/>
                </a:solidFill>
              </a:rPr>
              <a:t>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ali</a:t>
            </a:r>
            <a:r>
              <a:rPr lang="en-GB" altLang="sl-SI" sz="2800" dirty="0" smtClean="0">
                <a:solidFill>
                  <a:srgbClr val="FFFF66"/>
                </a:solidFill>
              </a:rPr>
              <a:t>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oddelek</a:t>
            </a:r>
            <a:r>
              <a:rPr lang="en-GB" altLang="sl-SI" sz="2800" dirty="0" smtClean="0">
                <a:solidFill>
                  <a:srgbClr val="FFFF66"/>
                </a:solidFill>
              </a:rPr>
              <a:t>)</a:t>
            </a:r>
            <a:r>
              <a:rPr lang="ar-SA" altLang="sl-SI" sz="2800" dirty="0" smtClean="0">
                <a:solidFill>
                  <a:srgbClr val="FFFF66"/>
                </a:solidFill>
                <a:cs typeface="Arial" charset="0"/>
              </a:rPr>
              <a:t>‏</a:t>
            </a:r>
            <a:endParaRPr lang="en-GB" altLang="sl-SI" sz="28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3000"/>
              </a:lnSpc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800" dirty="0" err="1" smtClean="0">
                <a:solidFill>
                  <a:srgbClr val="FFFF66"/>
                </a:solidFill>
              </a:rPr>
              <a:t>Uradno</a:t>
            </a:r>
            <a:r>
              <a:rPr lang="en-GB" altLang="sl-SI" sz="2800" dirty="0" smtClean="0">
                <a:solidFill>
                  <a:srgbClr val="FFFF66"/>
                </a:solidFill>
              </a:rPr>
              <a:t>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imenovana</a:t>
            </a:r>
            <a:endParaRPr lang="en-GB" altLang="sl-SI" sz="28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3000"/>
              </a:lnSpc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800" dirty="0" err="1" smtClean="0">
                <a:solidFill>
                  <a:srgbClr val="FFFF66"/>
                </a:solidFill>
              </a:rPr>
              <a:t>Odgovorna</a:t>
            </a:r>
            <a:r>
              <a:rPr lang="en-GB" altLang="sl-SI" sz="2800" dirty="0" smtClean="0">
                <a:solidFill>
                  <a:srgbClr val="FFFF66"/>
                </a:solidFill>
              </a:rPr>
              <a:t>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direktorju</a:t>
            </a:r>
            <a:endParaRPr lang="en-GB" altLang="sl-SI" sz="28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3000"/>
              </a:lnSpc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800" dirty="0" err="1" smtClean="0">
                <a:solidFill>
                  <a:srgbClr val="FFFF66"/>
                </a:solidFill>
              </a:rPr>
              <a:t>Komunicira</a:t>
            </a:r>
            <a:r>
              <a:rPr lang="en-GB" altLang="sl-SI" sz="2800" dirty="0" smtClean="0">
                <a:solidFill>
                  <a:srgbClr val="FFFF66"/>
                </a:solidFill>
              </a:rPr>
              <a:t> z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Upravo</a:t>
            </a:r>
            <a:r>
              <a:rPr lang="en-GB" altLang="sl-SI" sz="2800" dirty="0" smtClean="0">
                <a:solidFill>
                  <a:srgbClr val="FFFF66"/>
                </a:solidFill>
              </a:rPr>
              <a:t> RS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za</a:t>
            </a:r>
            <a:r>
              <a:rPr lang="en-GB" altLang="sl-SI" sz="2800" dirty="0" smtClean="0">
                <a:solidFill>
                  <a:srgbClr val="FFFF66"/>
                </a:solidFill>
              </a:rPr>
              <a:t>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varstvo</a:t>
            </a:r>
            <a:r>
              <a:rPr lang="en-GB" altLang="sl-SI" sz="2800" dirty="0" smtClean="0">
                <a:solidFill>
                  <a:srgbClr val="FFFF66"/>
                </a:solidFill>
              </a:rPr>
              <a:t>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pred</a:t>
            </a:r>
            <a:r>
              <a:rPr lang="en-GB" altLang="sl-SI" sz="2800" dirty="0" smtClean="0">
                <a:solidFill>
                  <a:srgbClr val="FFFF66"/>
                </a:solidFill>
              </a:rPr>
              <a:t>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sevanji</a:t>
            </a:r>
            <a:r>
              <a:rPr lang="en-GB" altLang="sl-SI" sz="2800" dirty="0" smtClean="0">
                <a:solidFill>
                  <a:srgbClr val="FFFF66"/>
                </a:solidFill>
              </a:rPr>
              <a:t>,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pooblaščenimi</a:t>
            </a:r>
            <a:r>
              <a:rPr lang="en-GB" altLang="sl-SI" sz="2800" dirty="0" smtClean="0">
                <a:solidFill>
                  <a:srgbClr val="FFFF66"/>
                </a:solidFill>
              </a:rPr>
              <a:t>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inštitucijami</a:t>
            </a:r>
            <a:r>
              <a:rPr lang="en-GB" altLang="sl-SI" sz="2800" dirty="0" smtClean="0">
                <a:solidFill>
                  <a:srgbClr val="FFFF66"/>
                </a:solidFill>
              </a:rPr>
              <a:t> (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ZVD</a:t>
            </a:r>
            <a:r>
              <a:rPr lang="en-GB" altLang="sl-SI" sz="2800" dirty="0" smtClean="0">
                <a:solidFill>
                  <a:srgbClr val="FFFF66"/>
                </a:solidFill>
              </a:rPr>
              <a:t>,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IJS</a:t>
            </a:r>
            <a:r>
              <a:rPr lang="en-GB" altLang="sl-SI" sz="2800" dirty="0" smtClean="0">
                <a:solidFill>
                  <a:srgbClr val="FFFF66"/>
                </a:solidFill>
              </a:rPr>
              <a:t>,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ARAO</a:t>
            </a:r>
            <a:r>
              <a:rPr lang="en-GB" altLang="sl-SI" sz="2800" dirty="0" smtClean="0">
                <a:solidFill>
                  <a:srgbClr val="FFFF66"/>
                </a:solidFill>
              </a:rPr>
              <a:t>)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ter</a:t>
            </a:r>
            <a:r>
              <a:rPr lang="en-GB" altLang="sl-SI" sz="2800" dirty="0" smtClean="0">
                <a:solidFill>
                  <a:srgbClr val="FFFF66"/>
                </a:solidFill>
              </a:rPr>
              <a:t>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sektorji</a:t>
            </a:r>
            <a:r>
              <a:rPr lang="en-GB" altLang="sl-SI" sz="2800" dirty="0" smtClean="0">
                <a:solidFill>
                  <a:srgbClr val="FFFF66"/>
                </a:solidFill>
              </a:rPr>
              <a:t> in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oddelki</a:t>
            </a:r>
            <a:r>
              <a:rPr lang="en-GB" altLang="sl-SI" sz="2800" dirty="0" smtClean="0">
                <a:solidFill>
                  <a:srgbClr val="FFFF66"/>
                </a:solidFill>
              </a:rPr>
              <a:t> OI</a:t>
            </a:r>
          </a:p>
          <a:p>
            <a:pPr eaLnBrk="1" hangingPunct="1">
              <a:lnSpc>
                <a:spcPct val="93000"/>
              </a:lnSpc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800" dirty="0" smtClean="0">
                <a:solidFill>
                  <a:srgbClr val="FFFF66"/>
                </a:solidFill>
              </a:rPr>
              <a:t>Ima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na</a:t>
            </a:r>
            <a:r>
              <a:rPr lang="en-GB" altLang="sl-SI" sz="2800" dirty="0" smtClean="0">
                <a:solidFill>
                  <a:srgbClr val="FFFF66"/>
                </a:solidFill>
              </a:rPr>
              <a:t>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skrbi</a:t>
            </a:r>
            <a:r>
              <a:rPr lang="en-GB" altLang="sl-SI" sz="2800" dirty="0" smtClean="0">
                <a:solidFill>
                  <a:srgbClr val="FFFF66"/>
                </a:solidFill>
              </a:rPr>
              <a:t> 250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ljudi</a:t>
            </a:r>
            <a:r>
              <a:rPr lang="en-GB" altLang="sl-SI" sz="2800" dirty="0" smtClean="0">
                <a:solidFill>
                  <a:srgbClr val="FFFF66"/>
                </a:solidFill>
              </a:rPr>
              <a:t>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na</a:t>
            </a:r>
            <a:r>
              <a:rPr lang="en-GB" altLang="sl-SI" sz="2800" dirty="0" smtClean="0">
                <a:solidFill>
                  <a:srgbClr val="FFFF66"/>
                </a:solidFill>
              </a:rPr>
              <a:t> OI</a:t>
            </a:r>
          </a:p>
          <a:p>
            <a:pPr eaLnBrk="1" hangingPunct="1">
              <a:lnSpc>
                <a:spcPct val="93000"/>
              </a:lnSpc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800" dirty="0" err="1" smtClean="0">
                <a:solidFill>
                  <a:srgbClr val="FFFF66"/>
                </a:solidFill>
              </a:rPr>
              <a:t>Skrbi</a:t>
            </a:r>
            <a:r>
              <a:rPr lang="en-GB" altLang="sl-SI" sz="2800" dirty="0" smtClean="0">
                <a:solidFill>
                  <a:srgbClr val="FFFF66"/>
                </a:solidFill>
              </a:rPr>
              <a:t>, da </a:t>
            </a:r>
            <a:r>
              <a:rPr lang="en-GB" altLang="sl-SI" sz="2800" dirty="0" smtClean="0">
                <a:solidFill>
                  <a:srgbClr val="DC2300"/>
                </a:solidFill>
              </a:rPr>
              <a:t>STE VI</a:t>
            </a:r>
            <a:r>
              <a:rPr lang="en-GB" altLang="sl-SI" sz="2800" dirty="0" smtClean="0">
                <a:solidFill>
                  <a:srgbClr val="FFFF66"/>
                </a:solidFill>
              </a:rPr>
              <a:t>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čim</a:t>
            </a:r>
            <a:r>
              <a:rPr lang="en-GB" altLang="sl-SI" sz="2800" dirty="0" smtClean="0">
                <a:solidFill>
                  <a:srgbClr val="FFFF66"/>
                </a:solidFill>
              </a:rPr>
              <a:t>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manj</a:t>
            </a:r>
            <a:r>
              <a:rPr lang="en-GB" altLang="sl-SI" sz="2800" dirty="0" smtClean="0">
                <a:solidFill>
                  <a:srgbClr val="FFFF66"/>
                </a:solidFill>
              </a:rPr>
              <a:t>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izpostavljeni</a:t>
            </a:r>
            <a:r>
              <a:rPr lang="en-GB" altLang="sl-SI" sz="2800" dirty="0" smtClean="0">
                <a:solidFill>
                  <a:srgbClr val="FFFF66"/>
                </a:solidFill>
              </a:rPr>
              <a:t> </a:t>
            </a:r>
            <a:r>
              <a:rPr lang="en-GB" altLang="sl-SI" sz="2800" dirty="0" err="1" smtClean="0">
                <a:solidFill>
                  <a:srgbClr val="FFFF66"/>
                </a:solidFill>
              </a:rPr>
              <a:t>sevanju</a:t>
            </a:r>
            <a:endParaRPr lang="en-GB" altLang="sl-SI" sz="28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2775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Naloge odgovorne osebe za varstvo pred sevanji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u="sng" dirty="0" err="1" smtClean="0">
                <a:solidFill>
                  <a:srgbClr val="FFFF66"/>
                </a:solidFill>
              </a:rPr>
              <a:t>Strokovne</a:t>
            </a:r>
            <a:r>
              <a:rPr lang="en-GB" altLang="sl-SI" u="sng" dirty="0" smtClean="0">
                <a:solidFill>
                  <a:srgbClr val="FFFF66"/>
                </a:solidFill>
              </a:rPr>
              <a:t> (1):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Meritve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hitrosti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doz</a:t>
            </a:r>
            <a:r>
              <a:rPr lang="en-GB" altLang="sl-SI" sz="2400" dirty="0" smtClean="0">
                <a:solidFill>
                  <a:srgbClr val="FFFF66"/>
                </a:solidFill>
              </a:rPr>
              <a:t> in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kontaminacije</a:t>
            </a:r>
            <a:r>
              <a:rPr lang="en-GB" altLang="sl-SI" sz="2400" dirty="0" smtClean="0">
                <a:solidFill>
                  <a:srgbClr val="FFFF66"/>
                </a:solidFill>
              </a:rPr>
              <a:t> v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nadzorovanem</a:t>
            </a:r>
            <a:r>
              <a:rPr lang="en-GB" altLang="sl-SI" sz="2400" dirty="0" smtClean="0">
                <a:solidFill>
                  <a:srgbClr val="FFFF66"/>
                </a:solidFill>
              </a:rPr>
              <a:t> in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opazovanem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območju</a:t>
            </a:r>
            <a:r>
              <a:rPr lang="en-GB" altLang="sl-SI" sz="2400" dirty="0" smtClean="0">
                <a:solidFill>
                  <a:srgbClr val="FFFF66"/>
                </a:solidFill>
              </a:rPr>
              <a:t> (TRT, BRT, NM,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RTG</a:t>
            </a:r>
            <a:r>
              <a:rPr lang="en-GB" altLang="sl-SI" sz="2400" dirty="0" smtClean="0">
                <a:solidFill>
                  <a:srgbClr val="FFFF66"/>
                </a:solidFill>
              </a:rPr>
              <a:t>)</a:t>
            </a:r>
            <a:r>
              <a:rPr lang="ar-SA" altLang="sl-SI" sz="2400" dirty="0" smtClean="0">
                <a:solidFill>
                  <a:srgbClr val="FFFF66"/>
                </a:solidFill>
                <a:cs typeface="Arial" charset="0"/>
              </a:rPr>
              <a:t>‏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Izdelava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ocen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varstva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sl-SI" altLang="sl-SI" sz="2400" dirty="0" smtClean="0">
                <a:solidFill>
                  <a:srgbClr val="FFFF66"/>
                </a:solidFill>
              </a:rPr>
              <a:t>pred sevanji</a:t>
            </a:r>
            <a:r>
              <a:rPr lang="en-GB" altLang="sl-SI" sz="2400" dirty="0" smtClean="0">
                <a:solidFill>
                  <a:srgbClr val="FFFF66"/>
                </a:solidFill>
              </a:rPr>
              <a:t> (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OV</a:t>
            </a:r>
            <a:r>
              <a:rPr lang="sl-SI" altLang="sl-SI" sz="2400" dirty="0" smtClean="0">
                <a:solidFill>
                  <a:srgbClr val="FFFF66"/>
                </a:solidFill>
              </a:rPr>
              <a:t>S)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Optimizacija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zaščite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pri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delu</a:t>
            </a:r>
            <a:r>
              <a:rPr lang="en-GB" altLang="sl-SI" sz="2400" dirty="0" smtClean="0">
                <a:solidFill>
                  <a:srgbClr val="FFFF66"/>
                </a:solidFill>
              </a:rPr>
              <a:t> z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viri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sevanja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Preprečevanje</a:t>
            </a:r>
            <a:r>
              <a:rPr lang="en-GB" altLang="sl-SI" sz="2400" dirty="0" smtClean="0">
                <a:solidFill>
                  <a:srgbClr val="FFFF66"/>
                </a:solidFill>
              </a:rPr>
              <a:t> in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sanacija</a:t>
            </a:r>
            <a:r>
              <a:rPr lang="en-GB" altLang="sl-SI" sz="2400" dirty="0" smtClean="0">
                <a:solidFill>
                  <a:srgbClr val="FFFF66"/>
                </a:solidFill>
              </a:rPr>
              <a:t> 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izrednih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dogodkov</a:t>
            </a:r>
            <a:r>
              <a:rPr lang="en-GB" altLang="sl-SI" sz="2400" dirty="0" smtClean="0">
                <a:solidFill>
                  <a:srgbClr val="FFFF66"/>
                </a:solidFill>
              </a:rPr>
              <a:t> –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kontaminacije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večjega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obsega</a:t>
            </a:r>
            <a:r>
              <a:rPr lang="en-GB" altLang="sl-SI" sz="2400" dirty="0" smtClean="0">
                <a:solidFill>
                  <a:srgbClr val="FFFF66"/>
                </a:solidFill>
              </a:rPr>
              <a:t>,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incidenti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pri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delu</a:t>
            </a:r>
            <a:r>
              <a:rPr lang="en-GB" altLang="sl-SI" sz="2400" dirty="0" smtClean="0">
                <a:solidFill>
                  <a:srgbClr val="FFFF66"/>
                </a:solidFill>
              </a:rPr>
              <a:t> z 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zaprtimi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viri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sevanj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na</a:t>
            </a:r>
            <a:r>
              <a:rPr lang="en-GB" altLang="sl-SI" sz="2400" dirty="0" smtClean="0">
                <a:solidFill>
                  <a:srgbClr val="FFFF66"/>
                </a:solidFill>
              </a:rPr>
              <a:t> BRT in TRT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Sodelovanje</a:t>
            </a:r>
            <a:r>
              <a:rPr lang="en-GB" altLang="sl-SI" sz="2400" dirty="0" smtClean="0">
                <a:solidFill>
                  <a:srgbClr val="FFFF66"/>
                </a:solidFill>
              </a:rPr>
              <a:t> s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pooblaščenimi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ustanovami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varstva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pred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sevanji</a:t>
            </a:r>
            <a:r>
              <a:rPr lang="en-GB" altLang="sl-SI" sz="2400" dirty="0" smtClean="0">
                <a:solidFill>
                  <a:srgbClr val="FFFF66"/>
                </a:solidFill>
              </a:rPr>
              <a:t> (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ZVD</a:t>
            </a:r>
            <a:r>
              <a:rPr lang="en-GB" altLang="sl-SI" sz="2400" dirty="0" smtClean="0">
                <a:solidFill>
                  <a:srgbClr val="FFFF66"/>
                </a:solidFill>
              </a:rPr>
              <a:t>,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IJS</a:t>
            </a:r>
            <a:r>
              <a:rPr lang="en-GB" altLang="sl-SI" sz="2400" dirty="0" smtClean="0">
                <a:solidFill>
                  <a:srgbClr val="FFFF66"/>
                </a:solidFill>
              </a:rPr>
              <a:t>,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ARAO</a:t>
            </a:r>
            <a:r>
              <a:rPr lang="en-GB" altLang="sl-SI" sz="2400" dirty="0" smtClean="0">
                <a:solidFill>
                  <a:srgbClr val="FFFF66"/>
                </a:solidFill>
              </a:rPr>
              <a:t>)</a:t>
            </a:r>
            <a:r>
              <a:rPr lang="ar-SA" altLang="sl-SI" sz="2400" dirty="0" smtClean="0">
                <a:solidFill>
                  <a:srgbClr val="FFFF66"/>
                </a:solidFill>
                <a:cs typeface="Arial" charset="0"/>
              </a:rPr>
              <a:t>‏</a:t>
            </a:r>
            <a:endParaRPr lang="en-GB" altLang="sl-SI" sz="24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2775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Naloge odgovorne osebe za varstvo pred sevanji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738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u="sng" smtClean="0">
                <a:solidFill>
                  <a:srgbClr val="FFFF66"/>
                </a:solidFill>
              </a:rPr>
              <a:t>Strokovne (2):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Analiza prejetih osebnih doz zaposlenih in ukrepanje ob morebitnih prekoračitvah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Sodelovanje pri nabavi merilnikov sevanja in drugih zaščitnih sredstev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Pregled letnih poročil in mnenj pooblaščene ustanove o kakovosti virov sevanj ter ukrepanje v smislu odprave napak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Odreditev izrednega pregleda vira sevanja oz. izvedbe kontrolnih meritev, če je to </a:t>
            </a:r>
            <a:r>
              <a:rPr lang="sl-SI" altLang="sl-SI" sz="2400" smtClean="0">
                <a:solidFill>
                  <a:srgbClr val="FFFF66"/>
                </a:solidFill>
              </a:rPr>
              <a:t>potrebno</a:t>
            </a:r>
            <a:endParaRPr lang="sl-SI" altLang="sl-SI" sz="200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2775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Naloge odgovorne osebe za varstvo pred sevanji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800" u="sng" smtClean="0">
                <a:solidFill>
                  <a:srgbClr val="FFFF66"/>
                </a:solidFill>
              </a:rPr>
              <a:t>Strokovne (3):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Skrb za iztrošene vire sevanj, ki predstavljajo radioaktivni odpadek, in njihovo shranjevanje oz. odlaganje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Sevalni nadzor (monitoring) okolja na OI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Sodelovanje pri projektiranju prostorov za nove vire sevanja v smislu zaščite pred sevanjem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Sodelovanje v projektnih skupinah na državni ravni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(priprava pravilnikov, ki urejajo področje sevalne varnosti)</a:t>
            </a:r>
            <a:r>
              <a:rPr lang="ar-SA" altLang="sl-SI" sz="2400" smtClean="0">
                <a:solidFill>
                  <a:srgbClr val="FFFF66"/>
                </a:solidFill>
                <a:cs typeface="Arial" charset="0"/>
              </a:rPr>
              <a:t>‏</a:t>
            </a:r>
            <a:endParaRPr lang="en-GB" altLang="sl-SI" sz="240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2775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Naloge odgovorne osebe za varstvo pred sevanji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u="sng" smtClean="0">
                <a:solidFill>
                  <a:srgbClr val="FFFF66"/>
                </a:solidFill>
              </a:rPr>
              <a:t>Birokratske (1):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Poznavanje veljavne zakonodaje s področja varstva pred sevanji (zakoni, uredbe in pravilniki)</a:t>
            </a:r>
            <a:r>
              <a:rPr lang="ar-SA" altLang="sl-SI" sz="2400" smtClean="0">
                <a:solidFill>
                  <a:srgbClr val="FFFF66"/>
                </a:solidFill>
                <a:cs typeface="Arial" charset="0"/>
              </a:rPr>
              <a:t>‏</a:t>
            </a:r>
            <a:endParaRPr lang="sl-SI" altLang="sl-SI" sz="2400" smtClean="0">
              <a:solidFill>
                <a:srgbClr val="FFFF66"/>
              </a:solidFill>
            </a:endParaRP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Pridobivanje dovoljenj za sevalno dejavnost in nabavo ter uporabo virov sevanj – </a:t>
            </a:r>
            <a:r>
              <a:rPr lang="sl-SI" altLang="sl-SI" sz="2400" smtClean="0">
                <a:solidFill>
                  <a:srgbClr val="FF0000"/>
                </a:solidFill>
              </a:rPr>
              <a:t>sodelovanje z oddelki</a:t>
            </a:r>
            <a:r>
              <a:rPr lang="sl-SI" altLang="sl-SI" sz="2400" smtClean="0">
                <a:solidFill>
                  <a:srgbClr val="FFFF66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Vodenje evidenc o virih sevanja na OI – periodični pregledi, obnova dovoljenj - </a:t>
            </a:r>
            <a:r>
              <a:rPr lang="sl-SI" altLang="sl-SI" sz="2400" smtClean="0">
                <a:solidFill>
                  <a:srgbClr val="FF0000"/>
                </a:solidFill>
              </a:rPr>
              <a:t>sodelovanje z oddelki</a:t>
            </a:r>
            <a:r>
              <a:rPr lang="sl-SI" altLang="sl-SI" sz="2400" smtClean="0">
                <a:solidFill>
                  <a:srgbClr val="FFFF66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Vodenje evidenc o zaposlenih, ki delajo z viri sevanja, zdravniški pregledi, menjava dozimetrov, tečaji...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Komunikacija z inšpektorji za sevalno varnost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54550" y="1600200"/>
            <a:ext cx="4035425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32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altLang="sl-SI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altLang="sl-SI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altLang="sl-SI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8" charset="0"/>
          <a:buNone/>
          <a:tabLst/>
          <a:defRPr kumimoji="0" lang="en-GB" altLang="sl-SI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1451</Words>
  <Application>Microsoft Office PowerPoint</Application>
  <PresentationFormat>On-screen Show (4:3)</PresentationFormat>
  <Paragraphs>178</Paragraphs>
  <Slides>29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Default Design</vt:lpstr>
      <vt:lpstr>Beam</vt:lpstr>
      <vt:lpstr>Naloge odgovorne osebe za varstvo pred sevanji na Onkološkem Inštitutu   Uroš Čotar, univ. dipl. fiz.,  odgovorna oseba za varstvo pred sevanji Onkološki Inštitut, Ljubljana</vt:lpstr>
      <vt:lpstr>Vsebina</vt:lpstr>
      <vt:lpstr>Odgovorna oseba</vt:lpstr>
      <vt:lpstr>Odgovorna oseba</vt:lpstr>
      <vt:lpstr>Kdo je odgovorna oseba? </vt:lpstr>
      <vt:lpstr>Naloge odgovorne osebe za varstvo pred sevanji</vt:lpstr>
      <vt:lpstr>Naloge odgovorne osebe za varstvo pred sevanji</vt:lpstr>
      <vt:lpstr>Naloge odgovorne osebe za varstvo pred sevanji</vt:lpstr>
      <vt:lpstr>Naloge odgovorne osebe za varstvo pred sevanji</vt:lpstr>
      <vt:lpstr>Naloge odgovorne osebe za varstvo pred sevanji</vt:lpstr>
      <vt:lpstr>Naloge odgovorne osebe za varstvo pred sevanji</vt:lpstr>
      <vt:lpstr>Primer: instalacija novega vira sevanja (Linaca, RTG, BRT)</vt:lpstr>
      <vt:lpstr>Primer: instalacija novega vira sevanja (Linaca, RTG, BRT)</vt:lpstr>
      <vt:lpstr>Primer: instalacija novega vira sevanja (Linaca, RTG, BRT)</vt:lpstr>
      <vt:lpstr>Primer: instalacija novega vira sevanja (Linaca, RTG, BRT)</vt:lpstr>
      <vt:lpstr>Pridobitev uporabnega dovoljenja</vt:lpstr>
      <vt:lpstr>Ocena varstva pred sevanji (OVS)</vt:lpstr>
      <vt:lpstr>Razdelitev območij s povišanim sevanjem</vt:lpstr>
      <vt:lpstr>Nadzorovana območja</vt:lpstr>
      <vt:lpstr>Nadzorovana območja (2)</vt:lpstr>
      <vt:lpstr>Opazovana območja</vt:lpstr>
      <vt:lpstr>Usposobljenost osebja</vt:lpstr>
      <vt:lpstr>Nošenje in menjava dozimetra</vt:lpstr>
      <vt:lpstr>Nošenje dozimetra –  pravilno       napačno</vt:lpstr>
      <vt:lpstr>Menjava dozimetra - omarica za TL dozimetre</vt:lpstr>
      <vt:lpstr>Dozne ograde in dozne omejitve</vt:lpstr>
      <vt:lpstr>Prejete doze izpostavljenih delavcev</vt:lpstr>
      <vt:lpstr>Uporabne povezave</vt:lpstr>
      <vt:lpstr>Zaključek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Naloge odgovorne osebe za varstvo pred sevanji</dc:title>
  <dc:creator>Čotar Uroš</dc:creator>
  <cp:lastModifiedBy>Uroš Čotar</cp:lastModifiedBy>
  <cp:revision>51</cp:revision>
  <dcterms:modified xsi:type="dcterms:W3CDTF">2017-01-18T15:16:29Z</dcterms:modified>
</cp:coreProperties>
</file>