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4"/>
  </p:notesMasterIdLst>
  <p:handoutMasterIdLst>
    <p:handoutMasterId r:id="rId75"/>
  </p:handoutMasterIdLst>
  <p:sldIdLst>
    <p:sldId id="256" r:id="rId2"/>
    <p:sldId id="354" r:id="rId3"/>
    <p:sldId id="258" r:id="rId4"/>
    <p:sldId id="259" r:id="rId5"/>
    <p:sldId id="260" r:id="rId6"/>
    <p:sldId id="263" r:id="rId7"/>
    <p:sldId id="264" r:id="rId8"/>
    <p:sldId id="318" r:id="rId9"/>
    <p:sldId id="356" r:id="rId10"/>
    <p:sldId id="357" r:id="rId11"/>
    <p:sldId id="358" r:id="rId12"/>
    <p:sldId id="359" r:id="rId13"/>
    <p:sldId id="262" r:id="rId14"/>
    <p:sldId id="361" r:id="rId15"/>
    <p:sldId id="351" r:id="rId16"/>
    <p:sldId id="323" r:id="rId17"/>
    <p:sldId id="360" r:id="rId18"/>
    <p:sldId id="311" r:id="rId19"/>
    <p:sldId id="399" r:id="rId20"/>
    <p:sldId id="363" r:id="rId21"/>
    <p:sldId id="397" r:id="rId22"/>
    <p:sldId id="398" r:id="rId23"/>
    <p:sldId id="362" r:id="rId24"/>
    <p:sldId id="328" r:id="rId25"/>
    <p:sldId id="350" r:id="rId26"/>
    <p:sldId id="312" r:id="rId27"/>
    <p:sldId id="364" r:id="rId28"/>
    <p:sldId id="322" r:id="rId29"/>
    <p:sldId id="317" r:id="rId30"/>
    <p:sldId id="321" r:id="rId31"/>
    <p:sldId id="324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68" r:id="rId58"/>
    <p:sldId id="367" r:id="rId59"/>
    <p:sldId id="366" r:id="rId60"/>
    <p:sldId id="369" r:id="rId61"/>
    <p:sldId id="370" r:id="rId62"/>
    <p:sldId id="400" r:id="rId63"/>
    <p:sldId id="401" r:id="rId64"/>
    <p:sldId id="402" r:id="rId65"/>
    <p:sldId id="403" r:id="rId66"/>
    <p:sldId id="404" r:id="rId67"/>
    <p:sldId id="409" r:id="rId68"/>
    <p:sldId id="405" r:id="rId69"/>
    <p:sldId id="406" r:id="rId70"/>
    <p:sldId id="407" r:id="rId71"/>
    <p:sldId id="408" r:id="rId72"/>
    <p:sldId id="371" r:id="rId73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61B2C34-FD2F-42F0-AB95-BC681CA1E54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416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3200" cy="230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45900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185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2457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60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3188" y="-10729913"/>
            <a:ext cx="30686376" cy="23015576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60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600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4788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931" y="4861442"/>
            <a:ext cx="5676153" cy="45042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1955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E9F8-D6EA-429F-8AEC-0C6A797CCD6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38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45C5-3983-4BFC-89F2-FB69977DF1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885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DFD0-51A3-48F8-8746-608C75DF92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42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091-F8D9-4394-8DD8-9D86C0C230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43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E9D2-A325-436E-9714-3C3BE1AC068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269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7D9E-6DB5-45D4-8322-37016CFBBA8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77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0E06-DB8C-4361-B302-508777F975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22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A769-56EE-4F94-899C-5D2B3F106EB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81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553E-0A58-46B6-8AE8-2814F62CE2A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833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5943-5EE9-4410-B5B1-A6203BDE79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64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A69E-4804-46E1-B503-6300772BB09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0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7927-0DEE-4D95-BE1C-9DFAA27207D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17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A93B-5289-4A21-A040-A4F10E4AF0A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4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C707-DB3D-46A3-9800-BBFD5363E3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71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71A17D1F-0521-452C-8A66-6EFD0FB8602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lo\tecaj\tecaj%20NM%2012-2012\DSC_0160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dirty="0" smtClean="0">
                <a:solidFill>
                  <a:srgbClr val="FFFF66"/>
                </a:solidFill>
              </a:rPr>
              <a:t>Viri sevanja v nuklearni medicini in varstvo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Primeri apliciranih aktivnosti</a:t>
            </a:r>
          </a:p>
        </p:txBody>
      </p:sp>
      <p:graphicFrame>
        <p:nvGraphicFramePr>
          <p:cNvPr id="196642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31498"/>
              </p:ext>
            </p:extLst>
          </p:nvPr>
        </p:nvGraphicFramePr>
        <p:xfrm>
          <a:off x="395536" y="1268760"/>
          <a:ext cx="8229600" cy="524865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Preiskava ali terapija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Efektivna doza [mSv/MBq]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Aplicirana aktivnost [MBq]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Scintigrafija skeleta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0.0080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(4-6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600-800 Tc-99m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PET-</a:t>
                      </a: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CT</a:t>
                      </a:r>
                      <a:endParaRPr kumimoji="0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(15-18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5.2/kg F-18 (360/70 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Scintigrafija telesa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(20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185 Ga-67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Terapija bolečin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 Sr-89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Ablacija</a:t>
                      </a: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ščitnice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0.072 (&gt;100Gy)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3700 I-131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Zdravljenje s Xofigo</a:t>
                      </a:r>
                      <a:endParaRPr kumimoji="0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3.5/70kg</a:t>
                      </a: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Ra-223 (50kBq/kg)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34362" cy="912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Hitrosti doz pri delu z odprtimi viri sevanja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34362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Kontejner: do 500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 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Vroči laboratorij (digestorij): do 30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</a:t>
            </a:r>
            <a:r>
              <a:rPr lang="sl-SI" altLang="sl-SI" sz="2400">
                <a:solidFill>
                  <a:srgbClr val="FFFF66"/>
                </a:solidFill>
              </a:rPr>
              <a:t>Sv/h na roke!!!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Vroča čakalnica: 5 do 10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kamere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γ in </a:t>
            </a:r>
            <a:r>
              <a:rPr lang="sl-SI" altLang="sl-SI" sz="2400">
                <a:solidFill>
                  <a:srgbClr val="FFFF66"/>
                </a:solidFill>
              </a:rPr>
              <a:t>PET-CT(1 m od bolnika): 25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4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33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PET - CT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Kombinacija NM in RTG diagnostike</a:t>
            </a:r>
          </a:p>
          <a:p>
            <a:r>
              <a:rPr lang="sl-SI" altLang="sl-SI">
                <a:solidFill>
                  <a:srgbClr val="FFFF00"/>
                </a:solidFill>
              </a:rPr>
              <a:t>RTG cev: dobra zaščita za X žarke, doze minimalne</a:t>
            </a:r>
          </a:p>
          <a:p>
            <a:r>
              <a:rPr lang="sl-SI" altLang="sl-SI">
                <a:solidFill>
                  <a:srgbClr val="FFFF00"/>
                </a:solidFill>
              </a:rPr>
              <a:t>F-18: zaščita za </a:t>
            </a:r>
            <a:r>
              <a:rPr lang="el-GR" altLang="sl-SI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00"/>
                </a:solidFill>
                <a:cs typeface="Arial" charset="0"/>
              </a:rPr>
              <a:t> žarke ni več učinkovita, doze so visoke</a:t>
            </a:r>
          </a:p>
          <a:p>
            <a:endParaRPr lang="el-GR" altLang="sl-SI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Priprava</a:t>
            </a:r>
            <a:r>
              <a:rPr lang="sl-SI" altLang="sl-SI"/>
              <a:t> </a:t>
            </a:r>
            <a:r>
              <a:rPr lang="sl-SI" altLang="sl-SI">
                <a:solidFill>
                  <a:srgbClr val="FFFF00"/>
                </a:solidFill>
              </a:rPr>
              <a:t>FDG</a:t>
            </a:r>
          </a:p>
        </p:txBody>
      </p:sp>
      <p:pic>
        <p:nvPicPr>
          <p:cNvPr id="231429" name="DSC_016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444" y="1484784"/>
            <a:ext cx="7391735" cy="4896544"/>
          </a:xfrm>
        </p:spPr>
      </p:pic>
    </p:spTree>
    <p:extLst>
      <p:ext uri="{BB962C8B-B14F-4D97-AF65-F5344CB8AC3E}">
        <p14:creationId xmlns:p14="http://schemas.microsoft.com/office/powerpoint/2010/main" val="32708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1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29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Sevalna obremenitev delavcev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Efektivna doza</a:t>
            </a:r>
          </a:p>
          <a:p>
            <a:r>
              <a:rPr lang="sl-SI" altLang="sl-SI">
                <a:solidFill>
                  <a:srgbClr val="FFFF00"/>
                </a:solidFill>
              </a:rPr>
              <a:t>Ekvivalentne doze na posamezne organe</a:t>
            </a:r>
            <a:endParaRPr lang="el-GR" altLang="sl-SI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" y="44624"/>
            <a:ext cx="905908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Definicija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Uporaba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Sevalna obremenitev delavcev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66"/>
                </a:solidFill>
              </a:rPr>
              <a:t>Radioaktivni odpadki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66"/>
                </a:solidFill>
              </a:rPr>
              <a:t>Zaščita</a:t>
            </a:r>
            <a:endParaRPr lang="sl-SI" altLang="sl-SI" dirty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dirty="0">
                <a:solidFill>
                  <a:srgbClr val="FFFF00"/>
                </a:solidFill>
              </a:rPr>
              <a:t>Letne efektivne doze za radiološke inženirje</a:t>
            </a:r>
          </a:p>
        </p:txBody>
      </p:sp>
      <p:graphicFrame>
        <p:nvGraphicFramePr>
          <p:cNvPr id="21812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18591"/>
              </p:ext>
            </p:extLst>
          </p:nvPr>
        </p:nvGraphicFramePr>
        <p:xfrm>
          <a:off x="184150" y="1481138"/>
          <a:ext cx="87947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9" name="Chart" r:id="rId3" imgW="9363194" imgH="5638813" progId="Excel.Chart.8">
                  <p:embed/>
                </p:oleObj>
              </mc:Choice>
              <mc:Fallback>
                <p:oleObj name="Chart" r:id="rId3" imgW="9363194" imgH="563881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481138"/>
                        <a:ext cx="879475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8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1000" cy="673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1198"/>
            <a:ext cx="9000999" cy="67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400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>
                <a:solidFill>
                  <a:srgbClr val="FFFF66"/>
                </a:solidFill>
              </a:rPr>
              <a:t>na</a:t>
            </a:r>
            <a:r>
              <a:rPr lang="en-GB" altLang="sl-SI" sz="4000">
                <a:solidFill>
                  <a:srgbClr val="FFFF66"/>
                </a:solidFill>
              </a:rPr>
              <a:t> </a:t>
            </a:r>
            <a:r>
              <a:rPr lang="sl-SI" altLang="sl-SI" sz="4000">
                <a:solidFill>
                  <a:srgbClr val="FFFF66"/>
                </a:solidFill>
              </a:rPr>
              <a:t>BRT in NM</a:t>
            </a:r>
            <a:endParaRPr lang="en-GB" altLang="sl-SI" sz="4000">
              <a:solidFill>
                <a:srgbClr val="FFFF66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50688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Brahiterapija: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srednje sestre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1997:  5.8 do 10.6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2004: </a:t>
            </a:r>
            <a:r>
              <a:rPr lang="sl-SI" altLang="sl-SI" sz="2400">
                <a:solidFill>
                  <a:srgbClr val="FFFF66"/>
                </a:solidFill>
              </a:rPr>
              <a:t>do</a:t>
            </a:r>
            <a:r>
              <a:rPr lang="en-GB" altLang="sl-SI" sz="2400">
                <a:solidFill>
                  <a:srgbClr val="FFFF66"/>
                </a:solidFill>
              </a:rPr>
              <a:t> 2.5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1.3 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&lt; 1mSv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višje sestre: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1997: 2.0 do 4.0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2004: 0.6 do 1.1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1.1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&lt; 1 mSv</a:t>
            </a:r>
            <a:endParaRPr lang="en-GB" altLang="sl-SI" sz="2400">
              <a:solidFill>
                <a:srgbClr val="FFFF66"/>
              </a:solidFill>
            </a:endParaRP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50688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Izotopni laboratorij: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priprava radiofarmaka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1997: 3.4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2004: 1.0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0.9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1 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aplikacija radiofarmaka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1997: do 11.3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2004: </a:t>
            </a:r>
            <a:r>
              <a:rPr lang="sl-SI" altLang="sl-SI" sz="2400">
                <a:solidFill>
                  <a:srgbClr val="FFFF66"/>
                </a:solidFill>
              </a:rPr>
              <a:t>do </a:t>
            </a:r>
            <a:r>
              <a:rPr lang="en-GB" altLang="sl-SI" sz="2400">
                <a:solidFill>
                  <a:srgbClr val="FFFF66"/>
                </a:solidFill>
              </a:rPr>
              <a:t>2.6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2.5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 5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8.4 mSv</a:t>
            </a:r>
            <a:endParaRPr lang="en-GB" altLang="sl-SI" sz="24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7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2,3 mSv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22 mSv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3.8 mSv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42 mSv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Kako znižati osebne doze delavcev pri PET-CT?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Uvedba after-load tehnike -&gt; posledično manjše število ročnih aplikacij (kot na BRT)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Zaščitni svinčeni ščit pri pripravi radiofarmaka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Zvečanje števila delavcev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Zmanjšanje števila preiskav (razdelitev preiskav z drugimi klinikami)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Uporaba plaščev ni smiselna (build-up)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Zaščita prostorov je že optimizirana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Način dela je že optimiziran</a:t>
            </a:r>
          </a:p>
        </p:txBody>
      </p:sp>
    </p:spTree>
    <p:extLst>
      <p:ext uri="{BB962C8B-B14F-4D97-AF65-F5344CB8AC3E}">
        <p14:creationId xmlns:p14="http://schemas.microsoft.com/office/powerpoint/2010/main" val="1567744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Cs-137, Ba-133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Darpac</a:t>
            </a:r>
            <a:r>
              <a:rPr lang="sl-SI" altLang="sl-SI" sz="2400" smtClean="0">
                <a:solidFill>
                  <a:srgbClr val="FFFF66"/>
                </a:solidFill>
              </a:rPr>
              <a:t> 3225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2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  <p:extLst>
      <p:ext uri="{BB962C8B-B14F-4D97-AF65-F5344CB8AC3E}">
        <p14:creationId xmlns:p14="http://schemas.microsoft.com/office/powerpoint/2010/main" val="8556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1974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7327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17" descr="Philips Practix pokonc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Izotopi: 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), Ir-192 za </a:t>
            </a:r>
            <a:r>
              <a:rPr lang="sl-SI" altLang="sl-SI" dirty="0" err="1" smtClean="0">
                <a:solidFill>
                  <a:srgbClr val="FFFF66"/>
                </a:solidFill>
              </a:rPr>
              <a:t>PDR</a:t>
            </a:r>
            <a:r>
              <a:rPr lang="sl-SI" altLang="sl-SI" dirty="0" smtClean="0">
                <a:solidFill>
                  <a:srgbClr val="FFFF66"/>
                </a:solidFill>
              </a:rPr>
              <a:t> in </a:t>
            </a:r>
            <a:r>
              <a:rPr lang="sl-SI" altLang="sl-SI" dirty="0" err="1" smtClean="0">
                <a:solidFill>
                  <a:srgbClr val="FFFF66"/>
                </a:solidFill>
              </a:rPr>
              <a:t>HDR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do 450 </a:t>
            </a:r>
            <a:r>
              <a:rPr lang="sl-SI" altLang="sl-SI" dirty="0" err="1" smtClean="0">
                <a:solidFill>
                  <a:srgbClr val="FFFF66"/>
                </a:solidFill>
              </a:rPr>
              <a:t>GBq</a:t>
            </a:r>
            <a:r>
              <a:rPr lang="sl-SI" altLang="sl-SI" dirty="0" smtClean="0">
                <a:solidFill>
                  <a:srgbClr val="FFFF66"/>
                </a:solidFill>
              </a:rPr>
              <a:t> !!!</a:t>
            </a:r>
          </a:p>
          <a:p>
            <a:pPr eaLnBrk="1" hangingPunct="1">
              <a:defRPr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5038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Aplikatorji</a:t>
            </a:r>
            <a:r>
              <a:rPr lang="sl-SI" dirty="0" smtClean="0">
                <a:solidFill>
                  <a:srgbClr val="FFFF00"/>
                </a:solidFill>
              </a:rPr>
              <a:t> Sr-90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3" y="1340768"/>
            <a:ext cx="7805991" cy="5184576"/>
          </a:xfrm>
        </p:spPr>
      </p:pic>
    </p:spTree>
    <p:extLst>
      <p:ext uri="{BB962C8B-B14F-4D97-AF65-F5344CB8AC3E}">
        <p14:creationId xmlns:p14="http://schemas.microsoft.com/office/powerpoint/2010/main" val="3885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96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77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  <p:extLst>
      <p:ext uri="{BB962C8B-B14F-4D97-AF65-F5344CB8AC3E}">
        <p14:creationId xmlns:p14="http://schemas.microsoft.com/office/powerpoint/2010/main" val="38853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Teleradioterapevtska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Hitrosti doze v primarnem snopu: 1-2 Gy/min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chemeClr val="folHlink"/>
                </a:solidFill>
              </a:rPr>
              <a:t>(teleterapevtski vir s Co-60 Theratron - odstranjen avgusta 2010)</a:t>
            </a:r>
          </a:p>
        </p:txBody>
      </p:sp>
    </p:spTree>
    <p:extLst>
      <p:ext uri="{BB962C8B-B14F-4D97-AF65-F5344CB8AC3E}">
        <p14:creationId xmlns:p14="http://schemas.microsoft.com/office/powerpoint/2010/main" val="8303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  <p:extLst>
      <p:ext uri="{BB962C8B-B14F-4D97-AF65-F5344CB8AC3E}">
        <p14:creationId xmlns:p14="http://schemas.microsoft.com/office/powerpoint/2010/main" val="8701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  <p:extLst>
      <p:ext uri="{BB962C8B-B14F-4D97-AF65-F5344CB8AC3E}">
        <p14:creationId xmlns:p14="http://schemas.microsoft.com/office/powerpoint/2010/main" val="351363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63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  <p:extLst>
      <p:ext uri="{BB962C8B-B14F-4D97-AF65-F5344CB8AC3E}">
        <p14:creationId xmlns:p14="http://schemas.microsoft.com/office/powerpoint/2010/main" val="80543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r>
              <a:rPr lang="sl-SI" altLang="sl-SI" dirty="0" smtClean="0">
                <a:solidFill>
                  <a:srgbClr val="FFFF66"/>
                </a:solidFill>
              </a:rPr>
              <a:t>,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  <p:extLst>
      <p:ext uri="{BB962C8B-B14F-4D97-AF65-F5344CB8AC3E}">
        <p14:creationId xmlns:p14="http://schemas.microsoft.com/office/powerpoint/2010/main" val="2497903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  <p:extLst>
      <p:ext uri="{BB962C8B-B14F-4D97-AF65-F5344CB8AC3E}">
        <p14:creationId xmlns:p14="http://schemas.microsoft.com/office/powerpoint/2010/main" val="1401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aparat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800" dirty="0" smtClean="0">
                <a:solidFill>
                  <a:srgbClr val="FFFF00"/>
                </a:solidFill>
              </a:rPr>
              <a:t> 3225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</a:rPr>
              <a:t>Kalibrirani zaprti viri </a:t>
            </a:r>
            <a:br>
              <a:rPr lang="sl-SI" altLang="sl-SI" sz="4000">
                <a:solidFill>
                  <a:srgbClr val="FFFF00"/>
                </a:solidFill>
              </a:rPr>
            </a:br>
            <a:r>
              <a:rPr lang="sl-SI" altLang="sl-SI" sz="400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86028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86029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86030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86031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  <p:extLst>
      <p:ext uri="{BB962C8B-B14F-4D97-AF65-F5344CB8AC3E}">
        <p14:creationId xmlns:p14="http://schemas.microsoft.com/office/powerpoint/2010/main" val="3193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Za</a:t>
            </a:r>
            <a:r>
              <a:rPr lang="en-GB" altLang="sl-SI">
                <a:solidFill>
                  <a:srgbClr val="FFFF66"/>
                </a:solidFill>
              </a:rPr>
              <a:t>prti viri – radioaktivni odpadki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Iztrošeni zaprti</a:t>
            </a:r>
            <a:r>
              <a:rPr lang="en-GB" altLang="sl-SI">
                <a:solidFill>
                  <a:srgbClr val="FFFF66"/>
                </a:solidFill>
              </a:rPr>
              <a:t> viri v medicini </a:t>
            </a:r>
            <a:r>
              <a:rPr lang="sl-SI" altLang="sl-SI">
                <a:solidFill>
                  <a:srgbClr val="FFFF66"/>
                </a:solidFill>
              </a:rPr>
              <a:t>ni</a:t>
            </a:r>
            <a:r>
              <a:rPr lang="en-GB" altLang="sl-SI">
                <a:solidFill>
                  <a:srgbClr val="FFFF66"/>
                </a:solidFill>
              </a:rPr>
              <a:t>so </a:t>
            </a:r>
            <a:r>
              <a:rPr lang="sl-SI" altLang="sl-SI">
                <a:solidFill>
                  <a:srgbClr val="FFFF66"/>
                </a:solidFill>
              </a:rPr>
              <a:t>več tako </a:t>
            </a:r>
            <a:r>
              <a:rPr lang="en-GB" altLang="sl-SI">
                <a:solidFill>
                  <a:srgbClr val="FFFF66"/>
                </a:solidFill>
              </a:rPr>
              <a:t>kratkoživi –</a:t>
            </a:r>
            <a:r>
              <a:rPr lang="sl-SI" altLang="sl-SI">
                <a:solidFill>
                  <a:srgbClr val="FFFF66"/>
                </a:solidFill>
              </a:rPr>
              <a:t> specifična aktivnost je nad predpisano mejo za opustitev nadzora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Shranjevanje</a:t>
            </a:r>
            <a:r>
              <a:rPr lang="en-GB" altLang="sl-SI">
                <a:solidFill>
                  <a:srgbClr val="FFFF66"/>
                </a:solidFill>
              </a:rPr>
              <a:t> v </a:t>
            </a:r>
            <a:r>
              <a:rPr lang="sl-SI" altLang="sl-SI">
                <a:solidFill>
                  <a:srgbClr val="FFFF66"/>
                </a:solidFill>
              </a:rPr>
              <a:t>svinčenih kontejnerjih</a:t>
            </a:r>
            <a:r>
              <a:rPr lang="en-GB" altLang="sl-SI">
                <a:solidFill>
                  <a:srgbClr val="FFFF66"/>
                </a:solidFill>
              </a:rPr>
              <a:t>, v skladišču radioaktivnega materiala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  <p:extLst>
      <p:ext uri="{BB962C8B-B14F-4D97-AF65-F5344CB8AC3E}">
        <p14:creationId xmlns:p14="http://schemas.microsoft.com/office/powerpoint/2010/main" val="346295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66"/>
                </a:solidFill>
              </a:rPr>
              <a:t>Nošenje dozimetra – </a:t>
            </a:r>
            <a:br>
              <a:rPr lang="sl-SI" altLang="sl-SI" sz="4000">
                <a:solidFill>
                  <a:srgbClr val="FFFF66"/>
                </a:solidFill>
              </a:rPr>
            </a:br>
            <a:r>
              <a:rPr lang="sl-SI" altLang="sl-SI" sz="4000">
                <a:solidFill>
                  <a:schemeClr val="folHlink"/>
                </a:solidFill>
              </a:rPr>
              <a:t>pravilno</a:t>
            </a:r>
            <a:r>
              <a:rPr lang="sl-SI" altLang="sl-SI" sz="4000">
                <a:solidFill>
                  <a:srgbClr val="FFFF66"/>
                </a:solidFill>
              </a:rPr>
              <a:t> 		   	</a:t>
            </a:r>
            <a:r>
              <a:rPr lang="sl-SI" altLang="sl-SI" sz="4000">
                <a:solidFill>
                  <a:srgbClr val="FF0000"/>
                </a:solidFill>
              </a:rPr>
              <a:t>napačno</a:t>
            </a:r>
          </a:p>
        </p:txBody>
      </p:sp>
      <p:pic>
        <p:nvPicPr>
          <p:cNvPr id="236547" name="Picture 3" descr="nosenje TLD pravil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600200"/>
            <a:ext cx="3606800" cy="514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8" name="Picture 4" descr="nosenje TLD napacn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600200"/>
            <a:ext cx="3262313" cy="514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Čas</a:t>
            </a:r>
          </a:p>
          <a:p>
            <a:r>
              <a:rPr lang="sl-SI" altLang="sl-SI">
                <a:solidFill>
                  <a:srgbClr val="FFFF00"/>
                </a:solidFill>
              </a:rPr>
              <a:t>Razdalja </a:t>
            </a:r>
          </a:p>
          <a:p>
            <a:r>
              <a:rPr lang="sl-SI" altLang="sl-SI">
                <a:solidFill>
                  <a:srgbClr val="FFFF00"/>
                </a:solidFill>
              </a:rPr>
              <a:t>Ščit</a:t>
            </a:r>
          </a:p>
        </p:txBody>
      </p:sp>
    </p:spTree>
    <p:extLst>
      <p:ext uri="{BB962C8B-B14F-4D97-AF65-F5344CB8AC3E}">
        <p14:creationId xmlns:p14="http://schemas.microsoft.com/office/powerpoint/2010/main" val="113659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RTG: zaščitno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Pb steklo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ali tanka stena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zaščitna obleka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ne pomaga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(ščiti nas samo pred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kontaminacijo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), Pb plašč je primeren samo za Tc-99m, za ostale vire pa ne, zato zmanjšamo čas zadrževanja na minimum in povečamo razdaljo do vira na maksimum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nekaj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mm plastike</a:t>
            </a:r>
            <a:endParaRPr lang="el-GR" altLang="sl-SI" b="1" u="sng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Linac: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1 m betona</a:t>
            </a:r>
          </a:p>
        </p:txBody>
      </p:sp>
    </p:spTree>
    <p:extLst>
      <p:ext uri="{BB962C8B-B14F-4D97-AF65-F5344CB8AC3E}">
        <p14:creationId xmlns:p14="http://schemas.microsoft.com/office/powerpoint/2010/main" val="975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Razdelitev območij s povišanim sevanjem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2588" y="2060575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Nadzorovana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Opazovana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Območja, ki niso pod nadzorom</a:t>
            </a:r>
          </a:p>
        </p:txBody>
      </p:sp>
    </p:spTree>
    <p:extLst>
      <p:ext uri="{BB962C8B-B14F-4D97-AF65-F5344CB8AC3E}">
        <p14:creationId xmlns:p14="http://schemas.microsoft.com/office/powerpoint/2010/main" val="78544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Nadzorovana območja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So območja: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ki so posebej označena z oznakami (pozor sevanje, radioaktivno)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lahko letna doza delavca preseže 6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povprečna hitrost doze večja kot 3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največja hitrost doze večja od 60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se izvajajo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radioterapevtski</a:t>
            </a:r>
            <a:r>
              <a:rPr lang="sl-SI" altLang="sl-SI" sz="2400" dirty="0" smtClean="0">
                <a:solidFill>
                  <a:srgbClr val="FFFF66"/>
                </a:solidFill>
              </a:rPr>
              <a:t> posegi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obstaja nevarnost kontaminacije nad dopustno mejo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Na OI: celotni oddelek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NM</a:t>
            </a:r>
            <a:r>
              <a:rPr lang="sl-SI" altLang="sl-SI" sz="2400" dirty="0" smtClean="0">
                <a:solidFill>
                  <a:srgbClr val="FFFF66"/>
                </a:solidFill>
              </a:rPr>
              <a:t>,  skladišče radioaktivnega materiala in radioaktivnih odpadkov, BRT jodove sobe, prostor za RTG slikanje, BRT in TRT: bunkerji, kjer so obsevalne naprave, prostori neposredno pod in nad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Linaci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BIO</a:t>
            </a:r>
            <a:r>
              <a:rPr lang="sl-SI" altLang="sl-SI" sz="2400" dirty="0" smtClean="0">
                <a:solidFill>
                  <a:srgbClr val="FFFF66"/>
                </a:solidFill>
              </a:rPr>
              <a:t> – prostor aparata</a:t>
            </a:r>
            <a:endParaRPr lang="sl-SI" alt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7584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Nadzorovana območja (2)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Dostop v nadzorovano območje mora biti fizično omejen (zaklepanje, kartice, alarmi).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Vstop je dovoljen samo osebam, ki: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so seznanjene s tveganjem, ki je povezano z delom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imajo ustrezno znanje iz varstva pred sevanjem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imajo veljavno zdravniško spričevalo za delo z viri sevanj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nosijo osebni dozimeter</a:t>
            </a:r>
          </a:p>
        </p:txBody>
      </p:sp>
    </p:spTree>
    <p:extLst>
      <p:ext uri="{BB962C8B-B14F-4D97-AF65-F5344CB8AC3E}">
        <p14:creationId xmlns:p14="http://schemas.microsoft.com/office/powerpoint/2010/main" val="275987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Opazovana območja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9244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So tista: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kjer omejitev dostopa sicer ni potrebna, potreben pa je reden nadzor 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kjer je povprečna hitrost doze 0.5 do 3 </a:t>
            </a:r>
            <a:r>
              <a:rPr lang="sl-SI" altLang="sl-SI" sz="240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smtClean="0">
                <a:solidFill>
                  <a:srgbClr val="FFFF66"/>
                </a:solidFill>
              </a:rPr>
              <a:t>Sv/h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kjer je največja hitrost doze med 3 in 60 </a:t>
            </a:r>
            <a:r>
              <a:rPr lang="sl-SI" altLang="sl-SI" sz="240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smtClean="0">
                <a:solidFill>
                  <a:srgbClr val="FFFF66"/>
                </a:solidFill>
              </a:rPr>
              <a:t>Sv/h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na OI: 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TRT: nadzorni prostori obsevalnih naprav in simulatorjev obsevanja,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RTG: nadzorna mesta RTG aparatov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BIO: nadzorno mesto RTG aparata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ostala območja so izven nadzora</a:t>
            </a:r>
          </a:p>
        </p:txBody>
      </p:sp>
    </p:spTree>
    <p:extLst>
      <p:ext uri="{BB962C8B-B14F-4D97-AF65-F5344CB8AC3E}">
        <p14:creationId xmlns:p14="http://schemas.microsoft.com/office/powerpoint/2010/main" val="360096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Izredni dogodki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Kontaminacija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Povišana doza 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P</a:t>
            </a:r>
            <a:r>
              <a:rPr lang="sl-SI" dirty="0" smtClean="0">
                <a:solidFill>
                  <a:srgbClr val="FFFF00"/>
                </a:solidFill>
              </a:rPr>
              <a:t>rimeri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Pacient po zaužitju I-131 bruha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Pacient apliciran s F-18 urinira po tleh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Pri aplikaciji se kontaminira osebje 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Jodova cisterna spušča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Jodova kapsula poči in se raztrese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V jodovo cisterno priteče 5m</a:t>
            </a:r>
            <a:r>
              <a:rPr lang="sl-SI" baseline="30000" dirty="0" smtClean="0">
                <a:solidFill>
                  <a:srgbClr val="FFFF00"/>
                </a:solidFill>
              </a:rPr>
              <a:t>3</a:t>
            </a:r>
            <a:r>
              <a:rPr lang="sl-SI" dirty="0" smtClean="0">
                <a:solidFill>
                  <a:srgbClr val="FFFF00"/>
                </a:solidFill>
              </a:rPr>
              <a:t> vode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Delavec ostane v prostoru </a:t>
            </a:r>
            <a:r>
              <a:rPr lang="sl-SI" dirty="0" err="1" smtClean="0">
                <a:solidFill>
                  <a:srgbClr val="FFFF00"/>
                </a:solidFill>
              </a:rPr>
              <a:t>CT</a:t>
            </a:r>
            <a:r>
              <a:rPr lang="sl-SI" dirty="0" smtClean="0">
                <a:solidFill>
                  <a:srgbClr val="FFFF00"/>
                </a:solidFill>
              </a:rPr>
              <a:t> naprave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Ukrepanje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Prostor označi z nalepkami POZOR SEVANJE in ga zavaruj, da ni možen dostop nepooblaščenim osebam.  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Obvesti odgovorno osebo. Če situacija ni obvladljiva, pokliči pooblaščene organizacije (ZVD, IJS).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Obleci zaščitna oblačila, obujke, rokavice ter zaščitno masko</a:t>
            </a:r>
            <a:r>
              <a:rPr lang="sl-SI" dirty="0" smtClean="0">
                <a:solidFill>
                  <a:srgbClr val="FFFF00"/>
                </a:solidFill>
                <a:effectLst/>
              </a:rPr>
              <a:t>.</a:t>
            </a:r>
            <a:endParaRPr lang="sl-SI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87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Ukrepanje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Preveri hitrost doze v prostoru in  kontaminacijo površin. 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Odpadke pospravi v zaščitno embalažo.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Dekontaminiraj prostor. 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Še enkrat preveri hitrost doze v prostoru ter kontaminacijo prostora in osebja.</a:t>
            </a:r>
          </a:p>
          <a:p>
            <a:pPr lvl="0"/>
            <a:endParaRPr lang="sl-SI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23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Ukrepanje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V primeru kontaminacije osebja sledi dekontaminacija (tuširanje, umivanje, preoblačenje) 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Odčitaj prejeto dozo iz elektronskega dozimetra, </a:t>
            </a:r>
            <a:r>
              <a:rPr lang="sl-SI" dirty="0" err="1">
                <a:solidFill>
                  <a:srgbClr val="FFFF00"/>
                </a:solidFill>
                <a:effectLst/>
              </a:rPr>
              <a:t>TLD</a:t>
            </a:r>
            <a:r>
              <a:rPr lang="sl-SI" dirty="0">
                <a:solidFill>
                  <a:srgbClr val="FFFF00"/>
                </a:solidFill>
                <a:effectLst/>
              </a:rPr>
              <a:t> pa pošlji v odčitavanje na pooblaščeni dozimetrični servis.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Napiši poročilo o izrednem dogodku. </a:t>
            </a:r>
          </a:p>
        </p:txBody>
      </p:sp>
    </p:spTree>
    <p:extLst>
      <p:ext uri="{BB962C8B-B14F-4D97-AF65-F5344CB8AC3E}">
        <p14:creationId xmlns:p14="http://schemas.microsoft.com/office/powerpoint/2010/main" val="6023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Ukrepanje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V primeru večjih kontaminacij ali nesreč odgovorna oseba pripravi poročilo in je pošlje Upravi RS za varstvo pred sevanji. 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Reševanje človeškega življenja ima prednost pred sevanjem.</a:t>
            </a:r>
          </a:p>
          <a:p>
            <a:pPr lvl="0"/>
            <a:r>
              <a:rPr lang="sl-SI" dirty="0">
                <a:solidFill>
                  <a:srgbClr val="FFFF00"/>
                </a:solidFill>
                <a:effectLst/>
              </a:rPr>
              <a:t>Preprečitev materialne škode ima prednost pred sevanjem. </a:t>
            </a:r>
          </a:p>
        </p:txBody>
      </p:sp>
    </p:spTree>
    <p:extLst>
      <p:ext uri="{BB962C8B-B14F-4D97-AF65-F5344CB8AC3E}">
        <p14:creationId xmlns:p14="http://schemas.microsoft.com/office/powerpoint/2010/main" val="40960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Vprašanja?</a:t>
            </a:r>
          </a:p>
        </p:txBody>
      </p:sp>
      <p:pic>
        <p:nvPicPr>
          <p:cNvPr id="35844" name="Picture 4" descr="balt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27590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6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Terapija z I-131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40288" cy="53197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Bolnik je aktiven in obvezno hospitaliziran na zaprtem oddelku (BRT)</a:t>
            </a:r>
            <a:r>
              <a:rPr lang="ar-SA" altLang="sl-SI" sz="280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80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I-131 prejme v obliki kapsule ali v tekoči obliki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Nego vrši osebje BRT oddelka - osnovni načeli varstva pred sevanji: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    1. RAZDALJA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    2. ČAS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b="1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b="1">
              <a:solidFill>
                <a:srgbClr val="FFFF66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159000"/>
            <a:ext cx="335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7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12949</TotalTime>
  <Words>2058</Words>
  <Application>Microsoft Office PowerPoint</Application>
  <PresentationFormat>On-screen Show (4:3)</PresentationFormat>
  <Paragraphs>383</Paragraphs>
  <Slides>72</Slides>
  <Notes>30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Beam</vt:lpstr>
      <vt:lpstr>Chart</vt:lpstr>
      <vt:lpstr>Viri sevanja v nuklearni medicini in varstvo pred sevanji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Terapija z I-131</vt:lpstr>
      <vt:lpstr>Primeri apliciranih aktivnosti</vt:lpstr>
      <vt:lpstr>Hitrosti doz pri delu z odprtimi viri sevanja</vt:lpstr>
      <vt:lpstr>PET - CT</vt:lpstr>
      <vt:lpstr>Razpolovni časi </vt:lpstr>
      <vt:lpstr>Priprava FDG</vt:lpstr>
      <vt:lpstr>PET-CT</vt:lpstr>
      <vt:lpstr>Dozimetrija</vt:lpstr>
      <vt:lpstr>Sevalna obremenitev delavcev</vt:lpstr>
      <vt:lpstr>Mesečne ekvivalentne doze na roke pri pripravi radiofarmakov</vt:lpstr>
      <vt:lpstr>PowerPoint Presentation</vt:lpstr>
      <vt:lpstr>Letne efektivne doze za radiološke inženirje</vt:lpstr>
      <vt:lpstr>PowerPoint Presentation</vt:lpstr>
      <vt:lpstr>PowerPoint Presentation</vt:lpstr>
      <vt:lpstr>Sevalna obremenitev delavcev na BRT in NM</vt:lpstr>
      <vt:lpstr>Ekstremi</vt:lpstr>
      <vt:lpstr>Dozne ograde in dozne omejitve</vt:lpstr>
      <vt:lpstr>Kaj je zvišalo doze delavcem NM?</vt:lpstr>
      <vt:lpstr>Kako znižati osebne doze delavcev pri PET-CT?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Aplikatorji Sr-90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Kalibrirani zaprti viri  za interne kalibracije</vt:lpstr>
      <vt:lpstr>Kalibrirani zaprti viri  za interne kalibracije</vt:lpstr>
      <vt:lpstr>Raziskovalna dejavnost</vt:lpstr>
      <vt:lpstr>Gulmay Darpac 3225</vt:lpstr>
      <vt:lpstr>Kalibrirani zaprti viri  za interne kalibracije</vt:lpstr>
      <vt:lpstr>Zaprti viri – radioaktivni odpadki</vt:lpstr>
      <vt:lpstr>Nošenje dozimetra –  pravilno       napačno</vt:lpstr>
      <vt:lpstr>3 načini ščitenja pred sevanjem</vt:lpstr>
      <vt:lpstr>Zaščita pred sevanjem</vt:lpstr>
      <vt:lpstr>Razdelitev območij s povišanim sevanjem</vt:lpstr>
      <vt:lpstr>Nadzorovana območja</vt:lpstr>
      <vt:lpstr>Nadzorovana območja (2)</vt:lpstr>
      <vt:lpstr>Opazovana območja</vt:lpstr>
      <vt:lpstr>Izredni dogodki</vt:lpstr>
      <vt:lpstr>Primeri</vt:lpstr>
      <vt:lpstr>Ukrepanje</vt:lpstr>
      <vt:lpstr>Ukrepanje</vt:lpstr>
      <vt:lpstr>Ukrepanje</vt:lpstr>
      <vt:lpstr>Ukrepanje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124</cp:revision>
  <cp:lastPrinted>2016-10-13T08:02:08Z</cp:lastPrinted>
  <dcterms:modified xsi:type="dcterms:W3CDTF">2019-06-06T05:44:57Z</dcterms:modified>
</cp:coreProperties>
</file>