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36"/>
  </p:notesMasterIdLst>
  <p:handoutMasterIdLst>
    <p:handoutMasterId r:id="rId37"/>
  </p:handoutMasterIdLst>
  <p:sldIdLst>
    <p:sldId id="256" r:id="rId2"/>
    <p:sldId id="354" r:id="rId3"/>
    <p:sldId id="258" r:id="rId4"/>
    <p:sldId id="259" r:id="rId5"/>
    <p:sldId id="260" r:id="rId6"/>
    <p:sldId id="263" r:id="rId7"/>
    <p:sldId id="264" r:id="rId8"/>
    <p:sldId id="318" r:id="rId9"/>
    <p:sldId id="356" r:id="rId10"/>
    <p:sldId id="357" r:id="rId11"/>
    <p:sldId id="358" r:id="rId12"/>
    <p:sldId id="359" r:id="rId13"/>
    <p:sldId id="262" r:id="rId14"/>
    <p:sldId id="361" r:id="rId15"/>
    <p:sldId id="351" r:id="rId16"/>
    <p:sldId id="323" r:id="rId17"/>
    <p:sldId id="360" r:id="rId18"/>
    <p:sldId id="311" r:id="rId19"/>
    <p:sldId id="363" r:id="rId20"/>
    <p:sldId id="362" r:id="rId21"/>
    <p:sldId id="328" r:id="rId22"/>
    <p:sldId id="350" r:id="rId23"/>
    <p:sldId id="312" r:id="rId24"/>
    <p:sldId id="364" r:id="rId25"/>
    <p:sldId id="322" r:id="rId26"/>
    <p:sldId id="317" r:id="rId27"/>
    <p:sldId id="321" r:id="rId28"/>
    <p:sldId id="324" r:id="rId29"/>
    <p:sldId id="366" r:id="rId30"/>
    <p:sldId id="368" r:id="rId31"/>
    <p:sldId id="367" r:id="rId32"/>
    <p:sldId id="369" r:id="rId33"/>
    <p:sldId id="370" r:id="rId34"/>
    <p:sldId id="371" r:id="rId35"/>
  </p:sldIdLst>
  <p:sldSz cx="9144000" cy="6858000" type="screen4x3"/>
  <p:notesSz cx="7099300" cy="10234613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4572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9144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3716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18288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8" autoAdjust="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2" y="-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15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D61B2C34-FD2F-42F0-AB95-BC681CA1E54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54164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defRPr/>
            </a:pPr>
            <a:endParaRPr lang="sl-SI" altLang="sl-SI" smtClean="0"/>
          </a:p>
        </p:txBody>
      </p:sp>
      <p:sp>
        <p:nvSpPr>
          <p:cNvPr id="51203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defRPr/>
            </a:pPr>
            <a:endParaRPr lang="sl-SI" altLang="sl-SI" smtClean="0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-15341600" y="-10729913"/>
            <a:ext cx="30683200" cy="2301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09930" y="4861442"/>
            <a:ext cx="5674510" cy="46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 noProof="0" smtClean="0"/>
          </a:p>
        </p:txBody>
      </p:sp>
    </p:spTree>
    <p:extLst>
      <p:ext uri="{BB962C8B-B14F-4D97-AF65-F5344CB8AC3E}">
        <p14:creationId xmlns:p14="http://schemas.microsoft.com/office/powerpoint/2010/main" val="145900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2227" name="Rectangle 2"/>
          <p:cNvSpPr>
            <a:spLocks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/>
          </a:p>
        </p:txBody>
      </p:sp>
      <p:sp>
        <p:nvSpPr>
          <p:cNvPr id="4915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09931" y="4861441"/>
            <a:ext cx="5676153" cy="46055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0419" name="Rectangle 2"/>
          <p:cNvSpPr>
            <a:spLocks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/>
          </a:p>
        </p:txBody>
      </p:sp>
      <p:sp>
        <p:nvSpPr>
          <p:cNvPr id="233475" name="Rectangle 3"/>
          <p:cNvSpPr txBox="1">
            <a:spLocks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ln/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644" y="0"/>
            <a:ext cx="1643" cy="1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>
            <p:ph type="body"/>
          </p:nvPr>
        </p:nvSpPr>
        <p:spPr>
          <a:xfrm>
            <a:off x="709931" y="4861441"/>
            <a:ext cx="5677797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/>
          </a:p>
        </p:txBody>
      </p:sp>
      <p:sp>
        <p:nvSpPr>
          <p:cNvPr id="185347" name="Rectangle 3"/>
          <p:cNvSpPr txBox="1">
            <a:spLocks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ln/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/>
          </a:p>
        </p:txBody>
      </p:sp>
      <p:sp>
        <p:nvSpPr>
          <p:cNvPr id="245763" name="Rectangle 3"/>
          <p:cNvSpPr txBox="1">
            <a:spLocks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ln/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5341600" y="-10729913"/>
            <a:ext cx="30684788" cy="2301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09931" y="4861442"/>
            <a:ext cx="5676153" cy="450429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/>
          </a:p>
        </p:txBody>
      </p:sp>
      <p:sp>
        <p:nvSpPr>
          <p:cNvPr id="3789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09931" y="4861441"/>
            <a:ext cx="5676153" cy="46055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5299" name="Rectangle 2"/>
          <p:cNvSpPr>
            <a:spLocks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6323" name="Rectangle 2"/>
          <p:cNvSpPr>
            <a:spLocks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7347" name="Rectangle 2"/>
          <p:cNvSpPr>
            <a:spLocks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371" name="Rectangle 2"/>
          <p:cNvSpPr>
            <a:spLocks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/>
          </a:p>
        </p:txBody>
      </p:sp>
      <p:sp>
        <p:nvSpPr>
          <p:cNvPr id="195587" name="Rectangle 3"/>
          <p:cNvSpPr txBox="1">
            <a:spLocks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ln/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</p:grpSp>
      </p:grpSp>
      <p:sp>
        <p:nvSpPr>
          <p:cNvPr id="12087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l-SI" altLang="sl-SI" noProof="0" smtClean="0"/>
              <a:t>Click to edit Master title style</a:t>
            </a:r>
          </a:p>
        </p:txBody>
      </p:sp>
      <p:sp>
        <p:nvSpPr>
          <p:cNvPr id="12087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sl-SI" altLang="sl-SI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BE9F8-D6EA-429F-8AEC-0C6A797CCD6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3384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F45C5-3983-4BFC-89F2-FB69977DF12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5885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FDFD0-51A3-48F8-8746-608C75DF929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8421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80091-F8D9-4394-8DD8-9D86C0C2306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13435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9E9D2-A325-436E-9714-3C3BE1AC068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5269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A7D9E-6DB5-45D4-8322-37016CFBBA8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7770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B0E06-DB8C-4361-B302-508777F975A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2222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4A769-56EE-4F94-899C-5D2B3F106EB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1819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B553E-0A58-46B6-8AE8-2814F62CE2A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4833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C5943-5EE9-4410-B5B1-A6203BDE79E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3764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DA69E-4804-46E1-B503-6300772BB09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903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97927-0DEE-4D95-BE1C-9DFAA27207D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71731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0A93B-5289-4A21-A040-A4F10E4AF0A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042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BC707-DB3D-46A3-9800-BBFD5363E38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2710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198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198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  <p:sp>
            <p:nvSpPr>
              <p:cNvPr id="1198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</p:grpSp>
      </p:grpSp>
      <p:sp>
        <p:nvSpPr>
          <p:cNvPr id="1198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198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sp>
        <p:nvSpPr>
          <p:cNvPr id="1198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198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198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fld id="{71A17D1F-0521-452C-8A66-6EFD0FB8602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elo\tecaj\tecaj%20NM%2012-2012\DSC_0160.AVI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b="1" dirty="0" smtClean="0">
                <a:solidFill>
                  <a:srgbClr val="FFFF66"/>
                </a:solidFill>
              </a:rPr>
              <a:t>Viri sevanja v </a:t>
            </a:r>
            <a:r>
              <a:rPr lang="sl-SI" altLang="sl-SI" b="1" dirty="0" smtClean="0">
                <a:solidFill>
                  <a:srgbClr val="FFFF66"/>
                </a:solidFill>
              </a:rPr>
              <a:t>nuklearni medicini in varstvo pred sevanji</a:t>
            </a:r>
            <a:endParaRPr lang="sl-SI" altLang="sl-SI" b="1" dirty="0" smtClean="0">
              <a:solidFill>
                <a:srgbClr val="FFFF66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886200"/>
            <a:ext cx="6729412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2800" smtClean="0">
                <a:solidFill>
                  <a:srgbClr val="FFFF66"/>
                </a:solidFill>
              </a:rPr>
              <a:t>Uroš Čotar, univ. dipl. fiz.,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2800" smtClean="0">
                <a:solidFill>
                  <a:srgbClr val="FFFF66"/>
                </a:solidFill>
              </a:rPr>
              <a:t>odgovorna oseba za varstvo pred sevanji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2800" smtClean="0">
                <a:solidFill>
                  <a:srgbClr val="FFFF66"/>
                </a:solidFill>
              </a:rPr>
              <a:t>Onkološki Inštitut, Ljubljana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Primeri apliciranih aktivnosti</a:t>
            </a:r>
          </a:p>
        </p:txBody>
      </p:sp>
      <p:graphicFrame>
        <p:nvGraphicFramePr>
          <p:cNvPr id="196642" name="Group 3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031498"/>
              </p:ext>
            </p:extLst>
          </p:nvPr>
        </p:nvGraphicFramePr>
        <p:xfrm>
          <a:off x="395536" y="1268760"/>
          <a:ext cx="8229600" cy="5248656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88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Preiskava ali terapija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Efektivna doza [mSv/MBq]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Aplicirana aktivnost [MBq]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Scintigrafija skeleta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0.0080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(4-6 mSv)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600-800 Tc-99m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PET-</a:t>
                      </a:r>
                      <a:r>
                        <a:rPr kumimoji="0" lang="sl-SI" altLang="sl-SI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CT</a:t>
                      </a:r>
                      <a:endParaRPr kumimoji="0" lang="sl-SI" altLang="sl-S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0.05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(15-18 mSv)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5.2/kg F-18 (360/70 kg)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Scintigrafija telesa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0.11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(20 mSv)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185 Ga-67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Terapija bolečin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3.1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150 Sr-89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Ablacija</a:t>
                      </a:r>
                      <a:r>
                        <a:rPr kumimoji="0" lang="sl-SI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ščitnice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0.072 (&gt;100Gy)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3700 I-131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Zdravljenje s Xofigo</a:t>
                      </a:r>
                      <a:endParaRPr kumimoji="0" lang="sl-SI" altLang="sl-SI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3.5/70kg</a:t>
                      </a:r>
                      <a:r>
                        <a:rPr kumimoji="0" lang="sl-SI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Ra-223 (50kBq/kg)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8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234362" cy="9128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altLang="sl-SI">
                <a:solidFill>
                  <a:srgbClr val="FFFF66"/>
                </a:solidFill>
              </a:rPr>
              <a:t>Hitrosti doz pri delu z odprtimi viri sevanja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2205038"/>
            <a:ext cx="8234362" cy="4533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Kontejner: do 500 </a:t>
            </a:r>
            <a:r>
              <a:rPr lang="sl-SI" altLang="sl-SI" sz="2400">
                <a:solidFill>
                  <a:srgbClr val="FFFF66"/>
                </a:solidFill>
                <a:cs typeface="Arial" charset="0"/>
              </a:rPr>
              <a:t>µ</a:t>
            </a:r>
            <a:r>
              <a:rPr lang="sl-SI" altLang="sl-SI" sz="2400">
                <a:solidFill>
                  <a:srgbClr val="FFFF66"/>
                </a:solidFill>
              </a:rPr>
              <a:t>Sv/h </a:t>
            </a:r>
          </a:p>
          <a:p>
            <a:pPr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Vroči laboratorij (digestorij): do 30 </a:t>
            </a:r>
            <a:r>
              <a:rPr lang="sl-SI" altLang="sl-SI" sz="2400">
                <a:solidFill>
                  <a:srgbClr val="FFFF66"/>
                </a:solidFill>
                <a:cs typeface="Arial" charset="0"/>
              </a:rPr>
              <a:t>m</a:t>
            </a:r>
            <a:r>
              <a:rPr lang="sl-SI" altLang="sl-SI" sz="2400">
                <a:solidFill>
                  <a:srgbClr val="FFFF66"/>
                </a:solidFill>
              </a:rPr>
              <a:t>Sv/h na roke!!!</a:t>
            </a:r>
          </a:p>
          <a:p>
            <a:pPr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Vroča čakalnica: 5 do 10 </a:t>
            </a:r>
            <a:r>
              <a:rPr lang="sl-SI" altLang="sl-SI" sz="2400">
                <a:solidFill>
                  <a:srgbClr val="FFFF66"/>
                </a:solidFill>
                <a:cs typeface="Arial" charset="0"/>
              </a:rPr>
              <a:t>µ</a:t>
            </a:r>
            <a:r>
              <a:rPr lang="sl-SI" altLang="sl-SI" sz="2400">
                <a:solidFill>
                  <a:srgbClr val="FFFF66"/>
                </a:solidFill>
              </a:rPr>
              <a:t>Sv/h</a:t>
            </a:r>
          </a:p>
          <a:p>
            <a:pPr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kamere </a:t>
            </a:r>
            <a:r>
              <a:rPr lang="sl-SI" altLang="sl-SI" sz="2400">
                <a:solidFill>
                  <a:srgbClr val="FFFF66"/>
                </a:solidFill>
                <a:cs typeface="Arial" charset="0"/>
              </a:rPr>
              <a:t>γ in </a:t>
            </a:r>
            <a:r>
              <a:rPr lang="sl-SI" altLang="sl-SI" sz="2400">
                <a:solidFill>
                  <a:srgbClr val="FFFF66"/>
                </a:solidFill>
              </a:rPr>
              <a:t>PET-CT(1 m od bolnika): 25 </a:t>
            </a:r>
            <a:r>
              <a:rPr lang="sl-SI" altLang="sl-SI" sz="2400">
                <a:solidFill>
                  <a:srgbClr val="FFFF66"/>
                </a:solidFill>
                <a:cs typeface="Arial" charset="0"/>
              </a:rPr>
              <a:t>µ</a:t>
            </a:r>
            <a:r>
              <a:rPr lang="sl-SI" altLang="sl-SI" sz="2400">
                <a:solidFill>
                  <a:srgbClr val="FFFF66"/>
                </a:solidFill>
              </a:rPr>
              <a:t>Sv/h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sl-SI" altLang="sl-SI" sz="240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33420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PET - CT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Kombinacija NM in RTG diagnostike</a:t>
            </a:r>
          </a:p>
          <a:p>
            <a:r>
              <a:rPr lang="sl-SI" altLang="sl-SI">
                <a:solidFill>
                  <a:srgbClr val="FFFF00"/>
                </a:solidFill>
              </a:rPr>
              <a:t>RTG cev: dobra zaščita za X žarke, doze minimalne</a:t>
            </a:r>
          </a:p>
          <a:p>
            <a:r>
              <a:rPr lang="sl-SI" altLang="sl-SI">
                <a:solidFill>
                  <a:srgbClr val="FFFF00"/>
                </a:solidFill>
              </a:rPr>
              <a:t>F-18: zaščita za </a:t>
            </a:r>
            <a:r>
              <a:rPr lang="el-GR" altLang="sl-SI">
                <a:solidFill>
                  <a:srgbClr val="FFFF00"/>
                </a:solidFill>
                <a:cs typeface="Arial" charset="0"/>
              </a:rPr>
              <a:t>γ</a:t>
            </a:r>
            <a:r>
              <a:rPr lang="sl-SI" altLang="sl-SI">
                <a:solidFill>
                  <a:srgbClr val="FFFF00"/>
                </a:solidFill>
                <a:cs typeface="Arial" charset="0"/>
              </a:rPr>
              <a:t> žarke ni več učinkovita, doze so visoke</a:t>
            </a:r>
          </a:p>
          <a:p>
            <a:endParaRPr lang="el-GR" altLang="sl-SI">
              <a:solidFill>
                <a:srgbClr val="FFFF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3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Razpolovni časi 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3813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1pPr>
            <a:lvl2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2pPr>
            <a:lvl3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3pPr>
            <a:lvl4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4pPr>
            <a:lvl5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86D1EC"/>
              </a:buClr>
              <a:buSzPct val="90000"/>
              <a:defRPr/>
            </a:pPr>
            <a:endParaRPr lang="en-GB" altLang="sl-SI" sz="320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86D1EC"/>
              </a:buClr>
              <a:buSzPct val="90000"/>
              <a:defRPr/>
            </a:pPr>
            <a:endParaRPr lang="en-GB" altLang="sl-SI" sz="320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grpSp>
        <p:nvGrpSpPr>
          <p:cNvPr id="11268" name="Group 3"/>
          <p:cNvGrpSpPr>
            <a:grpSpLocks/>
          </p:cNvGrpSpPr>
          <p:nvPr/>
        </p:nvGrpSpPr>
        <p:grpSpPr bwMode="auto">
          <a:xfrm>
            <a:off x="4643438" y="1412875"/>
            <a:ext cx="4038600" cy="5329238"/>
            <a:chOff x="2925" y="890"/>
            <a:chExt cx="2544" cy="3357"/>
          </a:xfrm>
        </p:grpSpPr>
        <p:sp>
          <p:nvSpPr>
            <p:cNvPr id="11295" name="Rectangle 4"/>
            <p:cNvSpPr>
              <a:spLocks noChangeArrowheads="1"/>
            </p:cNvSpPr>
            <p:nvPr/>
          </p:nvSpPr>
          <p:spPr bwMode="auto">
            <a:xfrm>
              <a:off x="4197" y="3558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74 dni</a:t>
              </a:r>
            </a:p>
          </p:txBody>
        </p:sp>
        <p:sp>
          <p:nvSpPr>
            <p:cNvPr id="11296" name="Rectangle 5"/>
            <p:cNvSpPr>
              <a:spLocks noChangeArrowheads="1"/>
            </p:cNvSpPr>
            <p:nvPr/>
          </p:nvSpPr>
          <p:spPr bwMode="auto">
            <a:xfrm>
              <a:off x="2925" y="3558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Ir-192</a:t>
              </a:r>
            </a:p>
          </p:txBody>
        </p:sp>
        <p:sp>
          <p:nvSpPr>
            <p:cNvPr id="11297" name="Rectangle 6"/>
            <p:cNvSpPr>
              <a:spLocks noChangeArrowheads="1"/>
            </p:cNvSpPr>
            <p:nvPr/>
          </p:nvSpPr>
          <p:spPr bwMode="auto">
            <a:xfrm>
              <a:off x="4197" y="3116"/>
              <a:ext cx="12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29 let</a:t>
              </a:r>
            </a:p>
          </p:txBody>
        </p:sp>
        <p:sp>
          <p:nvSpPr>
            <p:cNvPr id="11298" name="Rectangle 7"/>
            <p:cNvSpPr>
              <a:spLocks noChangeArrowheads="1"/>
            </p:cNvSpPr>
            <p:nvPr/>
          </p:nvSpPr>
          <p:spPr bwMode="auto">
            <a:xfrm>
              <a:off x="2925" y="3116"/>
              <a:ext cx="12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Sr-90</a:t>
              </a:r>
            </a:p>
          </p:txBody>
        </p:sp>
        <p:sp>
          <p:nvSpPr>
            <p:cNvPr id="11299" name="Rectangle 8"/>
            <p:cNvSpPr>
              <a:spLocks noChangeArrowheads="1"/>
            </p:cNvSpPr>
            <p:nvPr/>
          </p:nvSpPr>
          <p:spPr bwMode="auto">
            <a:xfrm>
              <a:off x="4197" y="3884"/>
              <a:ext cx="127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2.6 let</a:t>
              </a:r>
            </a:p>
          </p:txBody>
        </p:sp>
        <p:sp>
          <p:nvSpPr>
            <p:cNvPr id="11300" name="Rectangle 9"/>
            <p:cNvSpPr>
              <a:spLocks noChangeArrowheads="1"/>
            </p:cNvSpPr>
            <p:nvPr/>
          </p:nvSpPr>
          <p:spPr bwMode="auto">
            <a:xfrm>
              <a:off x="2925" y="3884"/>
              <a:ext cx="127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Na-22</a:t>
              </a:r>
            </a:p>
          </p:txBody>
        </p:sp>
        <p:sp>
          <p:nvSpPr>
            <p:cNvPr id="11301" name="Rectangle 10"/>
            <p:cNvSpPr>
              <a:spLocks noChangeArrowheads="1"/>
            </p:cNvSpPr>
            <p:nvPr/>
          </p:nvSpPr>
          <p:spPr bwMode="auto">
            <a:xfrm>
              <a:off x="4197" y="2673"/>
              <a:ext cx="1272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10.5 let</a:t>
              </a:r>
            </a:p>
          </p:txBody>
        </p:sp>
        <p:sp>
          <p:nvSpPr>
            <p:cNvPr id="11302" name="Rectangle 11"/>
            <p:cNvSpPr>
              <a:spLocks noChangeArrowheads="1"/>
            </p:cNvSpPr>
            <p:nvPr/>
          </p:nvSpPr>
          <p:spPr bwMode="auto">
            <a:xfrm>
              <a:off x="2925" y="2673"/>
              <a:ext cx="1272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Ba-133</a:t>
              </a:r>
            </a:p>
          </p:txBody>
        </p:sp>
        <p:sp>
          <p:nvSpPr>
            <p:cNvPr id="11303" name="Rectangle 12"/>
            <p:cNvSpPr>
              <a:spLocks noChangeArrowheads="1"/>
            </p:cNvSpPr>
            <p:nvPr/>
          </p:nvSpPr>
          <p:spPr bwMode="auto">
            <a:xfrm>
              <a:off x="4197" y="2024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30 let</a:t>
              </a:r>
            </a:p>
          </p:txBody>
        </p:sp>
        <p:sp>
          <p:nvSpPr>
            <p:cNvPr id="11304" name="Rectangle 13"/>
            <p:cNvSpPr>
              <a:spLocks noChangeArrowheads="1"/>
            </p:cNvSpPr>
            <p:nvPr/>
          </p:nvSpPr>
          <p:spPr bwMode="auto">
            <a:xfrm>
              <a:off x="2925" y="2024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Cs-137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305" name="Rectangle 14"/>
            <p:cNvSpPr>
              <a:spLocks noChangeArrowheads="1"/>
            </p:cNvSpPr>
            <p:nvPr/>
          </p:nvSpPr>
          <p:spPr bwMode="auto">
            <a:xfrm>
              <a:off x="4197" y="1539"/>
              <a:ext cx="1272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sl-SI" altLang="sl-SI" sz="2800">
                  <a:solidFill>
                    <a:srgbClr val="FFFF66"/>
                  </a:solidFill>
                </a:rPr>
                <a:t>270 dni</a:t>
              </a: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306" name="Rectangle 15"/>
            <p:cNvSpPr>
              <a:spLocks noChangeArrowheads="1"/>
            </p:cNvSpPr>
            <p:nvPr/>
          </p:nvSpPr>
          <p:spPr bwMode="auto">
            <a:xfrm>
              <a:off x="2925" y="1539"/>
              <a:ext cx="1272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sl-SI" altLang="sl-SI" sz="2800">
                  <a:solidFill>
                    <a:srgbClr val="FFFF66"/>
                  </a:solidFill>
                </a:rPr>
                <a:t>Ge-68</a:t>
              </a: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307" name="Rectangle 16"/>
            <p:cNvSpPr>
              <a:spLocks noChangeArrowheads="1"/>
            </p:cNvSpPr>
            <p:nvPr/>
          </p:nvSpPr>
          <p:spPr bwMode="auto">
            <a:xfrm>
              <a:off x="4197" y="890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270 dni</a:t>
              </a:r>
            </a:p>
          </p:txBody>
        </p:sp>
        <p:sp>
          <p:nvSpPr>
            <p:cNvPr id="11308" name="Rectangle 17"/>
            <p:cNvSpPr>
              <a:spLocks noChangeArrowheads="1"/>
            </p:cNvSpPr>
            <p:nvPr/>
          </p:nvSpPr>
          <p:spPr bwMode="auto">
            <a:xfrm>
              <a:off x="2925" y="890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Co-57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309" name="Line 18"/>
            <p:cNvSpPr>
              <a:spLocks noChangeShapeType="1"/>
            </p:cNvSpPr>
            <p:nvPr/>
          </p:nvSpPr>
          <p:spPr bwMode="auto">
            <a:xfrm>
              <a:off x="2925" y="890"/>
              <a:ext cx="254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0" name="Line 19"/>
            <p:cNvSpPr>
              <a:spLocks noChangeShapeType="1"/>
            </p:cNvSpPr>
            <p:nvPr/>
          </p:nvSpPr>
          <p:spPr bwMode="auto">
            <a:xfrm>
              <a:off x="2925" y="1539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1" name="Line 20"/>
            <p:cNvSpPr>
              <a:spLocks noChangeShapeType="1"/>
            </p:cNvSpPr>
            <p:nvPr/>
          </p:nvSpPr>
          <p:spPr bwMode="auto">
            <a:xfrm>
              <a:off x="2925" y="2024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2" name="Line 21"/>
            <p:cNvSpPr>
              <a:spLocks noChangeShapeType="1"/>
            </p:cNvSpPr>
            <p:nvPr/>
          </p:nvSpPr>
          <p:spPr bwMode="auto">
            <a:xfrm>
              <a:off x="2925" y="2673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3" name="Line 22"/>
            <p:cNvSpPr>
              <a:spLocks noChangeShapeType="1"/>
            </p:cNvSpPr>
            <p:nvPr/>
          </p:nvSpPr>
          <p:spPr bwMode="auto">
            <a:xfrm>
              <a:off x="2925" y="3116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4" name="Line 23"/>
            <p:cNvSpPr>
              <a:spLocks noChangeShapeType="1"/>
            </p:cNvSpPr>
            <p:nvPr/>
          </p:nvSpPr>
          <p:spPr bwMode="auto">
            <a:xfrm>
              <a:off x="2925" y="4247"/>
              <a:ext cx="254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5" name="Line 24"/>
            <p:cNvSpPr>
              <a:spLocks noChangeShapeType="1"/>
            </p:cNvSpPr>
            <p:nvPr/>
          </p:nvSpPr>
          <p:spPr bwMode="auto">
            <a:xfrm>
              <a:off x="2925" y="890"/>
              <a:ext cx="1" cy="335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6" name="Line 25"/>
            <p:cNvSpPr>
              <a:spLocks noChangeShapeType="1"/>
            </p:cNvSpPr>
            <p:nvPr/>
          </p:nvSpPr>
          <p:spPr bwMode="auto">
            <a:xfrm>
              <a:off x="4197" y="890"/>
              <a:ext cx="1" cy="3357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7" name="Line 26"/>
            <p:cNvSpPr>
              <a:spLocks noChangeShapeType="1"/>
            </p:cNvSpPr>
            <p:nvPr/>
          </p:nvSpPr>
          <p:spPr bwMode="auto">
            <a:xfrm>
              <a:off x="5469" y="890"/>
              <a:ext cx="1" cy="335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8" name="Line 27"/>
            <p:cNvSpPr>
              <a:spLocks noChangeShapeType="1"/>
            </p:cNvSpPr>
            <p:nvPr/>
          </p:nvSpPr>
          <p:spPr bwMode="auto">
            <a:xfrm>
              <a:off x="2925" y="3558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9" name="Line 28"/>
            <p:cNvSpPr>
              <a:spLocks noChangeShapeType="1"/>
            </p:cNvSpPr>
            <p:nvPr/>
          </p:nvSpPr>
          <p:spPr bwMode="auto">
            <a:xfrm>
              <a:off x="2925" y="3884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11269" name="Group 29"/>
          <p:cNvGrpSpPr>
            <a:grpSpLocks/>
          </p:cNvGrpSpPr>
          <p:nvPr/>
        </p:nvGrpSpPr>
        <p:grpSpPr bwMode="auto">
          <a:xfrm>
            <a:off x="539750" y="1412875"/>
            <a:ext cx="4038600" cy="5341938"/>
            <a:chOff x="340" y="890"/>
            <a:chExt cx="2544" cy="3365"/>
          </a:xfrm>
        </p:grpSpPr>
        <p:sp>
          <p:nvSpPr>
            <p:cNvPr id="11270" name="Rectangle 30"/>
            <p:cNvSpPr>
              <a:spLocks noChangeArrowheads="1"/>
            </p:cNvSpPr>
            <p:nvPr/>
          </p:nvSpPr>
          <p:spPr bwMode="auto">
            <a:xfrm>
              <a:off x="1612" y="3603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&lt; 2h</a:t>
              </a:r>
              <a:endParaRPr lang="sl-SI" altLang="sl-SI" sz="2800">
                <a:solidFill>
                  <a:srgbClr val="FFFF66"/>
                </a:solidFill>
              </a:endParaRP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r>
                <a:rPr lang="sl-SI" altLang="sl-SI" sz="2800">
                  <a:solidFill>
                    <a:srgbClr val="FFFF66"/>
                  </a:solidFill>
                </a:rPr>
                <a:t>11 dni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1" name="Rectangle 31"/>
            <p:cNvSpPr>
              <a:spLocks noChangeArrowheads="1"/>
            </p:cNvSpPr>
            <p:nvPr/>
          </p:nvSpPr>
          <p:spPr bwMode="auto">
            <a:xfrm>
              <a:off x="340" y="3603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F-18</a:t>
              </a:r>
              <a:endParaRPr lang="sl-SI" altLang="sl-SI" sz="2800">
                <a:solidFill>
                  <a:srgbClr val="FFFF66"/>
                </a:solidFill>
              </a:endParaRP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r>
                <a:rPr lang="sl-SI" altLang="sl-SI" sz="2800">
                  <a:solidFill>
                    <a:srgbClr val="FFFF66"/>
                  </a:solidFill>
                </a:rPr>
                <a:t>Ra-223</a:t>
              </a: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2" name="Rectangle 32"/>
            <p:cNvSpPr>
              <a:spLocks noChangeArrowheads="1"/>
            </p:cNvSpPr>
            <p:nvPr/>
          </p:nvSpPr>
          <p:spPr bwMode="auto">
            <a:xfrm>
              <a:off x="1612" y="3929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3" name="Rectangle 33"/>
            <p:cNvSpPr>
              <a:spLocks noChangeArrowheads="1"/>
            </p:cNvSpPr>
            <p:nvPr/>
          </p:nvSpPr>
          <p:spPr bwMode="auto">
            <a:xfrm>
              <a:off x="340" y="3929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4" name="Rectangle 34"/>
            <p:cNvSpPr>
              <a:spLocks noChangeArrowheads="1"/>
            </p:cNvSpPr>
            <p:nvPr/>
          </p:nvSpPr>
          <p:spPr bwMode="auto">
            <a:xfrm>
              <a:off x="1612" y="2954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50.6 dni</a:t>
              </a:r>
            </a:p>
          </p:txBody>
        </p:sp>
        <p:sp>
          <p:nvSpPr>
            <p:cNvPr id="11275" name="Rectangle 35"/>
            <p:cNvSpPr>
              <a:spLocks noChangeArrowheads="1"/>
            </p:cNvSpPr>
            <p:nvPr/>
          </p:nvSpPr>
          <p:spPr bwMode="auto">
            <a:xfrm>
              <a:off x="340" y="2954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Sr-89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6" name="Rectangle 36"/>
            <p:cNvSpPr>
              <a:spLocks noChangeArrowheads="1"/>
            </p:cNvSpPr>
            <p:nvPr/>
          </p:nvSpPr>
          <p:spPr bwMode="auto">
            <a:xfrm>
              <a:off x="1612" y="2628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3.3 dni</a:t>
              </a:r>
            </a:p>
          </p:txBody>
        </p:sp>
        <p:sp>
          <p:nvSpPr>
            <p:cNvPr id="11277" name="Rectangle 37"/>
            <p:cNvSpPr>
              <a:spLocks noChangeArrowheads="1"/>
            </p:cNvSpPr>
            <p:nvPr/>
          </p:nvSpPr>
          <p:spPr bwMode="auto">
            <a:xfrm>
              <a:off x="340" y="2628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Ga-67</a:t>
              </a:r>
            </a:p>
          </p:txBody>
        </p:sp>
        <p:sp>
          <p:nvSpPr>
            <p:cNvPr id="11278" name="Rectangle 38"/>
            <p:cNvSpPr>
              <a:spLocks noChangeArrowheads="1"/>
            </p:cNvSpPr>
            <p:nvPr/>
          </p:nvSpPr>
          <p:spPr bwMode="auto">
            <a:xfrm>
              <a:off x="1612" y="1979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8 dni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9" name="Rectangle 39"/>
            <p:cNvSpPr>
              <a:spLocks noChangeArrowheads="1"/>
            </p:cNvSpPr>
            <p:nvPr/>
          </p:nvSpPr>
          <p:spPr bwMode="auto">
            <a:xfrm>
              <a:off x="340" y="1979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I-131</a:t>
              </a:r>
            </a:p>
          </p:txBody>
        </p:sp>
        <p:sp>
          <p:nvSpPr>
            <p:cNvPr id="11280" name="Rectangle 40"/>
            <p:cNvSpPr>
              <a:spLocks noChangeArrowheads="1"/>
            </p:cNvSpPr>
            <p:nvPr/>
          </p:nvSpPr>
          <p:spPr bwMode="auto">
            <a:xfrm>
              <a:off x="1612" y="1539"/>
              <a:ext cx="1272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13 h</a:t>
              </a:r>
            </a:p>
          </p:txBody>
        </p:sp>
        <p:sp>
          <p:nvSpPr>
            <p:cNvPr id="11281" name="Rectangle 41"/>
            <p:cNvSpPr>
              <a:spLocks noChangeArrowheads="1"/>
            </p:cNvSpPr>
            <p:nvPr/>
          </p:nvSpPr>
          <p:spPr bwMode="auto">
            <a:xfrm>
              <a:off x="340" y="1539"/>
              <a:ext cx="1272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I-123</a:t>
              </a:r>
            </a:p>
          </p:txBody>
        </p:sp>
        <p:sp>
          <p:nvSpPr>
            <p:cNvPr id="11282" name="Rectangle 42"/>
            <p:cNvSpPr>
              <a:spLocks noChangeArrowheads="1"/>
            </p:cNvSpPr>
            <p:nvPr/>
          </p:nvSpPr>
          <p:spPr bwMode="auto">
            <a:xfrm>
              <a:off x="1612" y="890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6h</a:t>
              </a:r>
            </a:p>
          </p:txBody>
        </p:sp>
        <p:sp>
          <p:nvSpPr>
            <p:cNvPr id="11283" name="Rectangle 43"/>
            <p:cNvSpPr>
              <a:spLocks noChangeArrowheads="1"/>
            </p:cNvSpPr>
            <p:nvPr/>
          </p:nvSpPr>
          <p:spPr bwMode="auto">
            <a:xfrm>
              <a:off x="340" y="890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Tc-99m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84" name="Line 44"/>
            <p:cNvSpPr>
              <a:spLocks noChangeShapeType="1"/>
            </p:cNvSpPr>
            <p:nvPr/>
          </p:nvSpPr>
          <p:spPr bwMode="auto">
            <a:xfrm>
              <a:off x="340" y="890"/>
              <a:ext cx="254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5" name="Line 45"/>
            <p:cNvSpPr>
              <a:spLocks noChangeShapeType="1"/>
            </p:cNvSpPr>
            <p:nvPr/>
          </p:nvSpPr>
          <p:spPr bwMode="auto">
            <a:xfrm>
              <a:off x="340" y="1539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6" name="Line 46"/>
            <p:cNvSpPr>
              <a:spLocks noChangeShapeType="1"/>
            </p:cNvSpPr>
            <p:nvPr/>
          </p:nvSpPr>
          <p:spPr bwMode="auto">
            <a:xfrm>
              <a:off x="340" y="1979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7" name="Line 47"/>
            <p:cNvSpPr>
              <a:spLocks noChangeShapeType="1"/>
            </p:cNvSpPr>
            <p:nvPr/>
          </p:nvSpPr>
          <p:spPr bwMode="auto">
            <a:xfrm>
              <a:off x="340" y="2628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8" name="Line 48"/>
            <p:cNvSpPr>
              <a:spLocks noChangeShapeType="1"/>
            </p:cNvSpPr>
            <p:nvPr/>
          </p:nvSpPr>
          <p:spPr bwMode="auto">
            <a:xfrm>
              <a:off x="340" y="2954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9" name="Line 49"/>
            <p:cNvSpPr>
              <a:spLocks noChangeShapeType="1"/>
            </p:cNvSpPr>
            <p:nvPr/>
          </p:nvSpPr>
          <p:spPr bwMode="auto">
            <a:xfrm>
              <a:off x="340" y="4255"/>
              <a:ext cx="254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0" name="Line 50"/>
            <p:cNvSpPr>
              <a:spLocks noChangeShapeType="1"/>
            </p:cNvSpPr>
            <p:nvPr/>
          </p:nvSpPr>
          <p:spPr bwMode="auto">
            <a:xfrm>
              <a:off x="340" y="890"/>
              <a:ext cx="1" cy="3365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1" name="Line 51"/>
            <p:cNvSpPr>
              <a:spLocks noChangeShapeType="1"/>
            </p:cNvSpPr>
            <p:nvPr/>
          </p:nvSpPr>
          <p:spPr bwMode="auto">
            <a:xfrm>
              <a:off x="1612" y="890"/>
              <a:ext cx="1" cy="336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2" name="Line 52"/>
            <p:cNvSpPr>
              <a:spLocks noChangeShapeType="1"/>
            </p:cNvSpPr>
            <p:nvPr/>
          </p:nvSpPr>
          <p:spPr bwMode="auto">
            <a:xfrm>
              <a:off x="2884" y="890"/>
              <a:ext cx="1" cy="3365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3" name="Line 53"/>
            <p:cNvSpPr>
              <a:spLocks noChangeShapeType="1"/>
            </p:cNvSpPr>
            <p:nvPr/>
          </p:nvSpPr>
          <p:spPr bwMode="auto">
            <a:xfrm>
              <a:off x="340" y="3603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4" name="Line 54"/>
            <p:cNvSpPr>
              <a:spLocks noChangeShapeType="1"/>
            </p:cNvSpPr>
            <p:nvPr/>
          </p:nvSpPr>
          <p:spPr bwMode="auto">
            <a:xfrm>
              <a:off x="340" y="3929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Priprava</a:t>
            </a:r>
            <a:r>
              <a:rPr lang="sl-SI" altLang="sl-SI"/>
              <a:t> </a:t>
            </a:r>
            <a:r>
              <a:rPr lang="sl-SI" altLang="sl-SI">
                <a:solidFill>
                  <a:srgbClr val="FFFF00"/>
                </a:solidFill>
              </a:rPr>
              <a:t>FDG</a:t>
            </a:r>
          </a:p>
        </p:txBody>
      </p:sp>
      <p:pic>
        <p:nvPicPr>
          <p:cNvPr id="231429" name="DSC_0160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5444" y="1484784"/>
            <a:ext cx="7391735" cy="4896544"/>
          </a:xfrm>
        </p:spPr>
      </p:pic>
    </p:spTree>
    <p:extLst>
      <p:ext uri="{BB962C8B-B14F-4D97-AF65-F5344CB8AC3E}">
        <p14:creationId xmlns:p14="http://schemas.microsoft.com/office/powerpoint/2010/main" val="327087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1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314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429"/>
                  </p:tgtEl>
                </p:cond>
              </p:nextCondLst>
            </p:seq>
            <p:video fullScrn="1"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1429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PET-</a:t>
            </a:r>
            <a:r>
              <a:rPr lang="sl-SI" altLang="sl-SI" dirty="0" err="1" smtClean="0">
                <a:solidFill>
                  <a:srgbClr val="FFFF00"/>
                </a:solidFill>
              </a:rPr>
              <a:t>CT</a:t>
            </a:r>
            <a:endParaRPr lang="sl-SI" altLang="sl-SI" dirty="0" smtClean="0">
              <a:solidFill>
                <a:srgbClr val="FFFF00"/>
              </a:solidFill>
            </a:endParaRPr>
          </a:p>
        </p:txBody>
      </p:sp>
      <p:pic>
        <p:nvPicPr>
          <p:cNvPr id="13315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307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Dozimetrija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Obvezna uporaba TL dozimetra (mesečni odčitki)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Uporaba ročnih in prstnih dozimetrov za določitev ekvivalentne doze na ekstremitete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Uporaba elektronskega dozimetra z nastavljivim alarmom predvsem za  opozarjanje na visoko dozno hitrost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Sevalna obremenitev delavcev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Efektivna doza</a:t>
            </a:r>
          </a:p>
          <a:p>
            <a:r>
              <a:rPr lang="sl-SI" altLang="sl-SI">
                <a:solidFill>
                  <a:srgbClr val="FFFF00"/>
                </a:solidFill>
              </a:rPr>
              <a:t>Ekvivalentne doze na posamezne organe</a:t>
            </a:r>
            <a:endParaRPr lang="el-GR" altLang="sl-SI">
              <a:solidFill>
                <a:srgbClr val="FFFF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9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Mesečne ekvivalentne doze na roke pri pripravi radiofarmakov</a:t>
            </a:r>
          </a:p>
        </p:txBody>
      </p:sp>
      <p:graphicFrame>
        <p:nvGraphicFramePr>
          <p:cNvPr id="14339" name="Object 21"/>
          <p:cNvGraphicFramePr>
            <a:graphicFrameLocks noChangeAspect="1"/>
          </p:cNvGraphicFramePr>
          <p:nvPr>
            <p:ph idx="1"/>
          </p:nvPr>
        </p:nvGraphicFramePr>
        <p:xfrm>
          <a:off x="107950" y="1463675"/>
          <a:ext cx="9036050" cy="539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Chart" r:id="rId3" imgW="9540240" imgH="5692140" progId="Excel.Chart.8">
                  <p:embed/>
                </p:oleObj>
              </mc:Choice>
              <mc:Fallback>
                <p:oleObj name="Chart" r:id="rId3" imgW="9540240" imgH="5692140" progId="Excel.Chart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463675"/>
                        <a:ext cx="9036050" cy="539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rgbClr val="FFFF00"/>
                </a:solidFill>
              </a:rPr>
              <a:t>Letne efektivne doze za radiološke inženirje</a:t>
            </a:r>
          </a:p>
        </p:txBody>
      </p:sp>
      <p:graphicFrame>
        <p:nvGraphicFramePr>
          <p:cNvPr id="218120" name="Object 8"/>
          <p:cNvGraphicFramePr>
            <a:graphicFrameLocks noChangeAspect="1"/>
          </p:cNvGraphicFramePr>
          <p:nvPr>
            <p:ph idx="1"/>
          </p:nvPr>
        </p:nvGraphicFramePr>
        <p:xfrm>
          <a:off x="179388" y="1484313"/>
          <a:ext cx="8964612" cy="537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0" name="Chart" r:id="rId3" imgW="9540240" imgH="5692140" progId="Excel.Chart.8">
                  <p:embed/>
                </p:oleObj>
              </mc:Choice>
              <mc:Fallback>
                <p:oleObj name="Chart" r:id="rId3" imgW="9540240" imgH="569214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84313"/>
                        <a:ext cx="8964612" cy="537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58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sl-SI">
                <a:solidFill>
                  <a:srgbClr val="FFFF66"/>
                </a:solidFill>
              </a:rPr>
              <a:t>Vsebina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dirty="0">
                <a:solidFill>
                  <a:srgbClr val="FFFF66"/>
                </a:solidFill>
              </a:rPr>
              <a:t>Definicija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dirty="0">
                <a:solidFill>
                  <a:srgbClr val="FFFF66"/>
                </a:solidFill>
              </a:rPr>
              <a:t>Uporaba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dirty="0">
                <a:solidFill>
                  <a:srgbClr val="FFFF66"/>
                </a:solidFill>
              </a:rPr>
              <a:t>Sevalna obremenitev delavcev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dirty="0" smtClean="0">
                <a:solidFill>
                  <a:srgbClr val="FFFF66"/>
                </a:solidFill>
              </a:rPr>
              <a:t>Radioaktivni odpadki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dirty="0" smtClean="0">
                <a:solidFill>
                  <a:srgbClr val="FFFF66"/>
                </a:solidFill>
              </a:rPr>
              <a:t>Zaščita</a:t>
            </a:r>
            <a:endParaRPr lang="sl-SI" altLang="sl-SI" dirty="0">
              <a:solidFill>
                <a:srgbClr val="FFFF66"/>
              </a:solidFill>
            </a:endParaRPr>
          </a:p>
          <a:p>
            <a:pPr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sl-SI" altLang="sl-SI" dirty="0">
              <a:solidFill>
                <a:srgbClr val="FFFF66"/>
              </a:solidFill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sl-SI" altLang="sl-SI" dirty="0">
              <a:solidFill>
                <a:srgbClr val="FFFF66"/>
              </a:solidFill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sl-SI" altLang="sl-SI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23713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96863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sl-SI" sz="4000">
                <a:solidFill>
                  <a:srgbClr val="FFFF66"/>
                </a:solidFill>
              </a:rPr>
              <a:t>Sevalna obremenitev delavcev </a:t>
            </a:r>
            <a:r>
              <a:rPr lang="sl-SI" altLang="sl-SI" sz="4000">
                <a:solidFill>
                  <a:srgbClr val="FFFF66"/>
                </a:solidFill>
              </a:rPr>
              <a:t>na</a:t>
            </a:r>
            <a:r>
              <a:rPr lang="en-GB" altLang="sl-SI" sz="4000">
                <a:solidFill>
                  <a:srgbClr val="FFFF66"/>
                </a:solidFill>
              </a:rPr>
              <a:t> </a:t>
            </a:r>
            <a:r>
              <a:rPr lang="sl-SI" altLang="sl-SI" sz="4000">
                <a:solidFill>
                  <a:srgbClr val="FFFF66"/>
                </a:solidFill>
              </a:rPr>
              <a:t>BRT in NM</a:t>
            </a:r>
            <a:endParaRPr lang="en-GB" altLang="sl-SI" sz="4000">
              <a:solidFill>
                <a:srgbClr val="FFFF66"/>
              </a:solidFill>
            </a:endParaRP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7013" cy="50688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ct val="8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>
                <a:solidFill>
                  <a:srgbClr val="FFFF66"/>
                </a:solidFill>
              </a:rPr>
              <a:t>Brahiterapija:</a:t>
            </a:r>
          </a:p>
          <a:p>
            <a:pPr>
              <a:lnSpc>
                <a:spcPct val="8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 u="sng">
                <a:solidFill>
                  <a:srgbClr val="FFFF66"/>
                </a:solidFill>
              </a:rPr>
              <a:t>srednje sestre</a:t>
            </a:r>
            <a:r>
              <a:rPr lang="en-GB" altLang="sl-SI" sz="2400">
                <a:solidFill>
                  <a:srgbClr val="FFFF66"/>
                </a:solidFill>
              </a:rPr>
              <a:t>: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66"/>
                </a:solidFill>
              </a:rPr>
              <a:t>    1997:  5.8 do 10.6 mSv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66"/>
                </a:solidFill>
              </a:rPr>
              <a:t>    2004: </a:t>
            </a:r>
            <a:r>
              <a:rPr lang="sl-SI" altLang="sl-SI" sz="2400">
                <a:solidFill>
                  <a:srgbClr val="FFFF66"/>
                </a:solidFill>
              </a:rPr>
              <a:t>do</a:t>
            </a:r>
            <a:r>
              <a:rPr lang="en-GB" altLang="sl-SI" sz="2400">
                <a:solidFill>
                  <a:srgbClr val="FFFF66"/>
                </a:solidFill>
              </a:rPr>
              <a:t> 2.5 mSv</a:t>
            </a:r>
            <a:endParaRPr lang="sl-SI" altLang="sl-SI" sz="240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	2007: do 1.3 mSv</a:t>
            </a:r>
            <a:endParaRPr lang="en-GB" altLang="sl-SI" sz="240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	2010: &lt; 1 mSv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	2012: &lt; 1mSv</a:t>
            </a:r>
            <a:endParaRPr lang="en-GB" altLang="sl-SI" sz="240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 u="sng">
                <a:solidFill>
                  <a:srgbClr val="FFFF66"/>
                </a:solidFill>
              </a:rPr>
              <a:t>višje sestre: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66"/>
                </a:solidFill>
              </a:rPr>
              <a:t>    </a:t>
            </a:r>
            <a:r>
              <a:rPr lang="sl-SI" altLang="sl-SI" sz="2400">
                <a:solidFill>
                  <a:srgbClr val="FFFF66"/>
                </a:solidFill>
              </a:rPr>
              <a:t>	</a:t>
            </a:r>
            <a:r>
              <a:rPr lang="en-GB" altLang="sl-SI" sz="2400">
                <a:solidFill>
                  <a:srgbClr val="FFFF66"/>
                </a:solidFill>
              </a:rPr>
              <a:t>1997: 2.0 do 4.0 mSv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66"/>
                </a:solidFill>
              </a:rPr>
              <a:t>    </a:t>
            </a:r>
            <a:r>
              <a:rPr lang="sl-SI" altLang="sl-SI" sz="2400">
                <a:solidFill>
                  <a:srgbClr val="FFFF66"/>
                </a:solidFill>
              </a:rPr>
              <a:t>	</a:t>
            </a:r>
            <a:r>
              <a:rPr lang="en-GB" altLang="sl-SI" sz="2400">
                <a:solidFill>
                  <a:srgbClr val="FFFF66"/>
                </a:solidFill>
              </a:rPr>
              <a:t>2004: 0.6 do 1.1 mSv</a:t>
            </a:r>
            <a:endParaRPr lang="sl-SI" altLang="sl-SI" sz="240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	2007: do 1.1 mSv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	2010: &lt; 1 mSv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	2012: &lt; 1 mSv</a:t>
            </a:r>
            <a:endParaRPr lang="en-GB" altLang="sl-SI" sz="2400">
              <a:solidFill>
                <a:srgbClr val="FFFF66"/>
              </a:solidFill>
            </a:endParaRPr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4654550" y="1600200"/>
            <a:ext cx="4037013" cy="50688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ct val="8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>
                <a:solidFill>
                  <a:srgbClr val="FFFF66"/>
                </a:solidFill>
              </a:rPr>
              <a:t>Izotopni laboratorij:</a:t>
            </a:r>
          </a:p>
          <a:p>
            <a:pPr>
              <a:lnSpc>
                <a:spcPct val="8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 u="sng">
                <a:solidFill>
                  <a:srgbClr val="FFFF66"/>
                </a:solidFill>
              </a:rPr>
              <a:t>priprava radiofarmaka</a:t>
            </a:r>
            <a:r>
              <a:rPr lang="en-GB" altLang="sl-SI" sz="2400">
                <a:solidFill>
                  <a:srgbClr val="FFFF66"/>
                </a:solidFill>
              </a:rPr>
              <a:t>: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66"/>
                </a:solidFill>
              </a:rPr>
              <a:t>    1997: 3.4 mSv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66"/>
                </a:solidFill>
              </a:rPr>
              <a:t>    2004: 1.0 mSv</a:t>
            </a:r>
            <a:endParaRPr lang="sl-SI" altLang="sl-SI" sz="240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	2007: 0.9 mSv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	2010: 1 mSv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	2012: 1 mSv</a:t>
            </a:r>
            <a:endParaRPr lang="en-GB" altLang="sl-SI" sz="240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 u="sng">
                <a:solidFill>
                  <a:srgbClr val="FFFF66"/>
                </a:solidFill>
              </a:rPr>
              <a:t>aplikacija radiofarmaka</a:t>
            </a:r>
            <a:r>
              <a:rPr lang="en-GB" altLang="sl-SI" sz="2400">
                <a:solidFill>
                  <a:srgbClr val="FFFF66"/>
                </a:solidFill>
              </a:rPr>
              <a:t>: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66"/>
                </a:solidFill>
              </a:rPr>
              <a:t>    </a:t>
            </a:r>
            <a:r>
              <a:rPr lang="sl-SI" altLang="sl-SI" sz="2400">
                <a:solidFill>
                  <a:srgbClr val="FFFF66"/>
                </a:solidFill>
              </a:rPr>
              <a:t>	</a:t>
            </a:r>
            <a:r>
              <a:rPr lang="en-GB" altLang="sl-SI" sz="2400">
                <a:solidFill>
                  <a:srgbClr val="FFFF66"/>
                </a:solidFill>
              </a:rPr>
              <a:t>1997: do 11.3 mSv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66"/>
                </a:solidFill>
              </a:rPr>
              <a:t>    </a:t>
            </a:r>
            <a:r>
              <a:rPr lang="sl-SI" altLang="sl-SI" sz="2400">
                <a:solidFill>
                  <a:srgbClr val="FFFF66"/>
                </a:solidFill>
              </a:rPr>
              <a:t>	</a:t>
            </a:r>
            <a:r>
              <a:rPr lang="en-GB" altLang="sl-SI" sz="2400">
                <a:solidFill>
                  <a:srgbClr val="FFFF66"/>
                </a:solidFill>
              </a:rPr>
              <a:t>2004: </a:t>
            </a:r>
            <a:r>
              <a:rPr lang="sl-SI" altLang="sl-SI" sz="2400">
                <a:solidFill>
                  <a:srgbClr val="FFFF66"/>
                </a:solidFill>
              </a:rPr>
              <a:t>do </a:t>
            </a:r>
            <a:r>
              <a:rPr lang="en-GB" altLang="sl-SI" sz="2400">
                <a:solidFill>
                  <a:srgbClr val="FFFF66"/>
                </a:solidFill>
              </a:rPr>
              <a:t>2.6 mSv</a:t>
            </a:r>
            <a:endParaRPr lang="sl-SI" altLang="sl-SI" sz="240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	2007: do 2.5 mSv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	2010:  5 mSv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	2012: 8.4 mSv</a:t>
            </a:r>
            <a:endParaRPr lang="en-GB" altLang="sl-SI" sz="240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57657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Ekstremi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altLang="sl-SI" smtClean="0">
                <a:solidFill>
                  <a:srgbClr val="FFFF00"/>
                </a:solidFill>
              </a:rPr>
              <a:t>efektivna mesečna doza 2,3 mSv – april 2008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mtClean="0">
                <a:solidFill>
                  <a:srgbClr val="FFFF00"/>
                </a:solidFill>
              </a:rPr>
              <a:t>ekvivalentna mesečna doza na roke 22 mSv – februar 2010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mtClean="0">
                <a:solidFill>
                  <a:srgbClr val="FFFF00"/>
                </a:solidFill>
              </a:rPr>
              <a:t>efektivna mesečna doza 3.8 mSv – maj 2011 (nenamerno obsevanje dozimetra?)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mtClean="0">
                <a:solidFill>
                  <a:srgbClr val="FFFF00"/>
                </a:solidFill>
              </a:rPr>
              <a:t>ekvivalentna mesečna doza na roke 42 mSv – september 2012 (nenamerno obsevanje dozimetra?)</a:t>
            </a:r>
          </a:p>
          <a:p>
            <a:pPr eaLnBrk="1" hangingPunct="1">
              <a:lnSpc>
                <a:spcPct val="90000"/>
              </a:lnSpc>
              <a:defRPr/>
            </a:pPr>
            <a:endParaRPr lang="sl-SI" altLang="sl-SI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4325"/>
            <a:ext cx="8232775" cy="10731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49263"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Dozne ograde in dozne omejitve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2775" cy="4445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39725" indent="-339725" defTabSz="449263"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Dozna omejitev: 20 mSv na leto (povprečno 1.6 mSv na mesec)</a:t>
            </a:r>
          </a:p>
          <a:p>
            <a:pPr marL="339725" indent="-339725" defTabSz="449263"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Prekoračenje ograde 1.6 mSv na mesec: </a:t>
            </a:r>
          </a:p>
          <a:p>
            <a:pPr marL="339725" indent="-339725" defTabSz="449263" eaLnBrk="1" hangingPunct="1">
              <a:lnSpc>
                <a:spcPct val="93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obvestilo URSVS, </a:t>
            </a:r>
          </a:p>
          <a:p>
            <a:pPr marL="339725" indent="-339725" defTabSz="449263" eaLnBrk="1" hangingPunct="1">
              <a:lnSpc>
                <a:spcPct val="93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iskanje vzroka in odprava le tega, </a:t>
            </a:r>
          </a:p>
          <a:p>
            <a:pPr marL="339725" indent="-339725" defTabSz="449263" eaLnBrk="1" hangingPunct="1">
              <a:lnSpc>
                <a:spcPct val="93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revizija OVID</a:t>
            </a:r>
          </a:p>
          <a:p>
            <a:pPr marL="339725" indent="-339725" defTabSz="449263"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Dozna ograda 0.5 mSv, ob prekoračitvi obveščanje URSVS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5925"/>
            <a:ext cx="77771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Kaj je zvišalo doze delavcem NM?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4211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Uvedba preiskave PET-CT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Povečanje števila preiskav – do 8 dnevno (naročena aktivnost za zadnjega pacienta je 10x višja kot aplicirana, tipično do 10 GBq, maksimalno 20 GBq ) – zakaj?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Neučinkovita zaščita za fotone 511 keV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5925"/>
            <a:ext cx="7777163" cy="9128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altLang="sl-SI">
                <a:solidFill>
                  <a:srgbClr val="FFFF66"/>
                </a:solidFill>
              </a:rPr>
              <a:t>Kako znižati osebne doze delavcev pri PET-CT?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4211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604838" indent="-604838">
              <a:lnSpc>
                <a:spcPct val="90000"/>
              </a:lnSpc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sl-SI" altLang="sl-SI" sz="2800">
                <a:solidFill>
                  <a:srgbClr val="FFFF66"/>
                </a:solidFill>
              </a:rPr>
              <a:t>Uvedba after-load tehnike -&gt; posledično manjše število ročnih aplikacij (kot na BRT)</a:t>
            </a:r>
          </a:p>
          <a:p>
            <a:pPr marL="604838" indent="-604838">
              <a:lnSpc>
                <a:spcPct val="90000"/>
              </a:lnSpc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sl-SI" altLang="sl-SI" sz="2800">
                <a:solidFill>
                  <a:srgbClr val="FFFF66"/>
                </a:solidFill>
              </a:rPr>
              <a:t>Zaščitni svinčeni ščit pri pripravi radiofarmaka</a:t>
            </a:r>
          </a:p>
          <a:p>
            <a:pPr marL="604838" indent="-604838">
              <a:lnSpc>
                <a:spcPct val="90000"/>
              </a:lnSpc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sl-SI" altLang="sl-SI" sz="2800">
                <a:solidFill>
                  <a:srgbClr val="FFFF66"/>
                </a:solidFill>
              </a:rPr>
              <a:t>Zvečanje števila delavcev</a:t>
            </a:r>
          </a:p>
          <a:p>
            <a:pPr marL="604838" indent="-604838">
              <a:lnSpc>
                <a:spcPct val="90000"/>
              </a:lnSpc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sl-SI" altLang="sl-SI" sz="2800">
                <a:solidFill>
                  <a:srgbClr val="FFFF66"/>
                </a:solidFill>
              </a:rPr>
              <a:t>Zmanjšanje števila preiskav (razdelitev preiskav z drugimi klinikami)</a:t>
            </a:r>
          </a:p>
          <a:p>
            <a:pPr marL="604838" indent="-604838">
              <a:lnSpc>
                <a:spcPct val="90000"/>
              </a:lnSpc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sl-SI" altLang="sl-SI" sz="2800">
                <a:solidFill>
                  <a:srgbClr val="FFFF66"/>
                </a:solidFill>
              </a:rPr>
              <a:t>Uporaba plaščev ni smiselna (build-up)</a:t>
            </a:r>
          </a:p>
          <a:p>
            <a:pPr marL="604838" indent="-604838">
              <a:lnSpc>
                <a:spcPct val="90000"/>
              </a:lnSpc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sl-SI" altLang="sl-SI" sz="2800">
                <a:solidFill>
                  <a:srgbClr val="FFFF66"/>
                </a:solidFill>
              </a:rPr>
              <a:t>Zaščita prostorov je že optimizirana</a:t>
            </a:r>
          </a:p>
          <a:p>
            <a:pPr marL="604838" indent="-604838">
              <a:lnSpc>
                <a:spcPct val="90000"/>
              </a:lnSpc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sl-SI" altLang="sl-SI" sz="2800">
                <a:solidFill>
                  <a:srgbClr val="FFFF66"/>
                </a:solidFill>
              </a:rPr>
              <a:t>Način dela je že optimiziran</a:t>
            </a:r>
          </a:p>
        </p:txBody>
      </p:sp>
    </p:spTree>
    <p:extLst>
      <p:ext uri="{BB962C8B-B14F-4D97-AF65-F5344CB8AC3E}">
        <p14:creationId xmlns:p14="http://schemas.microsoft.com/office/powerpoint/2010/main" val="1567744990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Primeri</a:t>
            </a:r>
            <a:r>
              <a:rPr lang="sl-SI" altLang="sl-SI" smtClean="0"/>
              <a:t> </a:t>
            </a:r>
            <a:r>
              <a:rPr lang="sl-SI" altLang="sl-SI" smtClean="0">
                <a:solidFill>
                  <a:srgbClr val="FFFF00"/>
                </a:solidFill>
              </a:rPr>
              <a:t>zaščite</a:t>
            </a:r>
          </a:p>
        </p:txBody>
      </p:sp>
      <p:pic>
        <p:nvPicPr>
          <p:cNvPr id="18435" name="Picture 8" descr="zascita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1600200"/>
            <a:ext cx="2919413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9" descr="plasc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1600200"/>
            <a:ext cx="2919413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10" descr="pronssni kontejner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3941763"/>
            <a:ext cx="2919413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8" name="Picture 11" descr="posode za odapdke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3941763"/>
            <a:ext cx="2919413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Odprti viri – radioaktivni odpadki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911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Odprti viri v medicini so kratkoživi –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 razpolovni čas je krajši od 8 dni (za I-131)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Najbolj problematičen odpadek predstavljajo: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- neporabljen radiofarmak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- injekcijske igle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- Tc-99m generatorji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Shranjevanje v posebnih sodčkih, v skladišču radioaktivnega materiala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V vrečah se hranijo smeti in perilo z BRT oddelka iz “jodovih sob”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Iznos: najprej pregled pooblaščene inštitucije, nato opustitev nadzora ali v CS RAO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Radioaktivni odpadki – skladiščenje</a:t>
            </a:r>
          </a:p>
        </p:txBody>
      </p:sp>
      <p:pic>
        <p:nvPicPr>
          <p:cNvPr id="20483" name="Picture 7" descr="skladisce - kontejnerji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8" descr="skladisce - vrece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Radioaktivni odpadki - tekoči</a:t>
            </a:r>
          </a:p>
        </p:txBody>
      </p:sp>
      <p:pic>
        <p:nvPicPr>
          <p:cNvPr id="21507" name="Picture 5" descr="cisterne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288" y="1600200"/>
            <a:ext cx="339883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378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Hranjenje minimalno 2 meseca</a:t>
            </a:r>
          </a:p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Odvzem vzorcev in merjenje specifične aktivnosti (zakonsko določilo uredba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UV1</a:t>
            </a:r>
            <a:r>
              <a:rPr lang="sl-SI" altLang="sl-SI" sz="2800" dirty="0" smtClean="0">
                <a:solidFill>
                  <a:srgbClr val="FFFF00"/>
                </a:solidFill>
              </a:rPr>
              <a:t>, tabela 3)</a:t>
            </a:r>
          </a:p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Izpust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rgbClr val="FFFF66"/>
                </a:solidFill>
              </a:rPr>
              <a:t>Nošenje dozimetra – </a:t>
            </a:r>
            <a:br>
              <a:rPr lang="sl-SI" altLang="sl-SI" sz="4000">
                <a:solidFill>
                  <a:srgbClr val="FFFF66"/>
                </a:solidFill>
              </a:rPr>
            </a:br>
            <a:r>
              <a:rPr lang="sl-SI" altLang="sl-SI" sz="4000">
                <a:solidFill>
                  <a:schemeClr val="folHlink"/>
                </a:solidFill>
              </a:rPr>
              <a:t>pravilno</a:t>
            </a:r>
            <a:r>
              <a:rPr lang="sl-SI" altLang="sl-SI" sz="4000">
                <a:solidFill>
                  <a:srgbClr val="FFFF66"/>
                </a:solidFill>
              </a:rPr>
              <a:t> 		   	</a:t>
            </a:r>
            <a:r>
              <a:rPr lang="sl-SI" altLang="sl-SI" sz="4000">
                <a:solidFill>
                  <a:srgbClr val="FF0000"/>
                </a:solidFill>
              </a:rPr>
              <a:t>napačno</a:t>
            </a:r>
          </a:p>
        </p:txBody>
      </p:sp>
      <p:pic>
        <p:nvPicPr>
          <p:cNvPr id="236547" name="Picture 3" descr="nosenje TLD pravilno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788" y="1600200"/>
            <a:ext cx="3606800" cy="5141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548" name="Picture 4" descr="nosenje TLD napacno2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9225" y="1600200"/>
            <a:ext cx="3262313" cy="5141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51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Definicija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Odprti viri (open sources): možna je kontaminacija (razlitje, razsutje, ingestija, inhalacija).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Sem spadajo tudi raztopine v steklenih in plastičnih posodah.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Lamele na kobaltovem obsevalnem aparatu (DU)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Zaprti viri (sealed sources): kontaminacija ni možna. Ščit je dovolj močan.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Radioaktivni viri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Naprave s pospeševalno cevjo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l-SI" altLang="sl-SI" sz="4000">
                <a:solidFill>
                  <a:srgbClr val="FFFF00"/>
                </a:solidFill>
              </a:rPr>
              <a:t>Kalibrirani zaprti viri </a:t>
            </a:r>
            <a:br>
              <a:rPr lang="sl-SI" altLang="sl-SI" sz="4000">
                <a:solidFill>
                  <a:srgbClr val="FFFF00"/>
                </a:solidFill>
              </a:rPr>
            </a:br>
            <a:r>
              <a:rPr lang="sl-SI" altLang="sl-SI" sz="4000">
                <a:solidFill>
                  <a:srgbClr val="FFFF00"/>
                </a:solidFill>
              </a:rPr>
              <a:t>za interne kalibracije</a:t>
            </a:r>
          </a:p>
        </p:txBody>
      </p:sp>
      <p:pic>
        <p:nvPicPr>
          <p:cNvPr id="86028" name="Picture 12" descr="P10100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1600200"/>
            <a:ext cx="2919413" cy="2189163"/>
          </a:xfrm>
        </p:spPr>
      </p:pic>
      <p:pic>
        <p:nvPicPr>
          <p:cNvPr id="86029" name="Picture 13" descr="P10100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1600200"/>
            <a:ext cx="2919413" cy="2189163"/>
          </a:xfrm>
        </p:spPr>
      </p:pic>
      <p:pic>
        <p:nvPicPr>
          <p:cNvPr id="86030" name="Picture 14" descr="P10100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3941763"/>
            <a:ext cx="2919413" cy="2189162"/>
          </a:xfrm>
        </p:spPr>
      </p:pic>
      <p:pic>
        <p:nvPicPr>
          <p:cNvPr id="86031" name="Picture 15" descr="P101000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3941763"/>
            <a:ext cx="2919413" cy="2189162"/>
          </a:xfrm>
        </p:spPr>
      </p:pic>
    </p:spTree>
    <p:extLst>
      <p:ext uri="{BB962C8B-B14F-4D97-AF65-F5344CB8AC3E}">
        <p14:creationId xmlns:p14="http://schemas.microsoft.com/office/powerpoint/2010/main" val="31934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altLang="sl-SI">
                <a:solidFill>
                  <a:srgbClr val="FFFF66"/>
                </a:solidFill>
              </a:rPr>
              <a:t>Za</a:t>
            </a:r>
            <a:r>
              <a:rPr lang="en-GB" altLang="sl-SI">
                <a:solidFill>
                  <a:srgbClr val="FFFF66"/>
                </a:solidFill>
              </a:rPr>
              <a:t>prti viri – radioaktivni odpadki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911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>
                <a:solidFill>
                  <a:srgbClr val="FFFF66"/>
                </a:solidFill>
              </a:rPr>
              <a:t>Iztrošeni zaprti</a:t>
            </a:r>
            <a:r>
              <a:rPr lang="en-GB" altLang="sl-SI">
                <a:solidFill>
                  <a:srgbClr val="FFFF66"/>
                </a:solidFill>
              </a:rPr>
              <a:t> viri v medicini </a:t>
            </a:r>
            <a:r>
              <a:rPr lang="sl-SI" altLang="sl-SI">
                <a:solidFill>
                  <a:srgbClr val="FFFF66"/>
                </a:solidFill>
              </a:rPr>
              <a:t>ni</a:t>
            </a:r>
            <a:r>
              <a:rPr lang="en-GB" altLang="sl-SI">
                <a:solidFill>
                  <a:srgbClr val="FFFF66"/>
                </a:solidFill>
              </a:rPr>
              <a:t>so </a:t>
            </a:r>
            <a:r>
              <a:rPr lang="sl-SI" altLang="sl-SI">
                <a:solidFill>
                  <a:srgbClr val="FFFF66"/>
                </a:solidFill>
              </a:rPr>
              <a:t>več tako </a:t>
            </a:r>
            <a:r>
              <a:rPr lang="en-GB" altLang="sl-SI">
                <a:solidFill>
                  <a:srgbClr val="FFFF66"/>
                </a:solidFill>
              </a:rPr>
              <a:t>kratkoživi –</a:t>
            </a:r>
            <a:r>
              <a:rPr lang="sl-SI" altLang="sl-SI">
                <a:solidFill>
                  <a:srgbClr val="FFFF66"/>
                </a:solidFill>
              </a:rPr>
              <a:t> specifična aktivnost je nad predpisano mejo za opustitev nadzora</a:t>
            </a:r>
          </a:p>
          <a:p>
            <a:pPr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>
                <a:solidFill>
                  <a:srgbClr val="FFFF66"/>
                </a:solidFill>
              </a:rPr>
              <a:t>Shranjevanje</a:t>
            </a:r>
            <a:r>
              <a:rPr lang="en-GB" altLang="sl-SI">
                <a:solidFill>
                  <a:srgbClr val="FFFF66"/>
                </a:solidFill>
              </a:rPr>
              <a:t> v </a:t>
            </a:r>
            <a:r>
              <a:rPr lang="sl-SI" altLang="sl-SI">
                <a:solidFill>
                  <a:srgbClr val="FFFF66"/>
                </a:solidFill>
              </a:rPr>
              <a:t>svinčenih kontejnerjih</a:t>
            </a:r>
            <a:r>
              <a:rPr lang="en-GB" altLang="sl-SI">
                <a:solidFill>
                  <a:srgbClr val="FFFF66"/>
                </a:solidFill>
              </a:rPr>
              <a:t>, v skladišču radioaktivnega materiala</a:t>
            </a:r>
          </a:p>
          <a:p>
            <a:pPr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>
                <a:solidFill>
                  <a:srgbClr val="FFFF66"/>
                </a:solidFill>
              </a:rPr>
              <a:t>Iznos: najprej pregled pooblaščene inštitucije, nato opustitev nadzora ali v CS RAO</a:t>
            </a:r>
          </a:p>
        </p:txBody>
      </p:sp>
    </p:spTree>
    <p:extLst>
      <p:ext uri="{BB962C8B-B14F-4D97-AF65-F5344CB8AC3E}">
        <p14:creationId xmlns:p14="http://schemas.microsoft.com/office/powerpoint/2010/main" val="3462954926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3 načini ščitenja pred sevanjem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Čas</a:t>
            </a:r>
          </a:p>
          <a:p>
            <a:r>
              <a:rPr lang="sl-SI" altLang="sl-SI">
                <a:solidFill>
                  <a:srgbClr val="FFFF00"/>
                </a:solidFill>
              </a:rPr>
              <a:t>Razdalja </a:t>
            </a:r>
          </a:p>
          <a:p>
            <a:r>
              <a:rPr lang="sl-SI" altLang="sl-SI">
                <a:solidFill>
                  <a:srgbClr val="FFFF00"/>
                </a:solidFill>
              </a:rPr>
              <a:t>Ščit</a:t>
            </a:r>
          </a:p>
        </p:txBody>
      </p:sp>
    </p:spTree>
    <p:extLst>
      <p:ext uri="{BB962C8B-B14F-4D97-AF65-F5344CB8AC3E}">
        <p14:creationId xmlns:p14="http://schemas.microsoft.com/office/powerpoint/2010/main" val="11365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66"/>
                </a:solidFill>
              </a:rPr>
              <a:t>Zaščita pred sevanjem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FFFF66"/>
                </a:solidFill>
                <a:cs typeface="Arial" charset="0"/>
              </a:rPr>
              <a:t>RTG: zaščitno </a:t>
            </a:r>
            <a:r>
              <a:rPr lang="sl-SI" altLang="sl-SI" b="1" u="sng">
                <a:solidFill>
                  <a:srgbClr val="FFFF66"/>
                </a:solidFill>
                <a:cs typeface="Arial" charset="0"/>
              </a:rPr>
              <a:t>Pb steklo</a:t>
            </a:r>
            <a:r>
              <a:rPr lang="sl-SI" altLang="sl-SI">
                <a:solidFill>
                  <a:srgbClr val="FFFF66"/>
                </a:solidFill>
                <a:cs typeface="Arial" charset="0"/>
              </a:rPr>
              <a:t> ali tanka stena</a:t>
            </a:r>
          </a:p>
          <a:p>
            <a:pPr>
              <a:lnSpc>
                <a:spcPct val="90000"/>
              </a:lnSpc>
            </a:pPr>
            <a:r>
              <a:rPr lang="el-GR" altLang="sl-SI">
                <a:solidFill>
                  <a:srgbClr val="FFFF66"/>
                </a:solidFill>
                <a:cs typeface="Arial" charset="0"/>
              </a:rPr>
              <a:t>γ</a:t>
            </a:r>
            <a:r>
              <a:rPr lang="sl-SI" altLang="sl-SI">
                <a:solidFill>
                  <a:srgbClr val="FFFF66"/>
                </a:solidFill>
                <a:cs typeface="Arial" charset="0"/>
              </a:rPr>
              <a:t>: zaščitna obleka </a:t>
            </a:r>
            <a:r>
              <a:rPr lang="sl-SI" altLang="sl-SI" b="1" u="sng">
                <a:solidFill>
                  <a:srgbClr val="FFFF66"/>
                </a:solidFill>
                <a:cs typeface="Arial" charset="0"/>
              </a:rPr>
              <a:t>ne pomaga</a:t>
            </a:r>
            <a:r>
              <a:rPr lang="sl-SI" altLang="sl-SI">
                <a:solidFill>
                  <a:srgbClr val="FFFF66"/>
                </a:solidFill>
                <a:cs typeface="Arial" charset="0"/>
              </a:rPr>
              <a:t> (ščiti nas samo pred </a:t>
            </a:r>
            <a:r>
              <a:rPr lang="sl-SI" altLang="sl-SI" b="1" u="sng">
                <a:solidFill>
                  <a:srgbClr val="FFFF66"/>
                </a:solidFill>
                <a:cs typeface="Arial" charset="0"/>
              </a:rPr>
              <a:t>kontaminacijo</a:t>
            </a:r>
            <a:r>
              <a:rPr lang="sl-SI" altLang="sl-SI">
                <a:solidFill>
                  <a:srgbClr val="FFFF66"/>
                </a:solidFill>
                <a:cs typeface="Arial" charset="0"/>
              </a:rPr>
              <a:t>), Pb plašč je primeren samo za Tc-99m, za ostale vire pa ne, zato zmanjšamo čas zadrževanja na minimum in povečamo razdaljo do vira na maksimum</a:t>
            </a:r>
          </a:p>
          <a:p>
            <a:pPr>
              <a:lnSpc>
                <a:spcPct val="90000"/>
              </a:lnSpc>
            </a:pPr>
            <a:r>
              <a:rPr lang="el-GR" altLang="sl-SI">
                <a:solidFill>
                  <a:srgbClr val="FFFF66"/>
                </a:solidFill>
                <a:cs typeface="Arial" charset="0"/>
              </a:rPr>
              <a:t>β</a:t>
            </a:r>
            <a:r>
              <a:rPr lang="sl-SI" altLang="sl-SI">
                <a:solidFill>
                  <a:srgbClr val="FFFF66"/>
                </a:solidFill>
                <a:cs typeface="Arial" charset="0"/>
              </a:rPr>
              <a:t>: nekaj </a:t>
            </a:r>
            <a:r>
              <a:rPr lang="sl-SI" altLang="sl-SI" b="1" u="sng">
                <a:solidFill>
                  <a:srgbClr val="FFFF66"/>
                </a:solidFill>
                <a:cs typeface="Arial" charset="0"/>
              </a:rPr>
              <a:t>mm plastike</a:t>
            </a:r>
            <a:endParaRPr lang="el-GR" altLang="sl-SI" b="1" u="sng">
              <a:solidFill>
                <a:srgbClr val="FFFF66"/>
              </a:solidFill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FFFF66"/>
                </a:solidFill>
                <a:cs typeface="Arial" charset="0"/>
              </a:rPr>
              <a:t>Linac: </a:t>
            </a:r>
            <a:r>
              <a:rPr lang="sl-SI" altLang="sl-SI" b="1" u="sng">
                <a:solidFill>
                  <a:srgbClr val="FFFF66"/>
                </a:solidFill>
                <a:cs typeface="Arial" charset="0"/>
              </a:rPr>
              <a:t>1 m betona</a:t>
            </a:r>
          </a:p>
        </p:txBody>
      </p:sp>
    </p:spTree>
    <p:extLst>
      <p:ext uri="{BB962C8B-B14F-4D97-AF65-F5344CB8AC3E}">
        <p14:creationId xmlns:p14="http://schemas.microsoft.com/office/powerpoint/2010/main" val="975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57200" y="177800"/>
            <a:ext cx="8229600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81000"/>
              </a:lnSpc>
              <a:buFont typeface="Arial" charset="0"/>
              <a:buNone/>
            </a:pPr>
            <a:r>
              <a:rPr lang="en-GB" altLang="sl-SI" sz="4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Zaključek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38138" indent="-338138"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81000"/>
              </a:lnSpc>
              <a:spcBef>
                <a:spcPts val="800"/>
              </a:spcBef>
              <a:buClr>
                <a:srgbClr val="86D1EC"/>
              </a:buClr>
              <a:buSzPct val="90000"/>
              <a:buFont typeface="Times New Roman" pitchFamily="18" charset="0"/>
              <a:buBlip>
                <a:blip r:embed="rId3"/>
              </a:buBlip>
            </a:pPr>
            <a:r>
              <a:rPr lang="en-GB" altLang="sl-SI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Hvala lepa za pozornost!</a:t>
            </a:r>
          </a:p>
          <a:p>
            <a:pPr>
              <a:lnSpc>
                <a:spcPct val="81000"/>
              </a:lnSpc>
              <a:spcBef>
                <a:spcPts val="800"/>
              </a:spcBef>
              <a:buClr>
                <a:srgbClr val="86D1EC"/>
              </a:buClr>
              <a:buSzPct val="90000"/>
              <a:buFont typeface="Times New Roman" pitchFamily="18" charset="0"/>
              <a:buBlip>
                <a:blip r:embed="rId3"/>
              </a:buBlip>
            </a:pPr>
            <a:r>
              <a:rPr lang="en-GB" altLang="sl-SI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Vprašanja?</a:t>
            </a:r>
          </a:p>
        </p:txBody>
      </p:sp>
      <p:pic>
        <p:nvPicPr>
          <p:cNvPr id="35844" name="Picture 4" descr="baltaz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76475"/>
            <a:ext cx="27590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569082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Uporaba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Diagnostika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Terapija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Interne kalibracije, preizkušanje naprav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Raziskovalna dejavnost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Odprti viri (open sources)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Oddelek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r>
              <a:rPr lang="en-GB" altLang="sl-SI" dirty="0" err="1" smtClean="0">
                <a:solidFill>
                  <a:srgbClr val="FFFF66"/>
                </a:solidFill>
              </a:rPr>
              <a:t>nuklearne</a:t>
            </a:r>
            <a:r>
              <a:rPr lang="en-GB" altLang="sl-SI" dirty="0" smtClean="0">
                <a:solidFill>
                  <a:srgbClr val="FFFF66"/>
                </a:solidFill>
              </a:rPr>
              <a:t> medicine </a:t>
            </a:r>
          </a:p>
          <a:p>
            <a:pPr eaLnBrk="1" hangingPunct="1"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Diagnostika</a:t>
            </a:r>
            <a:r>
              <a:rPr lang="en-GB" altLang="sl-SI" dirty="0" smtClean="0">
                <a:solidFill>
                  <a:srgbClr val="FFFF66"/>
                </a:solidFill>
              </a:rPr>
              <a:t>: Tc-99m, I-123, </a:t>
            </a:r>
            <a:r>
              <a:rPr lang="sl-SI" altLang="sl-SI" dirty="0" smtClean="0">
                <a:solidFill>
                  <a:srgbClr val="FFFF66"/>
                </a:solidFill>
              </a:rPr>
              <a:t>I-131, </a:t>
            </a:r>
            <a:r>
              <a:rPr lang="en-GB" altLang="sl-SI" dirty="0" smtClean="0">
                <a:solidFill>
                  <a:srgbClr val="FFFF66"/>
                </a:solidFill>
              </a:rPr>
              <a:t>In-111, Ga-67, </a:t>
            </a:r>
            <a:r>
              <a:rPr lang="en-GB" altLang="sl-SI" dirty="0" smtClean="0">
                <a:solidFill>
                  <a:srgbClr val="FFFF66"/>
                </a:solidFill>
              </a:rPr>
              <a:t>F-18</a:t>
            </a:r>
            <a:r>
              <a:rPr lang="sl-SI" altLang="sl-SI" dirty="0" smtClean="0">
                <a:solidFill>
                  <a:srgbClr val="FFFF66"/>
                </a:solidFill>
              </a:rPr>
              <a:t>,</a:t>
            </a:r>
            <a:endParaRPr lang="sl-SI" altLang="sl-SI" dirty="0" smtClean="0">
              <a:solidFill>
                <a:srgbClr val="FFFF66"/>
              </a:solidFill>
            </a:endParaRPr>
          </a:p>
          <a:p>
            <a:pPr eaLnBrk="1" hangingPunct="1"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Terapija</a:t>
            </a:r>
            <a:r>
              <a:rPr lang="en-GB" altLang="sl-SI" dirty="0" smtClean="0">
                <a:solidFill>
                  <a:srgbClr val="FFFF66"/>
                </a:solidFill>
              </a:rPr>
              <a:t>:  I-131, Sr-89, Sm-153</a:t>
            </a:r>
            <a:r>
              <a:rPr lang="sl-SI" altLang="sl-SI" dirty="0" smtClean="0">
                <a:solidFill>
                  <a:srgbClr val="FFFF66"/>
                </a:solidFill>
              </a:rPr>
              <a:t>, Y-90, 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>
                <a:solidFill>
                  <a:srgbClr val="FFFF66"/>
                </a:solidFill>
              </a:rPr>
              <a:t>	</a:t>
            </a:r>
            <a:r>
              <a:rPr lang="sl-SI" altLang="sl-SI" dirty="0" smtClean="0">
                <a:solidFill>
                  <a:srgbClr val="FFFF66"/>
                </a:solidFill>
              </a:rPr>
              <a:t>Ra-223 (</a:t>
            </a:r>
            <a:r>
              <a:rPr lang="el-GR" altLang="sl-SI" dirty="0" smtClean="0">
                <a:solidFill>
                  <a:srgbClr val="FFFF66"/>
                </a:solidFill>
              </a:rPr>
              <a:t>α</a:t>
            </a:r>
            <a:r>
              <a:rPr lang="sl-SI" altLang="sl-SI" dirty="0" smtClean="0">
                <a:solidFill>
                  <a:srgbClr val="FFFF66"/>
                </a:solidFill>
              </a:rPr>
              <a:t> sevalec)</a:t>
            </a:r>
            <a:endParaRPr lang="en-GB" altLang="sl-SI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Odprti viri - diagnostika (1)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Priprava radiofarmaka: vroči laboratorij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Radiofarmak se aplicira bolniku in porazdeli po telesu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Slikanje s kopičenjem radioizotopa v posameznih organih (limfni sistem, ščitnica, kosti...)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         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Odprti viri - diagnostika  (2) 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sl-SI" u="sng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Najpogostejši izotopi : Tc-99m, I-131, F-18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Kratki razpolovni časi : nekaj ur do </a:t>
            </a:r>
            <a:r>
              <a:rPr lang="sl-SI" altLang="sl-SI" smtClean="0">
                <a:solidFill>
                  <a:srgbClr val="FFFF66"/>
                </a:solidFill>
              </a:rPr>
              <a:t>nekaj</a:t>
            </a:r>
            <a:r>
              <a:rPr lang="en-GB" altLang="sl-SI" smtClean="0">
                <a:solidFill>
                  <a:srgbClr val="FFFF66"/>
                </a:solidFill>
              </a:rPr>
              <a:t> dni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Aktivnosti do </a:t>
            </a:r>
            <a:r>
              <a:rPr lang="sl-SI" altLang="sl-SI" smtClean="0">
                <a:solidFill>
                  <a:srgbClr val="FFFF66"/>
                </a:solidFill>
              </a:rPr>
              <a:t>1100</a:t>
            </a:r>
            <a:r>
              <a:rPr lang="en-GB" altLang="sl-SI" smtClean="0">
                <a:solidFill>
                  <a:srgbClr val="FFFF66"/>
                </a:solidFill>
              </a:rPr>
              <a:t> MBq: ambulantna obdelava bolnika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po slikanju na </a:t>
            </a:r>
            <a:r>
              <a:rPr lang="en-GB" altLang="sl-SI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altLang="sl-SI" smtClean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GB" altLang="sl-SI" smtClean="0">
                <a:solidFill>
                  <a:srgbClr val="FFFF66"/>
                </a:solidFill>
              </a:rPr>
              <a:t>kamerah gre bolnik lahko domov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Odprti viri - terapija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67675" cy="48466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Oralno v obliki kapsul ali v tekoči obliki (primer:  I-131 pri karcinomu  ščitnice)</a:t>
            </a:r>
            <a:r>
              <a:rPr lang="ar-SA" altLang="sl-SI" smtClean="0">
                <a:solidFill>
                  <a:srgbClr val="FFFF66"/>
                </a:solidFill>
                <a:cs typeface="Arial" charset="0"/>
              </a:rPr>
              <a:t>‏</a:t>
            </a:r>
            <a:endParaRPr lang="sl-SI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Aktivnosti: do 7.4 GBq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Bolnik je hospitaliziran 3 dni na BRT oddelku (jodove sobe)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Aktivnost pada zaradi razpada izotopa in izločanja (fizikalni in biološki razpolovni čas)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Zakonska omejitev za odpust: 800 MBq preostale aktivnosti (50 </a:t>
            </a:r>
            <a:r>
              <a:rPr lang="sl-SI" altLang="sl-SI" smtClean="0">
                <a:solidFill>
                  <a:srgbClr val="FFFF66"/>
                </a:solidFill>
                <a:cs typeface="Arial" charset="0"/>
              </a:rPr>
              <a:t>µSv/h na razdalji 1m)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mtClean="0">
              <a:solidFill>
                <a:srgbClr val="FFFF66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sl-SI">
                <a:solidFill>
                  <a:srgbClr val="FFFF66"/>
                </a:solidFill>
              </a:rPr>
              <a:t>Terapija z I-131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40288" cy="53197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800">
                <a:solidFill>
                  <a:srgbClr val="FFFF66"/>
                </a:solidFill>
              </a:rPr>
              <a:t>Bolnik je aktiven in obvezno hospitaliziran na zaprtem oddelku (BRT)</a:t>
            </a:r>
            <a:r>
              <a:rPr lang="ar-SA" altLang="sl-SI" sz="2800">
                <a:solidFill>
                  <a:srgbClr val="FFFF66"/>
                </a:solidFill>
                <a:cs typeface="Arial" charset="0"/>
              </a:rPr>
              <a:t>‏</a:t>
            </a:r>
            <a:endParaRPr lang="sl-SI" altLang="sl-SI" sz="2800">
              <a:solidFill>
                <a:srgbClr val="FFFF66"/>
              </a:solidFill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800">
                <a:solidFill>
                  <a:srgbClr val="FFFF66"/>
                </a:solidFill>
              </a:rPr>
              <a:t>I-131 prejme v obliki kapsule ali v tekoči obliki</a:t>
            </a:r>
          </a:p>
          <a:p>
            <a:pPr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800">
                <a:solidFill>
                  <a:srgbClr val="FFFF66"/>
                </a:solidFill>
              </a:rPr>
              <a:t>Nego vrši osebje BRT oddelka - osnovni načeli varstva pred sevanji: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800">
                <a:solidFill>
                  <a:srgbClr val="FFFF66"/>
                </a:solidFill>
              </a:rPr>
              <a:t>    1. RAZDALJA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800">
                <a:solidFill>
                  <a:srgbClr val="FFFF66"/>
                </a:solidFill>
              </a:rPr>
              <a:t>    2. ČAS</a:t>
            </a:r>
          </a:p>
          <a:p>
            <a:pPr>
              <a:lnSpc>
                <a:spcPct val="90000"/>
              </a:lnSpc>
              <a:spcBef>
                <a:spcPts val="700"/>
              </a:spcBef>
              <a:buSzPct val="103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sl-SI" altLang="sl-SI" sz="2800" b="1">
              <a:solidFill>
                <a:srgbClr val="FFFF66"/>
              </a:solidFill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SzPct val="103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sl-SI" altLang="sl-SI" sz="2800" b="1">
              <a:solidFill>
                <a:srgbClr val="FFFF66"/>
              </a:solidFill>
            </a:endParaRPr>
          </a:p>
        </p:txBody>
      </p:sp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2159000"/>
            <a:ext cx="3352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777867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ICJT</Template>
  <TotalTime>10444</TotalTime>
  <Words>1054</Words>
  <Application>Microsoft Office PowerPoint</Application>
  <PresentationFormat>On-screen Show (4:3)</PresentationFormat>
  <Paragraphs>214</Paragraphs>
  <Slides>34</Slides>
  <Notes>18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Lucida Sans Unicode</vt:lpstr>
      <vt:lpstr>Wingdings</vt:lpstr>
      <vt:lpstr>Times New Roman</vt:lpstr>
      <vt:lpstr>Arial (WT)</vt:lpstr>
      <vt:lpstr>Beam</vt:lpstr>
      <vt:lpstr>Microsoft Office Excel Chart</vt:lpstr>
      <vt:lpstr>Viri sevanja v nuklearni medicini in varstvo pred sevanji</vt:lpstr>
      <vt:lpstr>Vsebina</vt:lpstr>
      <vt:lpstr>Definicija</vt:lpstr>
      <vt:lpstr>Uporaba</vt:lpstr>
      <vt:lpstr>Odprti viri (open sources)</vt:lpstr>
      <vt:lpstr>Odprti viri - diagnostika (1)</vt:lpstr>
      <vt:lpstr>Odprti viri - diagnostika  (2) </vt:lpstr>
      <vt:lpstr>Odprti viri - terapija</vt:lpstr>
      <vt:lpstr>Terapija z I-131</vt:lpstr>
      <vt:lpstr>Primeri apliciranih aktivnosti</vt:lpstr>
      <vt:lpstr>Hitrosti doz pri delu z odprtimi viri sevanja</vt:lpstr>
      <vt:lpstr>PET - CT</vt:lpstr>
      <vt:lpstr>Razpolovni časi </vt:lpstr>
      <vt:lpstr>Priprava FDG</vt:lpstr>
      <vt:lpstr>PET-CT</vt:lpstr>
      <vt:lpstr>Dozimetrija</vt:lpstr>
      <vt:lpstr>Sevalna obremenitev delavcev</vt:lpstr>
      <vt:lpstr>Mesečne ekvivalentne doze na roke pri pripravi radiofarmakov</vt:lpstr>
      <vt:lpstr>Letne efektivne doze za radiološke inženirje</vt:lpstr>
      <vt:lpstr>Sevalna obremenitev delavcev na BRT in NM</vt:lpstr>
      <vt:lpstr>Ekstremi</vt:lpstr>
      <vt:lpstr>Dozne ograde in dozne omejitve</vt:lpstr>
      <vt:lpstr>Kaj je zvišalo doze delavcem NM?</vt:lpstr>
      <vt:lpstr>Kako znižati osebne doze delavcev pri PET-CT?</vt:lpstr>
      <vt:lpstr>Primeri zaščite</vt:lpstr>
      <vt:lpstr>Odprti viri – radioaktivni odpadki</vt:lpstr>
      <vt:lpstr>Radioaktivni odpadki – skladiščenje</vt:lpstr>
      <vt:lpstr>Radioaktivni odpadki - tekoči</vt:lpstr>
      <vt:lpstr>Nošenje dozimetra –  pravilno       napačno</vt:lpstr>
      <vt:lpstr>Kalibrirani zaprti viri  za interne kalibracije</vt:lpstr>
      <vt:lpstr>Zaprti viri – radioaktivni odpadki</vt:lpstr>
      <vt:lpstr>3 načini ščitenja pred sevanjem</vt:lpstr>
      <vt:lpstr>Zaščita pred sevanjem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Viri sevanja na OI</dc:title>
  <dc:creator>Čotar Uroš</dc:creator>
  <cp:lastModifiedBy>Uroš Čotar</cp:lastModifiedBy>
  <cp:revision>109</cp:revision>
  <cp:lastPrinted>2016-10-13T08:02:08Z</cp:lastPrinted>
  <dcterms:modified xsi:type="dcterms:W3CDTF">2016-10-13T08:05:59Z</dcterms:modified>
</cp:coreProperties>
</file>