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8" r:id="rId3"/>
    <p:sldId id="259" r:id="rId4"/>
    <p:sldId id="260" r:id="rId5"/>
    <p:sldId id="261" r:id="rId6"/>
    <p:sldId id="257" r:id="rId7"/>
    <p:sldId id="363" r:id="rId8"/>
    <p:sldId id="263" r:id="rId9"/>
    <p:sldId id="269" r:id="rId10"/>
    <p:sldId id="265" r:id="rId11"/>
    <p:sldId id="266" r:id="rId12"/>
    <p:sldId id="268" r:id="rId13"/>
    <p:sldId id="347" r:id="rId14"/>
    <p:sldId id="271" r:id="rId15"/>
    <p:sldId id="273" r:id="rId16"/>
    <p:sldId id="274" r:id="rId17"/>
    <p:sldId id="275" r:id="rId18"/>
    <p:sldId id="346" r:id="rId19"/>
    <p:sldId id="352" r:id="rId20"/>
    <p:sldId id="353" r:id="rId21"/>
    <p:sldId id="351" r:id="rId22"/>
    <p:sldId id="280" r:id="rId23"/>
    <p:sldId id="348" r:id="rId24"/>
    <p:sldId id="35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2" r:id="rId35"/>
    <p:sldId id="293" r:id="rId36"/>
    <p:sldId id="295" r:id="rId37"/>
    <p:sldId id="296" r:id="rId38"/>
    <p:sldId id="354" r:id="rId39"/>
    <p:sldId id="355" r:id="rId40"/>
    <p:sldId id="356" r:id="rId41"/>
    <p:sldId id="338" r:id="rId42"/>
    <p:sldId id="339" r:id="rId43"/>
    <p:sldId id="340" r:id="rId44"/>
    <p:sldId id="341" r:id="rId45"/>
    <p:sldId id="342" r:id="rId46"/>
    <p:sldId id="357" r:id="rId47"/>
    <p:sldId id="358" r:id="rId48"/>
    <p:sldId id="359" r:id="rId49"/>
    <p:sldId id="312" r:id="rId50"/>
    <p:sldId id="313" r:id="rId51"/>
    <p:sldId id="316" r:id="rId52"/>
    <p:sldId id="317" r:id="rId53"/>
    <p:sldId id="318" r:id="rId54"/>
    <p:sldId id="319" r:id="rId55"/>
    <p:sldId id="324" r:id="rId56"/>
    <p:sldId id="325" r:id="rId57"/>
    <p:sldId id="327" r:id="rId58"/>
    <p:sldId id="328" r:id="rId59"/>
    <p:sldId id="360" r:id="rId60"/>
    <p:sldId id="332" r:id="rId61"/>
  </p:sldIdLst>
  <p:sldSz cx="9144000" cy="6858000" type="screen4x3"/>
  <p:notesSz cx="6858000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8824" autoAdjust="0"/>
  </p:normalViewPr>
  <p:slideViewPr>
    <p:cSldViewPr>
      <p:cViewPr varScale="1">
        <p:scale>
          <a:sx n="75" d="100"/>
          <a:sy n="75" d="100"/>
        </p:scale>
        <p:origin x="1013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9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ra\Desktop\Gradivo_te&#269;aj_&#269;etrte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ra\Desktop\Gradivo_te&#269;aj_&#269;etrte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ra\Desktop\Gradivo_te&#269;aj_&#269;etrte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ra\Desktop\Gradivo_te&#269;aj_&#269;etrte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Primerjava_doz_2008_2010-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TESTMASINA-PAC\My%20Book%20(Q)\Varstvo%20pred%20sevanji\Primerjava_doz_2012_2017-IS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100256999125108"/>
          <c:y val="5.8706360335095201E-2"/>
          <c:w val="0.76875464785651904"/>
          <c:h val="0.832619568387284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Aktivnost!$B$1</c:f>
              <c:strCache>
                <c:ptCount val="1"/>
                <c:pt idx="0">
                  <c:v>600 MBq Tc99m</c:v>
                </c:pt>
              </c:strCache>
            </c:strRef>
          </c:tx>
          <c:marker>
            <c:symbol val="none"/>
          </c:marker>
          <c:xVal>
            <c:numRef>
              <c:f>Aktivnost!$A$3:$A$16</c:f>
              <c:numCache>
                <c:formatCode>General</c:formatCode>
                <c:ptCount val="14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12</c:v>
                </c:pt>
                <c:pt idx="13">
                  <c:v>24</c:v>
                </c:pt>
              </c:numCache>
            </c:numRef>
          </c:xVal>
          <c:yVal>
            <c:numRef>
              <c:f>Aktivnost!$B$3:$B$16</c:f>
              <c:numCache>
                <c:formatCode>0.00</c:formatCode>
                <c:ptCount val="14"/>
                <c:pt idx="0">
                  <c:v>600</c:v>
                </c:pt>
                <c:pt idx="1">
                  <c:v>566.43327641262829</c:v>
                </c:pt>
                <c:pt idx="2">
                  <c:v>534.74442771257486</c:v>
                </c:pt>
                <c:pt idx="3">
                  <c:v>504.82839705438215</c:v>
                </c:pt>
                <c:pt idx="4">
                  <c:v>476.58600494941476</c:v>
                </c:pt>
                <c:pt idx="5">
                  <c:v>449.92362045983725</c:v>
                </c:pt>
                <c:pt idx="6">
                  <c:v>424.75285078749579</c:v>
                </c:pt>
                <c:pt idx="7">
                  <c:v>378.55703352274031</c:v>
                </c:pt>
                <c:pt idx="8">
                  <c:v>337.38544041281284</c:v>
                </c:pt>
                <c:pt idx="9">
                  <c:v>300.69164042017394</c:v>
                </c:pt>
                <c:pt idx="10">
                  <c:v>267.98863195740165</c:v>
                </c:pt>
                <c:pt idx="11">
                  <c:v>238.84237938256203</c:v>
                </c:pt>
                <c:pt idx="12">
                  <c:v>150.69243769762625</c:v>
                </c:pt>
                <c:pt idx="13">
                  <c:v>37.847017965421344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F0D-453C-91D3-53051BDF583F}"/>
            </c:ext>
          </c:extLst>
        </c:ser>
        <c:ser>
          <c:idx val="2"/>
          <c:order val="1"/>
          <c:tx>
            <c:strRef>
              <c:f>Aktivnost!$D$1</c:f>
              <c:strCache>
                <c:ptCount val="1"/>
                <c:pt idx="0">
                  <c:v>370 MBq F18</c:v>
                </c:pt>
              </c:strCache>
            </c:strRef>
          </c:tx>
          <c:marker>
            <c:symbol val="none"/>
          </c:marker>
          <c:xVal>
            <c:numRef>
              <c:f>Aktivnost!$A$3:$A$16</c:f>
              <c:numCache>
                <c:formatCode>General</c:formatCode>
                <c:ptCount val="14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12</c:v>
                </c:pt>
                <c:pt idx="13">
                  <c:v>24</c:v>
                </c:pt>
              </c:numCache>
            </c:numRef>
          </c:xVal>
          <c:yVal>
            <c:numRef>
              <c:f>Aktivnost!$D$3:$D$16</c:f>
              <c:numCache>
                <c:formatCode>0.00</c:formatCode>
                <c:ptCount val="14"/>
                <c:pt idx="0">
                  <c:v>370</c:v>
                </c:pt>
                <c:pt idx="1">
                  <c:v>306.16327254886994</c:v>
                </c:pt>
                <c:pt idx="2">
                  <c:v>253.3404039400917</c:v>
                </c:pt>
                <c:pt idx="3">
                  <c:v>209.63115443013797</c:v>
                </c:pt>
                <c:pt idx="4">
                  <c:v>173.46313586088823</c:v>
                </c:pt>
                <c:pt idx="5">
                  <c:v>143.53524686961867</c:v>
                </c:pt>
                <c:pt idx="6">
                  <c:v>118.77086731814164</c:v>
                </c:pt>
                <c:pt idx="7">
                  <c:v>81.32286352079187</c:v>
                </c:pt>
                <c:pt idx="8">
                  <c:v>55.682073226817231</c:v>
                </c:pt>
                <c:pt idx="9">
                  <c:v>38.125726820280143</c:v>
                </c:pt>
                <c:pt idx="10">
                  <c:v>26.104829819349554</c:v>
                </c:pt>
                <c:pt idx="11">
                  <c:v>17.874076030328009</c:v>
                </c:pt>
                <c:pt idx="12">
                  <c:v>3.928570393444931</c:v>
                </c:pt>
                <c:pt idx="13">
                  <c:v>4.1712609016897578E-2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F0D-453C-91D3-53051BDF5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937856"/>
        <c:axId val="165982208"/>
      </c:scatterChart>
      <c:valAx>
        <c:axId val="160937856"/>
        <c:scaling>
          <c:orientation val="minMax"/>
          <c:max val="2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Čas [</a:t>
                </a:r>
                <a:r>
                  <a:rPr lang="sl-SI" b="0"/>
                  <a:t>h</a:t>
                </a:r>
                <a:r>
                  <a:rPr lang="en-US" b="0"/>
                  <a:t>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65982208"/>
        <c:crosses val="autoZero"/>
        <c:crossBetween val="midCat"/>
      </c:valAx>
      <c:valAx>
        <c:axId val="1659822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/>
                  <a:t>Aktivnost v pacientu [MBq]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609378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3063538932633358"/>
          <c:y val="0.10146799358413532"/>
          <c:w val="0.38038385826771726"/>
          <c:h val="0.13211260921151938"/>
        </c:manualLayout>
      </c:layout>
      <c:overlay val="0"/>
      <c:spPr>
        <a:solidFill>
          <a:schemeClr val="bg2"/>
        </a:solidFill>
      </c:spPr>
    </c:legend>
    <c:plotVisOnly val="1"/>
    <c:dispBlanksAs val="gap"/>
    <c:showDLblsOverMax val="0"/>
  </c:chart>
  <c:spPr>
    <a:ln>
      <a:solidFill>
        <a:srgbClr val="FE8637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80812554680686"/>
          <c:y val="5.8706360335095104E-2"/>
          <c:w val="0.80694909230096334"/>
          <c:h val="0.832619568387284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'Hitrost doze'!$B$1</c:f>
              <c:strCache>
                <c:ptCount val="1"/>
                <c:pt idx="0">
                  <c:v>600 MBq Tc99m</c:v>
                </c:pt>
              </c:strCache>
            </c:strRef>
          </c:tx>
          <c:marker>
            <c:symbol val="none"/>
          </c:marker>
          <c:xVal>
            <c:numRef>
              <c:f>'Hitrost doze'!$A$3:$A$16</c:f>
              <c:numCache>
                <c:formatCode>General</c:formatCode>
                <c:ptCount val="14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12</c:v>
                </c:pt>
                <c:pt idx="13">
                  <c:v>24</c:v>
                </c:pt>
              </c:numCache>
            </c:numRef>
          </c:xVal>
          <c:yVal>
            <c:numRef>
              <c:f>'Hitrost doze'!$B$3:$B$16</c:f>
              <c:numCache>
                <c:formatCode>0.00</c:formatCode>
                <c:ptCount val="14"/>
                <c:pt idx="0">
                  <c:v>5</c:v>
                </c:pt>
                <c:pt idx="1">
                  <c:v>4.7202773034385714</c:v>
                </c:pt>
                <c:pt idx="2">
                  <c:v>4.4562035642714584</c:v>
                </c:pt>
                <c:pt idx="3">
                  <c:v>4.2069033087865222</c:v>
                </c:pt>
                <c:pt idx="4">
                  <c:v>3.9715500412451279</c:v>
                </c:pt>
                <c:pt idx="5">
                  <c:v>3.7493635038319812</c:v>
                </c:pt>
                <c:pt idx="6">
                  <c:v>3.5396070898957968</c:v>
                </c:pt>
                <c:pt idx="7">
                  <c:v>3.1546419460228354</c:v>
                </c:pt>
                <c:pt idx="8">
                  <c:v>2.8115453367734355</c:v>
                </c:pt>
                <c:pt idx="9">
                  <c:v>2.5057636701681187</c:v>
                </c:pt>
                <c:pt idx="10">
                  <c:v>2.2332385996450208</c:v>
                </c:pt>
                <c:pt idx="11">
                  <c:v>1.9903531615213532</c:v>
                </c:pt>
                <c:pt idx="12">
                  <c:v>1.2557703141468815</c:v>
                </c:pt>
                <c:pt idx="13">
                  <c:v>0.31539181637851182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0C7-40DC-B659-41F2F182FF74}"/>
            </c:ext>
          </c:extLst>
        </c:ser>
        <c:ser>
          <c:idx val="2"/>
          <c:order val="1"/>
          <c:tx>
            <c:strRef>
              <c:f>'Hitrost doze'!$D$1</c:f>
              <c:strCache>
                <c:ptCount val="1"/>
                <c:pt idx="0">
                  <c:v>370 MBq F18</c:v>
                </c:pt>
              </c:strCache>
            </c:strRef>
          </c:tx>
          <c:marker>
            <c:symbol val="none"/>
          </c:marker>
          <c:xVal>
            <c:numRef>
              <c:f>'Hitrost doze'!$A$3:$A$16</c:f>
              <c:numCache>
                <c:formatCode>General</c:formatCode>
                <c:ptCount val="14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12</c:v>
                </c:pt>
                <c:pt idx="13">
                  <c:v>24</c:v>
                </c:pt>
              </c:numCache>
            </c:numRef>
          </c:xVal>
          <c:yVal>
            <c:numRef>
              <c:f>'Hitrost doze'!$D$3:$D$16</c:f>
              <c:numCache>
                <c:formatCode>0.00</c:formatCode>
                <c:ptCount val="14"/>
                <c:pt idx="0">
                  <c:v>70</c:v>
                </c:pt>
                <c:pt idx="1">
                  <c:v>57.922781293029523</c:v>
                </c:pt>
                <c:pt idx="2">
                  <c:v>47.929265610287544</c:v>
                </c:pt>
                <c:pt idx="3">
                  <c:v>39.659948135431556</c:v>
                </c:pt>
                <c:pt idx="4">
                  <c:v>32.817350027735593</c:v>
                </c:pt>
                <c:pt idx="5">
                  <c:v>27.155316975333204</c:v>
                </c:pt>
                <c:pt idx="6">
                  <c:v>22.47016408721603</c:v>
                </c:pt>
                <c:pt idx="7">
                  <c:v>15.385406612041766</c:v>
                </c:pt>
                <c:pt idx="8">
                  <c:v>10.534446286154624</c:v>
                </c:pt>
                <c:pt idx="9">
                  <c:v>7.2129753443773064</c:v>
                </c:pt>
                <c:pt idx="10">
                  <c:v>4.9387515874445134</c:v>
                </c:pt>
                <c:pt idx="11">
                  <c:v>3.3815819516836791</c:v>
                </c:pt>
                <c:pt idx="12">
                  <c:v>0.74324304740850233</c:v>
                </c:pt>
                <c:pt idx="13">
                  <c:v>7.8915746788724914E-3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0C7-40DC-B659-41F2F182F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217024"/>
        <c:axId val="165218944"/>
      </c:scatterChart>
      <c:valAx>
        <c:axId val="165217024"/>
        <c:scaling>
          <c:orientation val="minMax"/>
          <c:max val="2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Čas [</a:t>
                </a:r>
                <a:r>
                  <a:rPr lang="sl-SI" b="0"/>
                  <a:t>h</a:t>
                </a:r>
                <a:r>
                  <a:rPr lang="en-US" b="0"/>
                  <a:t>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65218944"/>
        <c:crosses val="autoZero"/>
        <c:crossBetween val="midCat"/>
      </c:valAx>
      <c:valAx>
        <c:axId val="1652189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sl-SI" sz="1200" b="0"/>
                  <a:t>Hitrost doze 1m od </a:t>
                </a:r>
                <a:r>
                  <a:rPr lang="en-US" sz="1200" b="0"/>
                  <a:t>pacient</a:t>
                </a:r>
                <a:r>
                  <a:rPr lang="sl-SI" sz="1200" b="0"/>
                  <a:t>a</a:t>
                </a:r>
                <a:r>
                  <a:rPr lang="en-US" sz="1200" b="0"/>
                  <a:t> [</a:t>
                </a:r>
                <a:r>
                  <a:rPr lang="sl-SI" sz="1200" b="0">
                    <a:sym typeface="Symbol"/>
                  </a:rPr>
                  <a:t>Sv/h</a:t>
                </a:r>
                <a:r>
                  <a:rPr lang="en-US" sz="1200" b="0"/>
                  <a:t>]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652170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7507983377077917"/>
          <c:y val="0.10146799358413532"/>
          <c:w val="0.43593941382327261"/>
          <c:h val="0.13211260921151932"/>
        </c:manualLayout>
      </c:layout>
      <c:overlay val="0"/>
      <c:spPr>
        <a:solidFill>
          <a:schemeClr val="bg2"/>
        </a:solidFill>
      </c:spPr>
    </c:legend>
    <c:plotVisOnly val="1"/>
    <c:dispBlanksAs val="gap"/>
    <c:showDLblsOverMax val="0"/>
  </c:chart>
  <c:spPr>
    <a:solidFill>
      <a:prstClr val="white"/>
    </a:solidFill>
    <a:ln>
      <a:solidFill>
        <a:srgbClr val="FE8637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24430835965736"/>
          <c:y val="3.7744475488951046E-2"/>
          <c:w val="0.81736589106137014"/>
          <c:h val="0.832619568387284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'Hitrost doze'!$B$1</c:f>
              <c:strCache>
                <c:ptCount val="1"/>
                <c:pt idx="0">
                  <c:v>600 MBq Tc99m</c:v>
                </c:pt>
              </c:strCache>
            </c:strRef>
          </c:tx>
          <c:marker>
            <c:symbol val="none"/>
          </c:marker>
          <c:xVal>
            <c:numRef>
              <c:f>'Hitrost doze'!$A$3:$A$16</c:f>
              <c:numCache>
                <c:formatCode>General</c:formatCode>
                <c:ptCount val="14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12</c:v>
                </c:pt>
                <c:pt idx="13">
                  <c:v>24</c:v>
                </c:pt>
              </c:numCache>
            </c:numRef>
          </c:xVal>
          <c:yVal>
            <c:numRef>
              <c:f>'Hitrost doze'!$B$3:$B$16</c:f>
              <c:numCache>
                <c:formatCode>0.00</c:formatCode>
                <c:ptCount val="14"/>
                <c:pt idx="0">
                  <c:v>5</c:v>
                </c:pt>
                <c:pt idx="1">
                  <c:v>4.7202773034385714</c:v>
                </c:pt>
                <c:pt idx="2">
                  <c:v>4.4562035642714584</c:v>
                </c:pt>
                <c:pt idx="3">
                  <c:v>4.2069033087865222</c:v>
                </c:pt>
                <c:pt idx="4">
                  <c:v>3.9715500412451279</c:v>
                </c:pt>
                <c:pt idx="5">
                  <c:v>3.7493635038319812</c:v>
                </c:pt>
                <c:pt idx="6">
                  <c:v>3.5396070898957968</c:v>
                </c:pt>
                <c:pt idx="7">
                  <c:v>3.1546419460228354</c:v>
                </c:pt>
                <c:pt idx="8">
                  <c:v>2.8115453367734355</c:v>
                </c:pt>
                <c:pt idx="9">
                  <c:v>2.5057636701681187</c:v>
                </c:pt>
                <c:pt idx="10">
                  <c:v>2.2332385996450208</c:v>
                </c:pt>
                <c:pt idx="11">
                  <c:v>1.9903531615213532</c:v>
                </c:pt>
                <c:pt idx="12">
                  <c:v>1.2557703141468815</c:v>
                </c:pt>
                <c:pt idx="13">
                  <c:v>0.31539181637851182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3DA-46BC-B464-5C5A941D3F22}"/>
            </c:ext>
          </c:extLst>
        </c:ser>
        <c:ser>
          <c:idx val="2"/>
          <c:order val="1"/>
          <c:tx>
            <c:strRef>
              <c:f>'Hitrost doze'!$D$1</c:f>
              <c:strCache>
                <c:ptCount val="1"/>
                <c:pt idx="0">
                  <c:v>370 MBq F18</c:v>
                </c:pt>
              </c:strCache>
            </c:strRef>
          </c:tx>
          <c:marker>
            <c:symbol val="none"/>
          </c:marker>
          <c:xVal>
            <c:numRef>
              <c:f>'Hitrost doze'!$A$3:$A$16</c:f>
              <c:numCache>
                <c:formatCode>General</c:formatCode>
                <c:ptCount val="14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12</c:v>
                </c:pt>
                <c:pt idx="13">
                  <c:v>24</c:v>
                </c:pt>
              </c:numCache>
            </c:numRef>
          </c:xVal>
          <c:yVal>
            <c:numRef>
              <c:f>'Hitrost doze'!$D$3:$D$16</c:f>
              <c:numCache>
                <c:formatCode>0.00</c:formatCode>
                <c:ptCount val="14"/>
                <c:pt idx="0">
                  <c:v>70</c:v>
                </c:pt>
                <c:pt idx="1">
                  <c:v>57.922781293029523</c:v>
                </c:pt>
                <c:pt idx="2">
                  <c:v>47.929265610287544</c:v>
                </c:pt>
                <c:pt idx="3">
                  <c:v>39.659948135431556</c:v>
                </c:pt>
                <c:pt idx="4">
                  <c:v>32.817350027735593</c:v>
                </c:pt>
                <c:pt idx="5">
                  <c:v>27.155316975333204</c:v>
                </c:pt>
                <c:pt idx="6">
                  <c:v>22.47016408721603</c:v>
                </c:pt>
                <c:pt idx="7">
                  <c:v>15.385406612041766</c:v>
                </c:pt>
                <c:pt idx="8">
                  <c:v>10.534446286154624</c:v>
                </c:pt>
                <c:pt idx="9">
                  <c:v>7.2129753443773064</c:v>
                </c:pt>
                <c:pt idx="10">
                  <c:v>4.9387515874445134</c:v>
                </c:pt>
                <c:pt idx="11">
                  <c:v>3.3815819516836791</c:v>
                </c:pt>
                <c:pt idx="12">
                  <c:v>0.74324304740850233</c:v>
                </c:pt>
                <c:pt idx="13">
                  <c:v>7.8915746788724914E-3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3DA-46BC-B464-5C5A941D3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252480"/>
        <c:axId val="165262464"/>
      </c:scatterChart>
      <c:valAx>
        <c:axId val="165252480"/>
        <c:scaling>
          <c:orientation val="minMax"/>
          <c:max val="24"/>
          <c:min val="10"/>
        </c:scaling>
        <c:delete val="0"/>
        <c:axPos val="b"/>
        <c:numFmt formatCode="General" sourceLinked="1"/>
        <c:majorTickMark val="out"/>
        <c:minorTickMark val="none"/>
        <c:tickLblPos val="nextTo"/>
        <c:crossAx val="165262464"/>
        <c:crosses val="autoZero"/>
        <c:crossBetween val="midCat"/>
      </c:valAx>
      <c:valAx>
        <c:axId val="165262464"/>
        <c:scaling>
          <c:orientation val="minMax"/>
          <c:max val="2"/>
          <c:min val="0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crossAx val="165252480"/>
        <c:crosses val="autoZero"/>
        <c:crossBetween val="midCat"/>
        <c:majorUnit val="0.5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prstClr val="white"/>
    </a:solidFill>
    <a:ln>
      <a:solidFill>
        <a:schemeClr val="accent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'1309934293 1 '!$AI$2:$AI$6</c:f>
              <c:strCache>
                <c:ptCount val="5"/>
                <c:pt idx="0">
                  <c:v>0 do 0,5 mSv</c:v>
                </c:pt>
                <c:pt idx="1">
                  <c:v>0,5 do 1,0 mSv</c:v>
                </c:pt>
                <c:pt idx="2">
                  <c:v>1,0 do 1,5 mSv</c:v>
                </c:pt>
                <c:pt idx="3">
                  <c:v>1,5 do 2,0 mSv</c:v>
                </c:pt>
                <c:pt idx="4">
                  <c:v>4,3 mSv</c:v>
                </c:pt>
              </c:strCache>
            </c:strRef>
          </c:cat>
          <c:val>
            <c:numRef>
              <c:f>'1309934293 1 '!$AJ$2:$AJ$6</c:f>
              <c:numCache>
                <c:formatCode>General</c:formatCode>
                <c:ptCount val="5"/>
                <c:pt idx="0">
                  <c:v>57</c:v>
                </c:pt>
                <c:pt idx="1">
                  <c:v>11</c:v>
                </c:pt>
                <c:pt idx="2">
                  <c:v>11</c:v>
                </c:pt>
                <c:pt idx="3">
                  <c:v>9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3-4339-85C1-4B23B46803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sl-SI"/>
        </a:p>
      </c:txPr>
    </c:legend>
    <c:plotVisOnly val="1"/>
    <c:dispBlanksAs val="gap"/>
    <c:showDLblsOverMax val="0"/>
  </c:chart>
  <c:spPr>
    <a:solidFill>
      <a:srgbClr val="EEECE1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90072388831438E-2"/>
          <c:y val="3.5593220338983052E-2"/>
          <c:w val="0.87099592199554254"/>
          <c:h val="0.902726941354829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Podatki_za_grafikone!$B$41</c:f>
              <c:strCache>
                <c:ptCount val="1"/>
                <c:pt idx="0">
                  <c:v>skupaj 00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sl-SI"/>
                      <a:t>J</a:t>
                    </a:r>
                  </a:p>
                  <a:p>
                    <a:r>
                      <a:rPr lang="sl-SI"/>
                      <a:t>1,78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F1-4FCD-8C78-98296DF0179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Podatki_za_grafikone!$A$42:$A$44</c:f>
              <c:strCache>
                <c:ptCount val="3"/>
                <c:pt idx="0">
                  <c:v>ZDRAVNIK</c:v>
                </c:pt>
                <c:pt idx="1">
                  <c:v>DIPL.M.S.</c:v>
                </c:pt>
                <c:pt idx="2">
                  <c:v>DIPL. INŽ. RAD.</c:v>
                </c:pt>
              </c:strCache>
            </c:strRef>
          </c:cat>
          <c:val>
            <c:numRef>
              <c:f>Podatki_za_grafikone!$B$42:$B$44</c:f>
              <c:numCache>
                <c:formatCode>0.00</c:formatCode>
                <c:ptCount val="3"/>
                <c:pt idx="0">
                  <c:v>0.54749999999999999</c:v>
                </c:pt>
                <c:pt idx="1">
                  <c:v>1.78</c:v>
                </c:pt>
                <c:pt idx="2">
                  <c:v>0.87857142857142889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F1-4FCD-8C78-98296DF01797}"/>
            </c:ext>
          </c:extLst>
        </c:ser>
        <c:ser>
          <c:idx val="1"/>
          <c:order val="1"/>
          <c:tx>
            <c:strRef>
              <c:f>Podatki_za_grafikone!$C$41</c:f>
              <c:strCache>
                <c:ptCount val="1"/>
                <c:pt idx="0">
                  <c:v>skupaj 01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sl-SI"/>
                      <a:t>J</a:t>
                    </a:r>
                  </a:p>
                  <a:p>
                    <a:r>
                      <a:rPr lang="sl-SI"/>
                      <a:t>2,09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F1-4FCD-8C78-98296DF0179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Podatki_za_grafikone!$A$42:$A$44</c:f>
              <c:strCache>
                <c:ptCount val="3"/>
                <c:pt idx="0">
                  <c:v>ZDRAVNIK</c:v>
                </c:pt>
                <c:pt idx="1">
                  <c:v>DIPL.M.S.</c:v>
                </c:pt>
                <c:pt idx="2">
                  <c:v>DIPL. INŽ. RAD.</c:v>
                </c:pt>
              </c:strCache>
            </c:strRef>
          </c:cat>
          <c:val>
            <c:numRef>
              <c:f>Podatki_za_grafikone!$C$42:$C$44</c:f>
              <c:numCache>
                <c:formatCode>0.00</c:formatCode>
                <c:ptCount val="3"/>
                <c:pt idx="0">
                  <c:v>0.5625</c:v>
                </c:pt>
                <c:pt idx="1">
                  <c:v>2.09</c:v>
                </c:pt>
                <c:pt idx="2">
                  <c:v>1.1300000000000001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F1-4FCD-8C78-98296DF01797}"/>
            </c:ext>
          </c:extLst>
        </c:ser>
        <c:ser>
          <c:idx val="2"/>
          <c:order val="2"/>
          <c:tx>
            <c:strRef>
              <c:f>Podatki_za_grafikone!$D$41</c:f>
              <c:strCache>
                <c:ptCount val="1"/>
                <c:pt idx="0">
                  <c:v>skupaj 02</c:v>
                </c:pt>
              </c:strCache>
            </c:strRef>
          </c:tx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sl-SI"/>
                      <a:t>J</a:t>
                    </a:r>
                  </a:p>
                  <a:p>
                    <a:r>
                      <a:rPr lang="sl-SI"/>
                      <a:t>2,51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F1-4FCD-8C78-98296DF0179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Podatki_za_grafikone!$A$42:$A$44</c:f>
              <c:strCache>
                <c:ptCount val="3"/>
                <c:pt idx="0">
                  <c:v>ZDRAVNIK</c:v>
                </c:pt>
                <c:pt idx="1">
                  <c:v>DIPL.M.S.</c:v>
                </c:pt>
                <c:pt idx="2">
                  <c:v>DIPL. INŽ. RAD.</c:v>
                </c:pt>
              </c:strCache>
            </c:strRef>
          </c:cat>
          <c:val>
            <c:numRef>
              <c:f>Podatki_za_grafikone!$D$42:$D$44</c:f>
              <c:numCache>
                <c:formatCode>0.00</c:formatCode>
                <c:ptCount val="3"/>
                <c:pt idx="0">
                  <c:v>0.5</c:v>
                </c:pt>
                <c:pt idx="1">
                  <c:v>2.5099999999999998</c:v>
                </c:pt>
                <c:pt idx="2">
                  <c:v>0.95714285714285752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F1-4FCD-8C78-98296DF01797}"/>
            </c:ext>
          </c:extLst>
        </c:ser>
        <c:ser>
          <c:idx val="3"/>
          <c:order val="3"/>
          <c:tx>
            <c:strRef>
              <c:f>Podatki_za_grafikone!$E$41</c:f>
              <c:strCache>
                <c:ptCount val="1"/>
                <c:pt idx="0">
                  <c:v>skupaj 03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Podatki_za_grafikone!$A$42:$A$44</c:f>
              <c:strCache>
                <c:ptCount val="3"/>
                <c:pt idx="0">
                  <c:v>ZDRAVNIK</c:v>
                </c:pt>
                <c:pt idx="1">
                  <c:v>DIPL.M.S.</c:v>
                </c:pt>
                <c:pt idx="2">
                  <c:v>DIPL. INŽ. RAD.</c:v>
                </c:pt>
              </c:strCache>
            </c:strRef>
          </c:cat>
          <c:val>
            <c:numRef>
              <c:f>Podatki_za_grafikone!$E$42:$E$44</c:f>
              <c:numCache>
                <c:formatCode>0.00</c:formatCode>
                <c:ptCount val="3"/>
                <c:pt idx="0">
                  <c:v>0.35580000000000012</c:v>
                </c:pt>
                <c:pt idx="1">
                  <c:v>1.8159999999999994</c:v>
                </c:pt>
                <c:pt idx="2">
                  <c:v>1.171142857142857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F1-4FCD-8C78-98296DF01797}"/>
            </c:ext>
          </c:extLst>
        </c:ser>
        <c:ser>
          <c:idx val="4"/>
          <c:order val="4"/>
          <c:tx>
            <c:strRef>
              <c:f>Podatki_za_grafikone!$F$41</c:f>
              <c:strCache>
                <c:ptCount val="1"/>
                <c:pt idx="0">
                  <c:v>skupaj 04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Podatki_za_grafikone!$A$42:$A$44</c:f>
              <c:strCache>
                <c:ptCount val="3"/>
                <c:pt idx="0">
                  <c:v>ZDRAVNIK</c:v>
                </c:pt>
                <c:pt idx="1">
                  <c:v>DIPL.M.S.</c:v>
                </c:pt>
                <c:pt idx="2">
                  <c:v>DIPL. INŽ. RAD.</c:v>
                </c:pt>
              </c:strCache>
            </c:strRef>
          </c:cat>
          <c:val>
            <c:numRef>
              <c:f>Podatki_za_grafikone!$F$42:$F$44</c:f>
              <c:numCache>
                <c:formatCode>0.00</c:formatCode>
                <c:ptCount val="3"/>
                <c:pt idx="0">
                  <c:v>0.31016666666666687</c:v>
                </c:pt>
                <c:pt idx="1">
                  <c:v>1.5363333333333333</c:v>
                </c:pt>
                <c:pt idx="2">
                  <c:v>1.3778333333333332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CF1-4FCD-8C78-98296DF01797}"/>
            </c:ext>
          </c:extLst>
        </c:ser>
        <c:ser>
          <c:idx val="5"/>
          <c:order val="5"/>
          <c:tx>
            <c:strRef>
              <c:f>Podatki_za_grafikone!$G$41</c:f>
              <c:strCache>
                <c:ptCount val="1"/>
                <c:pt idx="0">
                  <c:v>skupaj 05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Podatki_za_grafikone!$A$42:$A$44</c:f>
              <c:strCache>
                <c:ptCount val="3"/>
                <c:pt idx="0">
                  <c:v>ZDRAVNIK</c:v>
                </c:pt>
                <c:pt idx="1">
                  <c:v>DIPL.M.S.</c:v>
                </c:pt>
                <c:pt idx="2">
                  <c:v>DIPL. INŽ. RAD.</c:v>
                </c:pt>
              </c:strCache>
            </c:strRef>
          </c:cat>
          <c:val>
            <c:numRef>
              <c:f>Podatki_za_grafikone!$G$42:$G$44</c:f>
              <c:numCache>
                <c:formatCode>0.00</c:formatCode>
                <c:ptCount val="3"/>
                <c:pt idx="0">
                  <c:v>0.44079999999999997</c:v>
                </c:pt>
                <c:pt idx="1">
                  <c:v>1.4469999999999996</c:v>
                </c:pt>
                <c:pt idx="2">
                  <c:v>0.93416666666666659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F1-4FCD-8C78-98296DF01797}"/>
            </c:ext>
          </c:extLst>
        </c:ser>
        <c:ser>
          <c:idx val="6"/>
          <c:order val="6"/>
          <c:tx>
            <c:strRef>
              <c:f>Podatki_za_grafikone!$H$41</c:f>
              <c:strCache>
                <c:ptCount val="1"/>
                <c:pt idx="0">
                  <c:v>skupaj 06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Podatki_za_grafikone!$A$42:$A$44</c:f>
              <c:strCache>
                <c:ptCount val="3"/>
                <c:pt idx="0">
                  <c:v>ZDRAVNIK</c:v>
                </c:pt>
                <c:pt idx="1">
                  <c:v>DIPL.M.S.</c:v>
                </c:pt>
                <c:pt idx="2">
                  <c:v>DIPL. INŽ. RAD.</c:v>
                </c:pt>
              </c:strCache>
            </c:strRef>
          </c:cat>
          <c:val>
            <c:numRef>
              <c:f>Podatki_za_grafikone!$H$42:$H$44</c:f>
              <c:numCache>
                <c:formatCode>0.00</c:formatCode>
                <c:ptCount val="3"/>
                <c:pt idx="0">
                  <c:v>0.26640000000000008</c:v>
                </c:pt>
                <c:pt idx="1">
                  <c:v>1.1166666666666667</c:v>
                </c:pt>
                <c:pt idx="2">
                  <c:v>0.70862499999999995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CF1-4FCD-8C78-98296DF01797}"/>
            </c:ext>
          </c:extLst>
        </c:ser>
        <c:ser>
          <c:idx val="7"/>
          <c:order val="7"/>
          <c:tx>
            <c:strRef>
              <c:f>Podatki_za_grafikone!$I$41</c:f>
              <c:strCache>
                <c:ptCount val="1"/>
                <c:pt idx="0">
                  <c:v>skupaj 07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Podatki_za_grafikone!$A$42:$A$44</c:f>
              <c:strCache>
                <c:ptCount val="3"/>
                <c:pt idx="0">
                  <c:v>ZDRAVNIK</c:v>
                </c:pt>
                <c:pt idx="1">
                  <c:v>DIPL.M.S.</c:v>
                </c:pt>
                <c:pt idx="2">
                  <c:v>DIPL. INŽ. RAD.</c:v>
                </c:pt>
              </c:strCache>
            </c:strRef>
          </c:cat>
          <c:val>
            <c:numRef>
              <c:f>Podatki_za_grafikone!$I$42:$I$44</c:f>
              <c:numCache>
                <c:formatCode>0.00</c:formatCode>
                <c:ptCount val="3"/>
                <c:pt idx="0">
                  <c:v>0.18911111111111123</c:v>
                </c:pt>
                <c:pt idx="1">
                  <c:v>1.1453333333333333</c:v>
                </c:pt>
                <c:pt idx="2">
                  <c:v>0.74625000000000008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CF1-4FCD-8C78-98296DF01797}"/>
            </c:ext>
          </c:extLst>
        </c:ser>
        <c:ser>
          <c:idx val="8"/>
          <c:order val="8"/>
          <c:tx>
            <c:strRef>
              <c:f>Podatki_za_grafikone!$J$41</c:f>
              <c:strCache>
                <c:ptCount val="1"/>
                <c:pt idx="0">
                  <c:v>skupaj 08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Podatki_za_grafikone!$A$42:$A$44</c:f>
              <c:strCache>
                <c:ptCount val="3"/>
                <c:pt idx="0">
                  <c:v>ZDRAVNIK</c:v>
                </c:pt>
                <c:pt idx="1">
                  <c:v>DIPL.M.S.</c:v>
                </c:pt>
                <c:pt idx="2">
                  <c:v>DIPL. INŽ. RAD.</c:v>
                </c:pt>
              </c:strCache>
            </c:strRef>
          </c:cat>
          <c:val>
            <c:numRef>
              <c:f>Podatki_za_grafikone!$J$42:$J$44</c:f>
              <c:numCache>
                <c:formatCode>0.00</c:formatCode>
                <c:ptCount val="3"/>
                <c:pt idx="0">
                  <c:v>0.20211111111111119</c:v>
                </c:pt>
                <c:pt idx="1">
                  <c:v>1.2700000000000002</c:v>
                </c:pt>
                <c:pt idx="2">
                  <c:v>0.88600000000000001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CF1-4FCD-8C78-98296DF01797}"/>
            </c:ext>
          </c:extLst>
        </c:ser>
        <c:ser>
          <c:idx val="9"/>
          <c:order val="9"/>
          <c:tx>
            <c:strRef>
              <c:f>Podatki_za_grafikone!$K$41</c:f>
              <c:strCache>
                <c:ptCount val="1"/>
                <c:pt idx="0">
                  <c:v>skupaj 09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Podatki_za_grafikone!$A$42:$A$44</c:f>
              <c:strCache>
                <c:ptCount val="3"/>
                <c:pt idx="0">
                  <c:v>ZDRAVNIK</c:v>
                </c:pt>
                <c:pt idx="1">
                  <c:v>DIPL.M.S.</c:v>
                </c:pt>
                <c:pt idx="2">
                  <c:v>DIPL. INŽ. RAD.</c:v>
                </c:pt>
              </c:strCache>
            </c:strRef>
          </c:cat>
          <c:val>
            <c:numRef>
              <c:f>Podatki_za_grafikone!$K$42:$K$44</c:f>
              <c:numCache>
                <c:formatCode>0.00</c:formatCode>
                <c:ptCount val="3"/>
                <c:pt idx="0">
                  <c:v>0.30500000000000016</c:v>
                </c:pt>
                <c:pt idx="1">
                  <c:v>1.2066666666666668</c:v>
                </c:pt>
                <c:pt idx="2">
                  <c:v>0.99855555555555553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CF1-4FCD-8C78-98296DF01797}"/>
            </c:ext>
          </c:extLst>
        </c:ser>
        <c:ser>
          <c:idx val="10"/>
          <c:order val="10"/>
          <c:tx>
            <c:strRef>
              <c:f>Podatki_za_grafikone!$L$41</c:f>
              <c:strCache>
                <c:ptCount val="1"/>
                <c:pt idx="0">
                  <c:v>skupaj 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Podatki_za_grafikone!$A$42:$A$44</c:f>
              <c:strCache>
                <c:ptCount val="3"/>
                <c:pt idx="0">
                  <c:v>ZDRAVNIK</c:v>
                </c:pt>
                <c:pt idx="1">
                  <c:v>DIPL.M.S.</c:v>
                </c:pt>
                <c:pt idx="2">
                  <c:v>DIPL. INŽ. RAD.</c:v>
                </c:pt>
              </c:strCache>
            </c:strRef>
          </c:cat>
          <c:val>
            <c:numRef>
              <c:f>Podatki_za_grafikone!$L$42:$L$44</c:f>
              <c:numCache>
                <c:formatCode>0.00</c:formatCode>
                <c:ptCount val="3"/>
                <c:pt idx="0">
                  <c:v>0.39977777777777807</c:v>
                </c:pt>
                <c:pt idx="1">
                  <c:v>1.3729999999999998</c:v>
                </c:pt>
                <c:pt idx="2">
                  <c:v>0.9518181818181819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CF1-4FCD-8C78-98296DF01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514688"/>
        <c:axId val="166516224"/>
      </c:barChart>
      <c:catAx>
        <c:axId val="16651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l-SI"/>
          </a:p>
        </c:txPr>
        <c:crossAx val="166516224"/>
        <c:crosses val="autoZero"/>
        <c:auto val="1"/>
        <c:lblAlgn val="ctr"/>
        <c:lblOffset val="100"/>
        <c:tickMarkSkip val="1"/>
        <c:noMultiLvlLbl val="0"/>
      </c:catAx>
      <c:valAx>
        <c:axId val="16651622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l-SI"/>
          </a:p>
        </c:txPr>
        <c:crossAx val="16651468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1014542366428612"/>
          <c:y val="9.6726865027104078E-2"/>
          <c:w val="9.7873539321424993E-2"/>
          <c:h val="0.3332251827160908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5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l-SI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l-S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76618547681539"/>
          <c:y val="2.8252405949256341E-2"/>
          <c:w val="0.85462401574803193"/>
          <c:h val="0.85113808690580361"/>
        </c:manualLayout>
      </c:layout>
      <c:barChart>
        <c:barDir val="col"/>
        <c:grouping val="clustered"/>
        <c:varyColors val="0"/>
        <c:ser>
          <c:idx val="0"/>
          <c:order val="0"/>
          <c:tx>
            <c:v>l.2013</c:v>
          </c:tx>
          <c:invertIfNegative val="0"/>
          <c:cat>
            <c:strRef>
              <c:f>'Pregled_doz_2009-2015'!$A$2:$A$5</c:f>
              <c:strCache>
                <c:ptCount val="4"/>
                <c:pt idx="0">
                  <c:v>do 0,5mSv</c:v>
                </c:pt>
                <c:pt idx="1">
                  <c:v>0,5-1,0mSv</c:v>
                </c:pt>
                <c:pt idx="2">
                  <c:v>1,0-1,5mSv</c:v>
                </c:pt>
                <c:pt idx="3">
                  <c:v>1,5mSv-2,5mSv</c:v>
                </c:pt>
              </c:strCache>
            </c:strRef>
          </c:cat>
          <c:val>
            <c:numRef>
              <c:f>'Pregled_doz_2009-2015'!$P$2:$P$5</c:f>
              <c:numCache>
                <c:formatCode>0</c:formatCode>
                <c:ptCount val="4"/>
                <c:pt idx="0">
                  <c:v>64.044943820224717</c:v>
                </c:pt>
                <c:pt idx="1">
                  <c:v>15.730337078651685</c:v>
                </c:pt>
                <c:pt idx="2">
                  <c:v>15.730337078651685</c:v>
                </c:pt>
                <c:pt idx="3">
                  <c:v>4.4943820224719104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23-422A-A908-783B585137A7}"/>
            </c:ext>
          </c:extLst>
        </c:ser>
        <c:ser>
          <c:idx val="1"/>
          <c:order val="1"/>
          <c:tx>
            <c:v>l.2014</c:v>
          </c:tx>
          <c:invertIfNegative val="0"/>
          <c:cat>
            <c:strRef>
              <c:f>'Pregled_doz_2009-2015'!$A$2:$A$5</c:f>
              <c:strCache>
                <c:ptCount val="4"/>
                <c:pt idx="0">
                  <c:v>do 0,5mSv</c:v>
                </c:pt>
                <c:pt idx="1">
                  <c:v>0,5-1,0mSv</c:v>
                </c:pt>
                <c:pt idx="2">
                  <c:v>1,0-1,5mSv</c:v>
                </c:pt>
                <c:pt idx="3">
                  <c:v>1,5mSv-2,5mSv</c:v>
                </c:pt>
              </c:strCache>
            </c:strRef>
          </c:cat>
          <c:val>
            <c:numRef>
              <c:f>'Pregled_doz_2009-2015'!$Q$2:$Q$5</c:f>
              <c:numCache>
                <c:formatCode>0</c:formatCode>
                <c:ptCount val="4"/>
                <c:pt idx="0">
                  <c:v>63.414634146341463</c:v>
                </c:pt>
                <c:pt idx="1">
                  <c:v>23.170731707317074</c:v>
                </c:pt>
                <c:pt idx="2">
                  <c:v>12.195121951219512</c:v>
                </c:pt>
                <c:pt idx="3">
                  <c:v>1.2195121951219512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23-422A-A908-783B585137A7}"/>
            </c:ext>
          </c:extLst>
        </c:ser>
        <c:ser>
          <c:idx val="2"/>
          <c:order val="2"/>
          <c:tx>
            <c:v>l.2015</c:v>
          </c:tx>
          <c:invertIfNegative val="0"/>
          <c:cat>
            <c:strRef>
              <c:f>'Pregled_doz_2009-2015'!$A$2:$A$5</c:f>
              <c:strCache>
                <c:ptCount val="4"/>
                <c:pt idx="0">
                  <c:v>do 0,5mSv</c:v>
                </c:pt>
                <c:pt idx="1">
                  <c:v>0,5-1,0mSv</c:v>
                </c:pt>
                <c:pt idx="2">
                  <c:v>1,0-1,5mSv</c:v>
                </c:pt>
                <c:pt idx="3">
                  <c:v>1,5mSv-2,5mSv</c:v>
                </c:pt>
              </c:strCache>
            </c:strRef>
          </c:cat>
          <c:val>
            <c:numRef>
              <c:f>'Pregled_doz_2009-2015'!$R$2:$R$5</c:f>
              <c:numCache>
                <c:formatCode>0</c:formatCode>
                <c:ptCount val="4"/>
                <c:pt idx="0">
                  <c:v>67.901234567901241</c:v>
                </c:pt>
                <c:pt idx="1">
                  <c:v>23.456790123456788</c:v>
                </c:pt>
                <c:pt idx="2">
                  <c:v>7.4074074074074066</c:v>
                </c:pt>
                <c:pt idx="3">
                  <c:v>1.2345679012345678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23-422A-A908-783B585137A7}"/>
            </c:ext>
          </c:extLst>
        </c:ser>
        <c:ser>
          <c:idx val="3"/>
          <c:order val="3"/>
          <c:tx>
            <c:v>l.2016</c:v>
          </c:tx>
          <c:invertIfNegative val="0"/>
          <c:cat>
            <c:strRef>
              <c:f>'Pregled_doz_2009-2015'!$A$2:$A$5</c:f>
              <c:strCache>
                <c:ptCount val="4"/>
                <c:pt idx="0">
                  <c:v>do 0,5mSv</c:v>
                </c:pt>
                <c:pt idx="1">
                  <c:v>0,5-1,0mSv</c:v>
                </c:pt>
                <c:pt idx="2">
                  <c:v>1,0-1,5mSv</c:v>
                </c:pt>
                <c:pt idx="3">
                  <c:v>1,5mSv-2,5mSv</c:v>
                </c:pt>
              </c:strCache>
            </c:strRef>
          </c:cat>
          <c:val>
            <c:numRef>
              <c:f>'Pregled_doz_2009-2015'!$S$2:$S$5</c:f>
              <c:numCache>
                <c:formatCode>0</c:formatCode>
                <c:ptCount val="4"/>
                <c:pt idx="0">
                  <c:v>77.659574468085097</c:v>
                </c:pt>
                <c:pt idx="1">
                  <c:v>21.276595744680851</c:v>
                </c:pt>
                <c:pt idx="2">
                  <c:v>1.0638297872340425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23-422A-A908-783B585137A7}"/>
            </c:ext>
          </c:extLst>
        </c:ser>
        <c:ser>
          <c:idx val="4"/>
          <c:order val="4"/>
          <c:tx>
            <c:v>l.2017</c:v>
          </c:tx>
          <c:invertIfNegative val="0"/>
          <c:cat>
            <c:strRef>
              <c:f>'Pregled_doz_2009-2015'!$A$2:$A$5</c:f>
              <c:strCache>
                <c:ptCount val="4"/>
                <c:pt idx="0">
                  <c:v>do 0,5mSv</c:v>
                </c:pt>
                <c:pt idx="1">
                  <c:v>0,5-1,0mSv</c:v>
                </c:pt>
                <c:pt idx="2">
                  <c:v>1,0-1,5mSv</c:v>
                </c:pt>
                <c:pt idx="3">
                  <c:v>1,5mSv-2,5mSv</c:v>
                </c:pt>
              </c:strCache>
            </c:strRef>
          </c:cat>
          <c:val>
            <c:numRef>
              <c:f>'Pregled_doz_2009-2015'!$T$2:$T$5</c:f>
              <c:numCache>
                <c:formatCode>0</c:formatCode>
                <c:ptCount val="4"/>
                <c:pt idx="0">
                  <c:v>67.415730337078656</c:v>
                </c:pt>
                <c:pt idx="1">
                  <c:v>22.471910112359549</c:v>
                </c:pt>
                <c:pt idx="2">
                  <c:v>10.112359550561797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23-422A-A908-783B58513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236544"/>
        <c:axId val="166238080"/>
      </c:barChart>
      <c:catAx>
        <c:axId val="16623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6238080"/>
        <c:crosses val="autoZero"/>
        <c:auto val="1"/>
        <c:lblAlgn val="ctr"/>
        <c:lblOffset val="100"/>
        <c:noMultiLvlLbl val="0"/>
      </c:catAx>
      <c:valAx>
        <c:axId val="166238080"/>
        <c:scaling>
          <c:orientation val="minMax"/>
          <c:max val="8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Delež zaposlenih [%]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166236544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75716797900262467"/>
          <c:y val="0.11034339457567803"/>
          <c:w val="0.11690157480314961"/>
          <c:h val="0.41858595800524934"/>
        </c:manualLayout>
      </c:layout>
      <c:overlay val="0"/>
      <c:spPr>
        <a:solidFill>
          <a:schemeClr val="bg2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1ED9B-DCDA-4773-9E6A-534298E02D01}" type="datetimeFigureOut">
              <a:rPr lang="sl-SI" smtClean="0"/>
              <a:pPr/>
              <a:t>23. 05. 2019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12EE2-D272-459A-B932-4C1141B7C9E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3798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9334A-CF7A-47B8-A760-C96D0F2E7424}" type="datetimeFigureOut">
              <a:rPr lang="sl-SI" smtClean="0"/>
              <a:pPr/>
              <a:t>23. 05. 2019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80FEC-9A74-4E0B-8424-000197BA730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6429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80FEC-9A74-4E0B-8424-000197BA7308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210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Part 5. Occupational protection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Radiation protection in nuclear medicine</a:t>
            </a:r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15153"/>
            <a:ext cx="5029200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3481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Part 5. Occupational protection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Radiation protection in nuclear medicine</a:t>
            </a:r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15153"/>
            <a:ext cx="5029200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4357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Part 5. Occupational protection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Radiation protection in nuclear medicine</a:t>
            </a:r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15153"/>
            <a:ext cx="5029200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1388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Part 5. Occupational protection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Radiation protection in nuclear medicine</a:t>
            </a: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15153"/>
            <a:ext cx="5029200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4840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Part 5. Occupational protection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Radiation protection in nuclear medicine</a:t>
            </a:r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15153"/>
            <a:ext cx="5029200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4482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Part 5. Occupational protection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Radiation protection in nuclear medicine</a:t>
            </a:r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15153"/>
            <a:ext cx="5029200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7697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Part 5. Occupational protection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Radiation protection in nuclear medicine</a:t>
            </a:r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15153"/>
            <a:ext cx="5029200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7587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Part 5. Occupational protection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Radiation protection in nuclear medicine</a:t>
            </a:r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15153"/>
            <a:ext cx="5029200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Part 5. Occupational protection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Radiation protection in nuclear medicine</a:t>
            </a:r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15153"/>
            <a:ext cx="5029200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838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Part 5. Occupational protection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Radiation protection in nuclear medicine</a:t>
            </a:r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15153"/>
            <a:ext cx="5029200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04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Part 5. Occupational protection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Radiation protection in nuclear medicine</a:t>
            </a:r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16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Part 5. Occupational protection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Radiation protection in nuclear medicine</a:t>
            </a:r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15153"/>
            <a:ext cx="5029200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8290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Part 5. Occupational protection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Radiation protection in nuclear medicine</a:t>
            </a:r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15153"/>
            <a:ext cx="5029200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60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Part 5. Occupational protection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Radiation protection in nuclear medicine</a:t>
            </a:r>
          </a:p>
        </p:txBody>
      </p:sp>
      <p:sp>
        <p:nvSpPr>
          <p:cNvPr id="3174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29668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Part 5. Occupational protection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Radiation protection in nuclear medicine</a:t>
            </a:r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46982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Part 5. Occupational protection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Radiation protection in nuclear medicine</a:t>
            </a:r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58858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Part 5. Occupational protection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Radiation protection in nuclear medicine</a:t>
            </a:r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909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Part 5. Occupational protection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Radiation protection in nuclear medicine</a:t>
            </a:r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35326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Part 5. Occupational protection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Radiation protection in nuclear medicine</a:t>
            </a:r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79965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Part 5. Occupational protection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Radiation protection in nuclear medicine</a:t>
            </a:r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15153"/>
            <a:ext cx="5029200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02743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Part 5. Occupational protection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Radiation protection in nuclear medicine</a:t>
            </a:r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623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Part 5. Occupational protection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Radiation protection in nuclear medicine</a:t>
            </a:r>
          </a:p>
        </p:txBody>
      </p:sp>
      <p:sp>
        <p:nvSpPr>
          <p:cNvPr id="2877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2059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Part 5. Occupational protection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Radiation protection in nuclear medicine</a:t>
            </a:r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06843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Part 5. Occupational protection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Radiation protection in nuclear medicine</a:t>
            </a:r>
          </a:p>
        </p:txBody>
      </p:sp>
      <p:sp>
        <p:nvSpPr>
          <p:cNvPr id="179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0" y="728663"/>
            <a:ext cx="5018088" cy="376555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32387"/>
            <a:ext cx="5048250" cy="44721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601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Part 5. Occupational protection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Radiation protection in nuclear medicine</a:t>
            </a:r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7750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Part 5. Occupational protection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Radiation protection in nuclear medicine</a:t>
            </a:r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These are eamples of work where the external exposure should be considered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52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Part 5. Occupational protection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Radiation protection in nuclear medicine</a:t>
            </a:r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161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030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67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80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238834A-75B8-4CFD-B0CF-82B196A40339}" type="datetimeFigureOut">
              <a:rPr lang="sl-SI" smtClean="0"/>
              <a:pPr/>
              <a:t>23. 05. 2019</a:t>
            </a:fld>
            <a:endParaRPr lang="sl-SI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A3329E4-F700-411C-8E53-B59C4A0F32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834A-75B8-4CFD-B0CF-82B196A40339}" type="datetimeFigureOut">
              <a:rPr lang="sl-SI" smtClean="0"/>
              <a:pPr/>
              <a:t>23. 05. 2019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29E4-F700-411C-8E53-B59C4A0F32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834A-75B8-4CFD-B0CF-82B196A40339}" type="datetimeFigureOut">
              <a:rPr lang="sl-SI" smtClean="0"/>
              <a:pPr/>
              <a:t>23. 05. 2019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29E4-F700-411C-8E53-B59C4A0F32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238834A-75B8-4CFD-B0CF-82B196A40339}" type="datetimeFigureOut">
              <a:rPr lang="sl-SI" smtClean="0"/>
              <a:pPr/>
              <a:t>23. 05. 2019</a:t>
            </a:fld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3329E4-F700-411C-8E53-B59C4A0F3204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238834A-75B8-4CFD-B0CF-82B196A40339}" type="datetimeFigureOut">
              <a:rPr lang="sl-SI" smtClean="0"/>
              <a:pPr/>
              <a:t>23. 05. 2019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A3329E4-F700-411C-8E53-B59C4A0F32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834A-75B8-4CFD-B0CF-82B196A40339}" type="datetimeFigureOut">
              <a:rPr lang="sl-SI" smtClean="0"/>
              <a:pPr/>
              <a:t>23. 05. 2019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29E4-F700-411C-8E53-B59C4A0F3204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834A-75B8-4CFD-B0CF-82B196A40339}" type="datetimeFigureOut">
              <a:rPr lang="sl-SI" smtClean="0"/>
              <a:pPr/>
              <a:t>23. 05. 2019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29E4-F700-411C-8E53-B59C4A0F3204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38834A-75B8-4CFD-B0CF-82B196A40339}" type="datetimeFigureOut">
              <a:rPr lang="sl-SI" smtClean="0"/>
              <a:pPr/>
              <a:t>23. 05. 2019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3329E4-F700-411C-8E53-B59C4A0F3204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834A-75B8-4CFD-B0CF-82B196A40339}" type="datetimeFigureOut">
              <a:rPr lang="sl-SI" smtClean="0"/>
              <a:pPr/>
              <a:t>23. 05. 2019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29E4-F700-411C-8E53-B59C4A0F32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238834A-75B8-4CFD-B0CF-82B196A40339}" type="datetimeFigureOut">
              <a:rPr lang="sl-SI" smtClean="0"/>
              <a:pPr/>
              <a:t>23. 05. 2019</a:t>
            </a:fld>
            <a:endParaRPr lang="sl-SI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3329E4-F700-411C-8E53-B59C4A0F3204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38834A-75B8-4CFD-B0CF-82B196A40339}" type="datetimeFigureOut">
              <a:rPr lang="sl-SI" smtClean="0"/>
              <a:pPr/>
              <a:t>23. 05. 2019</a:t>
            </a:fld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3329E4-F700-411C-8E53-B59C4A0F3204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238834A-75B8-4CFD-B0CF-82B196A40339}" type="datetimeFigureOut">
              <a:rPr lang="sl-SI" smtClean="0"/>
              <a:pPr/>
              <a:t>23. 05. 2019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A3329E4-F700-411C-8E53-B59C4A0F3204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w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gif"/><Relationship Id="rId4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aktivnost.si/" TargetMode="External"/><Relationship Id="rId7" Type="http://schemas.openxmlformats.org/officeDocument/2006/relationships/hyperlink" Target="https://rpop.iaea.org/RPOP/RPoP/Content/index.htm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hyperlink" Target="http://www.ursjv.gov.si/" TargetMode="External"/><Relationship Id="rId4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Varstvo delavcev pred ionizirajočim sevanjem – nuklearna medicina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Tečaj iz varstva pred sevanji</a:t>
            </a:r>
          </a:p>
          <a:p>
            <a:r>
              <a:rPr lang="sl-SI" dirty="0" err="1"/>
              <a:t>Ok</a:t>
            </a:r>
            <a:r>
              <a:rPr lang="en-US" dirty="0" err="1"/>
              <a:t>tober</a:t>
            </a:r>
            <a:r>
              <a:rPr lang="sl-SI" dirty="0"/>
              <a:t>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sl-SI" dirty="0"/>
              <a:t>Mejne efektivne doze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izpostavljene</a:t>
            </a:r>
            <a:r>
              <a:rPr lang="en-US" dirty="0"/>
              <a:t> </a:t>
            </a:r>
            <a:r>
              <a:rPr lang="en-US" dirty="0" err="1"/>
              <a:t>delavce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784976" cy="5565232"/>
          </a:xfrm>
        </p:spPr>
        <p:txBody>
          <a:bodyPr>
            <a:normAutofit fontScale="92500"/>
          </a:bodyPr>
          <a:lstStyle/>
          <a:p>
            <a:r>
              <a:rPr lang="sl-SI" u="sng" dirty="0"/>
              <a:t>Enota s katero izražamo efektivno dozo je Sievert (Sv).</a:t>
            </a:r>
          </a:p>
          <a:p>
            <a:r>
              <a:rPr lang="sl-SI" dirty="0"/>
              <a:t>Mejne efektivne doze:</a:t>
            </a:r>
            <a:br>
              <a:rPr lang="sl-SI" dirty="0"/>
            </a:br>
            <a:r>
              <a:rPr lang="sl-SI" dirty="0"/>
              <a:t>- </a:t>
            </a:r>
            <a:r>
              <a:rPr lang="sl-SI" b="1" u="sng" dirty="0"/>
              <a:t>20 mSv </a:t>
            </a:r>
            <a:r>
              <a:rPr lang="sl-SI" u="sng" dirty="0"/>
              <a:t>letno za izpostavljene delavce</a:t>
            </a:r>
            <a:r>
              <a:rPr lang="sl-SI" dirty="0"/>
              <a:t>, </a:t>
            </a:r>
            <a:br>
              <a:rPr lang="sl-SI" dirty="0"/>
            </a:br>
            <a:r>
              <a:rPr lang="sl-SI" dirty="0"/>
              <a:t>- </a:t>
            </a:r>
            <a:r>
              <a:rPr lang="sl-SI" b="1" u="sng" dirty="0"/>
              <a:t>1 mSv </a:t>
            </a:r>
            <a:r>
              <a:rPr lang="sl-SI" u="sng" dirty="0"/>
              <a:t>letno za posameznike iz prebivalstva</a:t>
            </a:r>
            <a:br>
              <a:rPr lang="sl-SI" dirty="0"/>
            </a:br>
            <a:r>
              <a:rPr lang="sl-SI" dirty="0"/>
              <a:t>- </a:t>
            </a:r>
            <a:r>
              <a:rPr lang="sl-SI" b="1" dirty="0"/>
              <a:t>1 mSv </a:t>
            </a:r>
            <a:r>
              <a:rPr lang="sl-SI" dirty="0"/>
              <a:t>za nerojenega otroka noseče ženske v času do konca nosečnosti</a:t>
            </a:r>
          </a:p>
          <a:p>
            <a:r>
              <a:rPr lang="sl-SI" dirty="0"/>
              <a:t>Mejne ekvivalentne doze za posamezne organe:</a:t>
            </a:r>
            <a:br>
              <a:rPr lang="sl-SI" dirty="0"/>
            </a:br>
            <a:r>
              <a:rPr lang="sl-SI" dirty="0"/>
              <a:t>- </a:t>
            </a:r>
            <a:r>
              <a:rPr lang="sl-SI" b="1" dirty="0"/>
              <a:t>500 mSv </a:t>
            </a:r>
            <a:r>
              <a:rPr lang="sl-SI" dirty="0"/>
              <a:t>letno za roke, podlahti, stopala in gležnje</a:t>
            </a:r>
            <a:br>
              <a:rPr lang="sl-SI" dirty="0"/>
            </a:br>
            <a:r>
              <a:rPr lang="sl-SI" dirty="0"/>
              <a:t>- </a:t>
            </a:r>
            <a:r>
              <a:rPr lang="en-US" b="1" dirty="0"/>
              <a:t>2</a:t>
            </a:r>
            <a:r>
              <a:rPr lang="sl-SI" b="1" dirty="0"/>
              <a:t>0 mSv </a:t>
            </a:r>
            <a:r>
              <a:rPr lang="sl-SI" dirty="0"/>
              <a:t>letno za očesne leče</a:t>
            </a:r>
            <a:br>
              <a:rPr lang="sl-SI" dirty="0"/>
            </a:br>
            <a:r>
              <a:rPr lang="sl-SI" dirty="0"/>
              <a:t>- </a:t>
            </a:r>
            <a:r>
              <a:rPr lang="sl-SI" b="1" dirty="0"/>
              <a:t>500 mSv </a:t>
            </a:r>
            <a:r>
              <a:rPr lang="sl-SI" dirty="0"/>
              <a:t>letno za kožo</a:t>
            </a:r>
            <a:br>
              <a:rPr lang="sl-SI" dirty="0"/>
            </a:br>
            <a:r>
              <a:rPr lang="sl-SI" u="sng" dirty="0">
                <a:solidFill>
                  <a:schemeClr val="accent6">
                    <a:lumMod val="50000"/>
                  </a:schemeClr>
                </a:solidFill>
              </a:rPr>
              <a:t>Povprečna efektivna doza zaradi naravnega ozadja v Sloveniji: </a:t>
            </a:r>
            <a:br>
              <a:rPr lang="sl-SI" u="sng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l-SI" b="1" u="sng" dirty="0">
                <a:solidFill>
                  <a:schemeClr val="accent6">
                    <a:lumMod val="50000"/>
                  </a:schemeClr>
                </a:solidFill>
              </a:rPr>
              <a:t>2,5 mSv do 2,8 mSv </a:t>
            </a:r>
            <a:r>
              <a:rPr lang="sl-SI" u="sng" dirty="0">
                <a:solidFill>
                  <a:schemeClr val="accent6">
                    <a:lumMod val="50000"/>
                  </a:schemeClr>
                </a:solidFill>
              </a:rPr>
              <a:t>letno. </a:t>
            </a:r>
          </a:p>
          <a:p>
            <a:r>
              <a:rPr lang="sl-SI" dirty="0"/>
              <a:t>Navedene omejitve se ne uporabljajo pri obsevanju pacientov med zdravniškimi pregledi ali zdravljenjem. Tam uporabljamo načeli upravičenosti in optimizacije. 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reeform 2"/>
          <p:cNvSpPr>
            <a:spLocks/>
          </p:cNvSpPr>
          <p:nvPr/>
        </p:nvSpPr>
        <p:spPr bwMode="auto">
          <a:xfrm>
            <a:off x="2556595" y="2201416"/>
            <a:ext cx="825500" cy="3659188"/>
          </a:xfrm>
          <a:custGeom>
            <a:avLst/>
            <a:gdLst/>
            <a:ahLst/>
            <a:cxnLst>
              <a:cxn ang="0">
                <a:pos x="454" y="0"/>
              </a:cxn>
              <a:cxn ang="0">
                <a:pos x="322" y="2017"/>
              </a:cxn>
              <a:cxn ang="0">
                <a:pos x="519" y="1982"/>
              </a:cxn>
              <a:cxn ang="0">
                <a:pos x="259" y="2304"/>
              </a:cxn>
              <a:cxn ang="0">
                <a:pos x="0" y="1982"/>
              </a:cxn>
              <a:cxn ang="0">
                <a:pos x="193" y="2017"/>
              </a:cxn>
              <a:cxn ang="0">
                <a:pos x="63" y="0"/>
              </a:cxn>
              <a:cxn ang="0">
                <a:pos x="454" y="0"/>
              </a:cxn>
            </a:cxnLst>
            <a:rect l="0" t="0" r="r" b="b"/>
            <a:pathLst>
              <a:path w="520" h="2305">
                <a:moveTo>
                  <a:pt x="454" y="0"/>
                </a:moveTo>
                <a:lnTo>
                  <a:pt x="322" y="2017"/>
                </a:lnTo>
                <a:lnTo>
                  <a:pt x="519" y="1982"/>
                </a:lnTo>
                <a:lnTo>
                  <a:pt x="259" y="2304"/>
                </a:lnTo>
                <a:lnTo>
                  <a:pt x="0" y="1982"/>
                </a:lnTo>
                <a:lnTo>
                  <a:pt x="193" y="2017"/>
                </a:lnTo>
                <a:lnTo>
                  <a:pt x="63" y="0"/>
                </a:lnTo>
                <a:lnTo>
                  <a:pt x="454" y="0"/>
                </a:lnTo>
              </a:path>
            </a:pathLst>
          </a:cu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5400000" scaled="1"/>
          </a:gradFill>
          <a:ln w="254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100355" name="Line 3"/>
          <p:cNvSpPr>
            <a:spLocks noChangeShapeType="1"/>
          </p:cNvSpPr>
          <p:nvPr/>
        </p:nvSpPr>
        <p:spPr bwMode="auto">
          <a:xfrm>
            <a:off x="1002432" y="2201416"/>
            <a:ext cx="457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00356" name="Line 4"/>
          <p:cNvSpPr>
            <a:spLocks noChangeShapeType="1"/>
          </p:cNvSpPr>
          <p:nvPr/>
        </p:nvSpPr>
        <p:spPr bwMode="auto">
          <a:xfrm>
            <a:off x="910357" y="5859016"/>
            <a:ext cx="4664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>
            <a:off x="3196357" y="3665091"/>
            <a:ext cx="2378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611560" y="1196752"/>
            <a:ext cx="6192688" cy="6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125" tIns="55562" rIns="111125" bIns="55562">
            <a:spAutoFit/>
          </a:bodyPr>
          <a:lstStyle/>
          <a:p>
            <a:pPr defTabSz="1096963" eaLnBrk="0" hangingPunct="0"/>
            <a:r>
              <a:rPr lang="en-US" sz="1900" b="1" dirty="0"/>
              <a:t>       </a:t>
            </a:r>
            <a:r>
              <a:rPr lang="sl-SI" b="1" u="sng" dirty="0"/>
              <a:t>Tveganje</a:t>
            </a:r>
            <a:r>
              <a:rPr lang="en-US" b="1" u="sng" dirty="0"/>
              <a:t> </a:t>
            </a:r>
            <a:r>
              <a:rPr lang="en-US" b="1" dirty="0"/>
              <a:t>                          </a:t>
            </a:r>
            <a:r>
              <a:rPr lang="sl-SI" b="1" u="sng" dirty="0"/>
              <a:t>Doza</a:t>
            </a:r>
            <a:endParaRPr lang="en-US" sz="1900" b="1" u="sng" dirty="0"/>
          </a:p>
          <a:p>
            <a:pPr defTabSz="1096963" eaLnBrk="0" hangingPunct="0"/>
            <a:r>
              <a:rPr lang="sl-SI" b="1" dirty="0"/>
              <a:t>Nesprejemljivo</a:t>
            </a:r>
            <a:r>
              <a:rPr lang="en-US" b="1" dirty="0"/>
              <a:t>        </a:t>
            </a:r>
            <a:r>
              <a:rPr lang="sl-SI" b="1" dirty="0"/>
              <a:t>Meja za </a:t>
            </a:r>
            <a:r>
              <a:rPr lang="en-US" b="1" dirty="0" err="1"/>
              <a:t>izpostavljene</a:t>
            </a:r>
            <a:r>
              <a:rPr lang="en-US" b="1" dirty="0"/>
              <a:t> </a:t>
            </a:r>
            <a:r>
              <a:rPr lang="sl-SI" b="1" dirty="0"/>
              <a:t>delavce </a:t>
            </a:r>
            <a:endParaRPr lang="en-US" sz="1900" b="1" dirty="0"/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3275856" y="2464941"/>
            <a:ext cx="4248472" cy="9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125" tIns="55562" rIns="111125" bIns="55562">
            <a:spAutoFit/>
          </a:bodyPr>
          <a:lstStyle/>
          <a:p>
            <a:pPr defTabSz="1096963" eaLnBrk="0" hangingPunct="0"/>
            <a:r>
              <a:rPr lang="sl-SI" b="1" i="1" dirty="0">
                <a:solidFill>
                  <a:srgbClr val="FF0000"/>
                </a:solidFill>
              </a:rPr>
              <a:t>Poskrbimo za zaščito vira sevanja</a:t>
            </a:r>
          </a:p>
          <a:p>
            <a:pPr defTabSz="1096963" eaLnBrk="0" hangingPunct="0"/>
            <a:r>
              <a:rPr lang="sl-SI" b="1" i="1" dirty="0">
                <a:solidFill>
                  <a:srgbClr val="FF0000"/>
                </a:solidFill>
              </a:rPr>
              <a:t>(ustrezni prostori, ščiti, monitoring)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3440832" y="3954016"/>
            <a:ext cx="4083496" cy="122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125" tIns="55562" rIns="111125" bIns="55562">
            <a:spAutoFit/>
          </a:bodyPr>
          <a:lstStyle/>
          <a:p>
            <a:pPr defTabSz="1096963" eaLnBrk="0" hangingPunct="0"/>
            <a:r>
              <a:rPr lang="sl-SI" b="1" i="1" dirty="0">
                <a:solidFill>
                  <a:srgbClr val="FF0000"/>
                </a:solidFill>
              </a:rPr>
              <a:t>Optimiziramo delovne postopke</a:t>
            </a:r>
            <a:br>
              <a:rPr lang="sl-SI" b="1" i="1" dirty="0">
                <a:solidFill>
                  <a:srgbClr val="FF0000"/>
                </a:solidFill>
              </a:rPr>
            </a:br>
            <a:r>
              <a:rPr lang="sl-SI" b="1" i="1" dirty="0">
                <a:solidFill>
                  <a:srgbClr val="FF0000"/>
                </a:solidFill>
              </a:rPr>
              <a:t>(izobrazba, tečaji, interna pravila, osebna zaščitna oprema)</a:t>
            </a:r>
            <a:endParaRPr lang="en-US" sz="1900" b="1" dirty="0"/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891307" y="3469829"/>
            <a:ext cx="1776413" cy="6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125" tIns="55562" rIns="111125" bIns="55562">
            <a:spAutoFit/>
          </a:bodyPr>
          <a:lstStyle/>
          <a:p>
            <a:pPr defTabSz="1096963" eaLnBrk="0" hangingPunct="0"/>
            <a:r>
              <a:rPr lang="sl-SI" b="1" dirty="0"/>
              <a:t>Pogojno sprejemljivo</a:t>
            </a:r>
            <a:r>
              <a:rPr lang="en-US" sz="1900" b="1" dirty="0"/>
              <a:t>           </a:t>
            </a: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773832" y="5782816"/>
            <a:ext cx="5742384" cy="6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125" tIns="55562" rIns="111125" bIns="55562">
            <a:spAutoFit/>
          </a:bodyPr>
          <a:lstStyle/>
          <a:p>
            <a:pPr defTabSz="1096963" eaLnBrk="0" hangingPunct="0"/>
            <a:r>
              <a:rPr lang="sl-SI" b="1" dirty="0"/>
              <a:t>Sprejemljivo</a:t>
            </a:r>
            <a:r>
              <a:rPr lang="en-US" b="1" dirty="0"/>
              <a:t>             </a:t>
            </a:r>
            <a:r>
              <a:rPr lang="sl-SI" b="1" dirty="0"/>
              <a:t>Poklicna izpostavljenost</a:t>
            </a:r>
            <a:endParaRPr lang="en-US" b="1" dirty="0"/>
          </a:p>
          <a:p>
            <a:pPr defTabSz="1096963" eaLnBrk="0" hangingPunct="0"/>
            <a:r>
              <a:rPr lang="en-US" b="1" dirty="0"/>
              <a:t>		      </a:t>
            </a:r>
            <a:r>
              <a:rPr lang="sl-SI" b="1" dirty="0"/>
              <a:t>sevanju</a:t>
            </a:r>
            <a:r>
              <a:rPr lang="en-US" sz="1900" b="1" dirty="0"/>
              <a:t>   </a:t>
            </a:r>
            <a:r>
              <a:rPr lang="sl-SI" sz="1900" b="1" dirty="0"/>
              <a:t>ALARA</a:t>
            </a:r>
            <a:r>
              <a:rPr lang="en-US" sz="1900" b="1" dirty="0"/>
              <a:t>       </a:t>
            </a: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4835525" y="350838"/>
            <a:ext cx="222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1125" tIns="55562" rIns="111125" bIns="55562">
            <a:spAutoFit/>
          </a:bodyPr>
          <a:lstStyle/>
          <a:p>
            <a:pPr algn="ctr" defTabSz="1316038" eaLnBrk="0" hangingPunct="0"/>
            <a:endParaRPr lang="sl-SI" sz="3400" b="1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274638"/>
            <a:ext cx="7467600" cy="77809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000" b="0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Optimizacija zaščite</a:t>
            </a:r>
          </a:p>
        </p:txBody>
      </p:sp>
      <p:cxnSp>
        <p:nvCxnSpPr>
          <p:cNvPr id="17" name="Curved Connector 16"/>
          <p:cNvCxnSpPr/>
          <p:nvPr/>
        </p:nvCxnSpPr>
        <p:spPr>
          <a:xfrm rot="5400000">
            <a:off x="5220072" y="1916832"/>
            <a:ext cx="432048" cy="144016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699" y="956593"/>
            <a:ext cx="1657885" cy="1508348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544" y="5911937"/>
            <a:ext cx="465325" cy="423354"/>
          </a:xfrm>
          <a:prstGeom prst="rect">
            <a:avLst/>
          </a:prstGeom>
        </p:spPr>
      </p:pic>
      <p:sp>
        <p:nvSpPr>
          <p:cNvPr id="18" name="Rectangle 53" descr="Tegel vågrätt"/>
          <p:cNvSpPr>
            <a:spLocks noChangeArrowheads="1"/>
          </p:cNvSpPr>
          <p:nvPr/>
        </p:nvSpPr>
        <p:spPr bwMode="auto">
          <a:xfrm>
            <a:off x="6932612" y="5614287"/>
            <a:ext cx="152400" cy="1018654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en-US"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864096"/>
          </a:xfrm>
        </p:spPr>
        <p:txBody>
          <a:bodyPr/>
          <a:lstStyle/>
          <a:p>
            <a:r>
              <a:rPr lang="sl-SI" dirty="0"/>
              <a:t>Posebni delovni pogoji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1556792"/>
            <a:ext cx="7467600" cy="4873752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Bonitete “nadomestilo” za obsevanost?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lang="sl-SI" sz="24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sl-SI" sz="2400" dirty="0"/>
              <a:t>Nosečnost: </a:t>
            </a:r>
            <a:br>
              <a:rPr lang="sl-SI" sz="2400" dirty="0"/>
            </a:br>
            <a:r>
              <a:rPr lang="en-US" dirty="0"/>
              <a:t>ZVISJV-1, 38.člen </a:t>
            </a:r>
            <a:br>
              <a:rPr lang="en-US" dirty="0"/>
            </a:br>
            <a:r>
              <a:rPr lang="en-US" dirty="0"/>
              <a:t>(</a:t>
            </a:r>
            <a:r>
              <a:rPr lang="sl-SI" dirty="0"/>
              <a:t>5) Takoj, ko noseča ženska, ki je izpostavljena delavka ali zunanja delavka, obvesti svojega delodajalca ali izvajalca sevalne dejavnosti o nosečnosti, ji je treba zagotoviti take pogoje, da bo ekvivalentna doza za nerojenega otroka tako nizka, kot je to razumno mogoče doseči, in da ta doza v preostalem obdobju nosečnosti ne bo presegla mejne doze za posameznika iz prebivalstva. Če pa noseča ženska ne želi delati z viri sevanj, jo je treba premestiti na delovno mesto, kjer se ne dela z viri sevanja.</a:t>
            </a:r>
            <a:r>
              <a:rPr lang="sl-SI" i="1" dirty="0"/>
              <a:t> </a:t>
            </a:r>
            <a:endParaRPr kumimoji="0" lang="sl-SI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Picture 1028" descr="A:\onbeac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1268760"/>
            <a:ext cx="1752600" cy="1752600"/>
          </a:xfrm>
          <a:prstGeom prst="rect">
            <a:avLst/>
          </a:prstGeom>
          <a:noFill/>
        </p:spPr>
      </p:pic>
      <p:pic>
        <p:nvPicPr>
          <p:cNvPr id="6" name="Picture 1029" descr="A:\f71906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006947"/>
            <a:ext cx="1549400" cy="1014413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5301208"/>
            <a:ext cx="576438" cy="1405377"/>
          </a:xfrm>
          <a:prstGeom prst="rect">
            <a:avLst/>
          </a:prstGeom>
        </p:spPr>
      </p:pic>
      <p:sp>
        <p:nvSpPr>
          <p:cNvPr id="8" name="Rectangle 53" descr="Tegel vågrätt"/>
          <p:cNvSpPr>
            <a:spLocks noChangeArrowheads="1"/>
          </p:cNvSpPr>
          <p:nvPr/>
        </p:nvSpPr>
        <p:spPr bwMode="auto">
          <a:xfrm>
            <a:off x="7863136" y="5255883"/>
            <a:ext cx="152400" cy="1450702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en-US">
              <a:latin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616" y="5849951"/>
            <a:ext cx="789856" cy="71861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Razdelitev prostorov nuklearno-medicinskega oddelka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6768752" cy="5184576"/>
          </a:xfrm>
        </p:spPr>
        <p:txBody>
          <a:bodyPr>
            <a:normAutofit/>
          </a:bodyPr>
          <a:lstStyle/>
          <a:p>
            <a:r>
              <a:rPr lang="sl-SI" b="1" dirty="0"/>
              <a:t>Nadzorovano območje</a:t>
            </a:r>
            <a:br>
              <a:rPr lang="sl-SI" b="1" dirty="0"/>
            </a:br>
            <a:r>
              <a:rPr lang="sl-SI" sz="2000" i="1" dirty="0"/>
              <a:t>je območje vira sevanja, za katerega </a:t>
            </a:r>
            <a:r>
              <a:rPr lang="sl-SI" sz="2000" i="1" u="sng" dirty="0"/>
              <a:t>veljajo posebna pravila za delo</a:t>
            </a:r>
            <a:r>
              <a:rPr lang="sl-SI" sz="2000" i="1" dirty="0"/>
              <a:t>, s katerimi se </a:t>
            </a:r>
            <a:r>
              <a:rPr lang="sl-SI" sz="2000" i="1" u="sng" dirty="0"/>
              <a:t>zagotovi ustrezno varstvo </a:t>
            </a:r>
            <a:r>
              <a:rPr lang="sl-SI" sz="2000" i="1" dirty="0"/>
              <a:t>pred ionizirajočim sevanjem ali </a:t>
            </a:r>
            <a:r>
              <a:rPr lang="sl-SI" sz="2000" i="1" u="sng" dirty="0"/>
              <a:t>prepreči širjenje radioaktivne kontaminacije</a:t>
            </a:r>
            <a:r>
              <a:rPr lang="sl-SI" sz="2000" i="1" dirty="0"/>
              <a:t>, in do katerega je </a:t>
            </a:r>
            <a:r>
              <a:rPr lang="sl-SI" sz="2000" b="1" i="1" dirty="0"/>
              <a:t>dostop nadzorovan</a:t>
            </a:r>
            <a:r>
              <a:rPr lang="sl-SI" sz="2000" i="1" dirty="0"/>
              <a:t>. </a:t>
            </a:r>
          </a:p>
          <a:p>
            <a:endParaRPr lang="sl-SI" dirty="0">
              <a:solidFill>
                <a:schemeClr val="tx2"/>
              </a:solidFill>
            </a:endParaRPr>
          </a:p>
          <a:p>
            <a:endParaRPr lang="sl-SI" dirty="0">
              <a:solidFill>
                <a:schemeClr val="tx2"/>
              </a:solidFill>
            </a:endParaRPr>
          </a:p>
          <a:p>
            <a:endParaRPr lang="sl-SI" dirty="0">
              <a:solidFill>
                <a:schemeClr val="tx2"/>
              </a:solidFill>
            </a:endParaRPr>
          </a:p>
          <a:p>
            <a:r>
              <a:rPr lang="sl-SI" b="1" dirty="0">
                <a:solidFill>
                  <a:schemeClr val="tx2"/>
                </a:solidFill>
              </a:rPr>
              <a:t>Opazovano območje </a:t>
            </a:r>
            <a:br>
              <a:rPr lang="sl-SI" dirty="0"/>
            </a:br>
            <a:r>
              <a:rPr lang="sl-SI" sz="2000" i="1" dirty="0"/>
              <a:t>je območje vira sevanja, ki je </a:t>
            </a:r>
            <a:r>
              <a:rPr lang="sl-SI" sz="2000" i="1" u="sng" dirty="0"/>
              <a:t>pod ustreznim nadzorom</a:t>
            </a:r>
            <a:r>
              <a:rPr lang="sl-SI" sz="2000" i="1" dirty="0"/>
              <a:t> zaradi varstva pred sevanji, </a:t>
            </a:r>
            <a:r>
              <a:rPr lang="sl-SI" sz="2000" b="1" i="1" dirty="0"/>
              <a:t>dostop pa ni omejen</a:t>
            </a:r>
            <a:r>
              <a:rPr lang="sl-SI" sz="2000" i="1" dirty="0"/>
              <a:t>.</a:t>
            </a:r>
          </a:p>
          <a:p>
            <a:r>
              <a:rPr lang="sl-SI" sz="2000" dirty="0"/>
              <a:t>Vsi prostori klinik za NM  so v </a:t>
            </a:r>
            <a:r>
              <a:rPr lang="sl-SI" sz="2000" b="1" dirty="0"/>
              <a:t>nadzorovanem področju</a:t>
            </a:r>
          </a:p>
        </p:txBody>
      </p:sp>
      <p:pic>
        <p:nvPicPr>
          <p:cNvPr id="4" name="Picture 1028" descr="ControlledObservedArea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906760"/>
            <a:ext cx="1905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43608" y="3501008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 indent="-190500">
              <a:buFontTx/>
              <a:buChar char="•"/>
            </a:pPr>
            <a:r>
              <a:rPr lang="sl-SI" dirty="0"/>
              <a:t>Vroči laboratorij </a:t>
            </a:r>
          </a:p>
          <a:p>
            <a:pPr marL="190500" indent="-190500">
              <a:buFontTx/>
              <a:buChar char="•"/>
            </a:pPr>
            <a:r>
              <a:rPr lang="sl-SI" dirty="0"/>
              <a:t> Skladišče radioaktivnih izotopov</a:t>
            </a:r>
          </a:p>
          <a:p>
            <a:pPr marL="190500" indent="-190500">
              <a:buFontTx/>
              <a:buChar char="•"/>
            </a:pPr>
            <a:r>
              <a:rPr lang="sl-SI" dirty="0"/>
              <a:t> Prostori v katerih apliciramo radiofarmake</a:t>
            </a:r>
          </a:p>
          <a:p>
            <a:pPr marL="190500" indent="-190500">
              <a:buFontTx/>
              <a:buChar char="•"/>
            </a:pPr>
            <a:r>
              <a:rPr lang="sl-SI" dirty="0"/>
              <a:t> Prostori v katerih se zadržujejo bolniki po aplikaciji terapevtskih aktivnosti </a:t>
            </a:r>
            <a:r>
              <a:rPr lang="sl-SI" baseline="30000" dirty="0"/>
              <a:t>131</a:t>
            </a:r>
            <a:r>
              <a:rPr lang="sl-SI" dirty="0"/>
              <a:t>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Untitled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263353"/>
            <a:ext cx="3265488" cy="2246313"/>
          </a:xfrm>
          <a:prstGeom prst="rect">
            <a:avLst/>
          </a:prstGeom>
          <a:noFill/>
        </p:spPr>
      </p:pic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19944"/>
          </a:xfrm>
        </p:spPr>
        <p:txBody>
          <a:bodyPr/>
          <a:lstStyle/>
          <a:p>
            <a:r>
              <a:rPr lang="sl-SI" sz="4000" dirty="0">
                <a:solidFill>
                  <a:schemeClr val="accent6"/>
                </a:solidFill>
              </a:rPr>
              <a:t>Opozorilni znaki</a:t>
            </a:r>
            <a:endParaRPr lang="sv-SE" sz="4000" dirty="0">
              <a:solidFill>
                <a:schemeClr val="accent6"/>
              </a:solidFill>
            </a:endParaRPr>
          </a:p>
        </p:txBody>
      </p:sp>
      <p:pic>
        <p:nvPicPr>
          <p:cNvPr id="262148" name="Picture 4" descr="Untitled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825" y="1279881"/>
            <a:ext cx="1902962" cy="2955032"/>
          </a:xfrm>
          <a:prstGeom prst="rect">
            <a:avLst/>
          </a:prstGeom>
          <a:noFill/>
        </p:spPr>
      </p:pic>
      <p:pic>
        <p:nvPicPr>
          <p:cNvPr id="262152" name="Picture 8" descr="OpozorilniNapis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351" y="1279881"/>
            <a:ext cx="3142521" cy="421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2145" y="910553"/>
            <a:ext cx="2066925" cy="3352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956870" y="4604435"/>
            <a:ext cx="2362200" cy="177165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8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108666">
            <a:off x="7444631" y="1861610"/>
            <a:ext cx="1490767" cy="17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364888">
            <a:off x="7568216" y="4038233"/>
            <a:ext cx="1224653" cy="14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050623"/>
            <a:ext cx="1800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8339" y="1772816"/>
            <a:ext cx="1574722" cy="2408546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/>
              <a:t>Izpostavljenost IO sevanju v nuklearni medicini</a:t>
            </a:r>
            <a:endParaRPr lang="en-US" sz="3200" dirty="0"/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467545" y="2276872"/>
            <a:ext cx="5472608" cy="224676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sl-SI" sz="2000" b="1" dirty="0"/>
              <a:t>Notranja izpostavljenost</a:t>
            </a:r>
            <a:endParaRPr lang="en-US" sz="2000" b="1" dirty="0"/>
          </a:p>
          <a:p>
            <a:r>
              <a:rPr lang="sl-SI" sz="2000" dirty="0"/>
              <a:t>Radionuklid se IV vbrizga, se ga zaužije ali vnese v telo z vdih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sl-SI" sz="2000" b="1" dirty="0"/>
              <a:t>Zunanja izpostavljenost</a:t>
            </a:r>
            <a:endParaRPr lang="en-US" sz="2000" b="1" dirty="0"/>
          </a:p>
          <a:p>
            <a:r>
              <a:rPr lang="en-US" sz="2000" dirty="0"/>
              <a:t>Via</a:t>
            </a:r>
            <a:r>
              <a:rPr lang="sl-SI" sz="2000" dirty="0"/>
              <a:t>le</a:t>
            </a:r>
            <a:r>
              <a:rPr lang="en-US" sz="2000" dirty="0"/>
              <a:t>, </a:t>
            </a:r>
            <a:r>
              <a:rPr lang="sl-SI" sz="2000" dirty="0"/>
              <a:t>brizge</a:t>
            </a:r>
            <a:r>
              <a:rPr lang="en-US" sz="2000" dirty="0"/>
              <a:t>, pa</a:t>
            </a:r>
            <a:r>
              <a:rPr lang="sl-SI" sz="2000" dirty="0" err="1"/>
              <a:t>cienti</a:t>
            </a:r>
            <a:r>
              <a:rPr lang="sl-SI" sz="2000" dirty="0"/>
              <a:t>,…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732240" y="116632"/>
            <a:ext cx="189987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l-SI" dirty="0"/>
              <a:t>VIRI SEVANJA</a:t>
            </a:r>
          </a:p>
        </p:txBody>
      </p:sp>
      <p:pic>
        <p:nvPicPr>
          <p:cNvPr id="23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242" y="3080489"/>
            <a:ext cx="702937" cy="639534"/>
          </a:xfrm>
          <a:prstGeom prst="rect">
            <a:avLst/>
          </a:prstGeom>
        </p:spPr>
      </p:pic>
      <p:sp>
        <p:nvSpPr>
          <p:cNvPr id="2" name="AutoShape 2" descr="Rezultat iskanja slik za doctor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Rezultat iskanja slik za doctor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7302535">
            <a:off x="5664334" y="4437849"/>
            <a:ext cx="1490767" cy="17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698355">
            <a:off x="5374254" y="3597491"/>
            <a:ext cx="1490767" cy="17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932630">
            <a:off x="6421552" y="4845264"/>
            <a:ext cx="1490767" cy="17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2154527">
            <a:off x="5407893" y="2360905"/>
            <a:ext cx="1490767" cy="17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421552" y="1566668"/>
            <a:ext cx="1490767" cy="17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/>
            <a:endParaRPr lang="sv-SE" sz="4400">
              <a:solidFill>
                <a:schemeClr val="tx2"/>
              </a:solidFill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67544" y="1751013"/>
            <a:ext cx="5184576" cy="32316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defTabSz="762000" eaLnBrk="0" hangingPunct="0"/>
            <a:r>
              <a:rPr lang="sl-SI" sz="2400" u="sng" dirty="0"/>
              <a:t>Primeri izpostavljenosti sevanju:</a:t>
            </a:r>
          </a:p>
          <a:p>
            <a:pPr defTabSz="762000" eaLnBrk="0" hangingPunct="0"/>
            <a:r>
              <a:rPr lang="sl-SI" dirty="0"/>
              <a:t>Odpiranje embalaže radioaktivnih snovi</a:t>
            </a:r>
            <a:endParaRPr lang="en-US" dirty="0"/>
          </a:p>
          <a:p>
            <a:pPr defTabSz="762000" eaLnBrk="0" hangingPunct="0"/>
            <a:r>
              <a:rPr lang="sl-SI" dirty="0"/>
              <a:t>Meritve aktivnosti</a:t>
            </a:r>
            <a:endParaRPr lang="en-US" dirty="0"/>
          </a:p>
          <a:p>
            <a:pPr defTabSz="762000" eaLnBrk="0" hangingPunct="0"/>
            <a:r>
              <a:rPr lang="sl-SI" dirty="0"/>
              <a:t>Shranjevanje virov</a:t>
            </a:r>
            <a:endParaRPr lang="en-US" dirty="0"/>
          </a:p>
          <a:p>
            <a:pPr defTabSz="762000" eaLnBrk="0" hangingPunct="0"/>
            <a:r>
              <a:rPr lang="sl-SI" dirty="0"/>
              <a:t>Transport virov znotraj oddelka</a:t>
            </a:r>
            <a:endParaRPr lang="en-US" dirty="0"/>
          </a:p>
          <a:p>
            <a:pPr defTabSz="762000" eaLnBrk="0" hangingPunct="0"/>
            <a:r>
              <a:rPr lang="sl-SI" dirty="0"/>
              <a:t>Priprava radiofarmakov</a:t>
            </a:r>
            <a:endParaRPr lang="en-US" dirty="0"/>
          </a:p>
          <a:p>
            <a:pPr defTabSz="762000" eaLnBrk="0" hangingPunct="0"/>
            <a:r>
              <a:rPr lang="sl-SI" dirty="0"/>
              <a:t>Aplikacija</a:t>
            </a:r>
            <a:endParaRPr lang="en-US" dirty="0"/>
          </a:p>
          <a:p>
            <a:pPr defTabSz="762000" eaLnBrk="0" hangingPunct="0"/>
            <a:r>
              <a:rPr lang="sl-SI" dirty="0"/>
              <a:t>Pregledovanje pacienta</a:t>
            </a:r>
            <a:endParaRPr lang="en-US" dirty="0"/>
          </a:p>
          <a:p>
            <a:pPr defTabSz="762000" eaLnBrk="0" hangingPunct="0"/>
            <a:r>
              <a:rPr lang="sl-SI" dirty="0"/>
              <a:t>Nega radioaktivnega pacienta</a:t>
            </a:r>
            <a:endParaRPr lang="en-US" dirty="0"/>
          </a:p>
          <a:p>
            <a:pPr defTabSz="762000" eaLnBrk="0" hangingPunct="0"/>
            <a:r>
              <a:rPr lang="sl-SI" dirty="0"/>
              <a:t>Ravnanje z radioaktivnimi odpadki</a:t>
            </a:r>
            <a:endParaRPr lang="en-US" dirty="0"/>
          </a:p>
          <a:p>
            <a:pPr defTabSz="762000" eaLnBrk="0" hangingPunct="0"/>
            <a:r>
              <a:rPr lang="sl-SI" dirty="0"/>
              <a:t>Nesreče</a:t>
            </a:r>
            <a:endParaRPr lang="en-US" dirty="0"/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effectLst/>
              </a:rPr>
              <a:t>Izpostavljenost delavca </a:t>
            </a:r>
            <a:br>
              <a:rPr lang="sl-SI" dirty="0">
                <a:effectLst/>
              </a:rPr>
            </a:br>
            <a:r>
              <a:rPr lang="sl-SI" dirty="0">
                <a:effectLst/>
              </a:rPr>
              <a:t>v območju sevanja</a:t>
            </a:r>
            <a:endParaRPr lang="en-US" dirty="0"/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752600"/>
            <a:ext cx="2057400" cy="1504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962400"/>
            <a:ext cx="2209800" cy="1619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3429000"/>
            <a:ext cx="1209675" cy="1428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A:\helth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420888"/>
            <a:ext cx="2057400" cy="2057400"/>
          </a:xfrm>
          <a:prstGeom prst="rect">
            <a:avLst/>
          </a:prstGeom>
          <a:noFill/>
        </p:spPr>
      </p:pic>
      <p:pic>
        <p:nvPicPr>
          <p:cNvPr id="36868" name="Picture 4" descr="A:\ib2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332656"/>
            <a:ext cx="1981200" cy="1981200"/>
          </a:xfrm>
          <a:prstGeom prst="rect">
            <a:avLst/>
          </a:prstGeom>
          <a:noFill/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/>
            <a:endParaRPr lang="sl-SI">
              <a:latin typeface="Times New Roman" pitchFamily="18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755576" y="1625600"/>
            <a:ext cx="7416824" cy="34163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defTabSz="762000" eaLnBrk="0" hangingPunct="0"/>
            <a:r>
              <a:rPr lang="sl-SI" sz="2400" u="sng" dirty="0"/>
              <a:t>Primeri:</a:t>
            </a:r>
          </a:p>
          <a:p>
            <a:pPr defTabSz="762000" eaLnBrk="0" hangingPunct="0">
              <a:buFontTx/>
              <a:buChar char="•"/>
            </a:pPr>
            <a:r>
              <a:rPr lang="sl-SI" sz="2400" dirty="0"/>
              <a:t>Razlitje radioaktivne tekočine</a:t>
            </a:r>
            <a:endParaRPr lang="sv-SE" sz="2400" dirty="0"/>
          </a:p>
          <a:p>
            <a:pPr defTabSz="762000" eaLnBrk="0" hangingPunct="0">
              <a:buFontTx/>
              <a:buChar char="•"/>
            </a:pPr>
            <a:r>
              <a:rPr lang="sl-SI" sz="2400" dirty="0"/>
              <a:t>Nesreča pri aplikaciji</a:t>
            </a:r>
            <a:endParaRPr lang="en-US" sz="2400" dirty="0"/>
          </a:p>
          <a:p>
            <a:pPr defTabSz="762000" eaLnBrk="0" hangingPunct="0">
              <a:buFontTx/>
              <a:buChar char="•"/>
            </a:pPr>
            <a:r>
              <a:rPr lang="sl-SI" sz="2400" dirty="0"/>
              <a:t>Delo z eksperimentalnimi živalmi</a:t>
            </a:r>
            <a:endParaRPr lang="en-US" sz="2400" dirty="0"/>
          </a:p>
          <a:p>
            <a:pPr defTabSz="762000" eaLnBrk="0" hangingPunct="0">
              <a:buFontTx/>
              <a:buChar char="•"/>
            </a:pPr>
            <a:r>
              <a:rPr lang="sl-SI" sz="2400" dirty="0"/>
              <a:t>Urgentna operacija/avtopsija pacienta, </a:t>
            </a:r>
            <a:br>
              <a:rPr lang="sl-SI" sz="2400" dirty="0"/>
            </a:br>
            <a:r>
              <a:rPr lang="sl-SI" sz="2400" dirty="0"/>
              <a:t>ki je prejel radionuklidno terapijo</a:t>
            </a:r>
          </a:p>
          <a:p>
            <a:pPr defTabSz="762000" eaLnBrk="0" hangingPunct="0">
              <a:buFontTx/>
              <a:buChar char="•"/>
            </a:pPr>
            <a:endParaRPr lang="sl-SI" sz="2400" dirty="0"/>
          </a:p>
          <a:p>
            <a:pPr defTabSz="762000" eaLnBrk="0" hangingPunct="0"/>
            <a:r>
              <a:rPr lang="sl-SI" sz="2400" dirty="0"/>
              <a:t>Mejna vrednost kontaminacije </a:t>
            </a:r>
          </a:p>
          <a:p>
            <a:pPr defTabSz="762000" eaLnBrk="0" hangingPunct="0"/>
            <a:r>
              <a:rPr lang="sl-SI" sz="2400" dirty="0"/>
              <a:t>gama sevalcev na delovnem okolju je </a:t>
            </a:r>
            <a:r>
              <a:rPr lang="sl-SI" sz="2400" u="sng" dirty="0"/>
              <a:t>40Bq/cm</a:t>
            </a:r>
            <a:r>
              <a:rPr lang="sl-SI" sz="2400" u="sng" baseline="30000" dirty="0"/>
              <a:t>2</a:t>
            </a:r>
            <a:endParaRPr lang="en-US" sz="2400" u="sng" baseline="300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9552" y="404664"/>
            <a:ext cx="7467600" cy="936104"/>
          </a:xfrm>
        </p:spPr>
        <p:txBody>
          <a:bodyPr>
            <a:normAutofit fontScale="90000"/>
          </a:bodyPr>
          <a:lstStyle/>
          <a:p>
            <a:r>
              <a:rPr lang="sl-SI" dirty="0"/>
              <a:t>Primer izpostavljenosti – </a:t>
            </a:r>
            <a:br>
              <a:rPr lang="sl-SI" dirty="0"/>
            </a:br>
            <a:r>
              <a:rPr lang="sl-SI" dirty="0"/>
              <a:t>Kontaminacija</a:t>
            </a:r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r>
              <a:rPr lang="sl-SI" dirty="0"/>
              <a:t>Mejne vrednosti kontaminacije - podrobneje</a:t>
            </a:r>
          </a:p>
        </p:txBody>
      </p:sp>
      <p:sp>
        <p:nvSpPr>
          <p:cNvPr id="7" name="Zaobljeni pravokotnik 6"/>
          <p:cNvSpPr/>
          <p:nvPr/>
        </p:nvSpPr>
        <p:spPr>
          <a:xfrm>
            <a:off x="2655651" y="2155353"/>
            <a:ext cx="1988358" cy="4322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oljeZBesedilom 8"/>
          <p:cNvSpPr txBox="1"/>
          <p:nvPr/>
        </p:nvSpPr>
        <p:spPr>
          <a:xfrm>
            <a:off x="4572000" y="2433667"/>
            <a:ext cx="1521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>
                <a:solidFill>
                  <a:srgbClr val="FF0000"/>
                </a:solidFill>
              </a:rPr>
              <a:t>To je 0,8 Bq/cm</a:t>
            </a:r>
            <a:r>
              <a:rPr lang="sl-SI" sz="1400" baseline="30000" dirty="0">
                <a:solidFill>
                  <a:srgbClr val="FF0000"/>
                </a:solidFill>
              </a:rPr>
              <a:t>2</a:t>
            </a:r>
            <a:endParaRPr lang="en-US" sz="1400" baseline="30000" dirty="0">
              <a:solidFill>
                <a:srgbClr val="FF0000"/>
              </a:solidFill>
            </a:endParaRPr>
          </a:p>
        </p:txBody>
      </p:sp>
      <p:sp>
        <p:nvSpPr>
          <p:cNvPr id="17" name="Zaobljeni pravokotnik 16"/>
          <p:cNvSpPr/>
          <p:nvPr/>
        </p:nvSpPr>
        <p:spPr>
          <a:xfrm>
            <a:off x="3443675" y="3573016"/>
            <a:ext cx="2136437" cy="3022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oljeZBesedilom 17"/>
          <p:cNvSpPr txBox="1"/>
          <p:nvPr/>
        </p:nvSpPr>
        <p:spPr>
          <a:xfrm>
            <a:off x="7626549" y="3724159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>
                <a:solidFill>
                  <a:srgbClr val="FF0000"/>
                </a:solidFill>
              </a:rPr>
              <a:t>To je 40 Bq/cm</a:t>
            </a:r>
            <a:r>
              <a:rPr lang="sl-SI" sz="1400" baseline="30000" dirty="0">
                <a:solidFill>
                  <a:srgbClr val="FF0000"/>
                </a:solidFill>
              </a:rPr>
              <a:t>2</a:t>
            </a:r>
            <a:endParaRPr lang="en-US" sz="1400" baseline="30000" dirty="0">
              <a:solidFill>
                <a:srgbClr val="FF0000"/>
              </a:solidFill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971600" y="6153142"/>
            <a:ext cx="3004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>
                <a:solidFill>
                  <a:srgbClr val="FF0000"/>
                </a:solidFill>
              </a:rPr>
              <a:t>4 Bq/cm</a:t>
            </a:r>
            <a:r>
              <a:rPr lang="sl-SI" sz="1400" baseline="30000" dirty="0">
                <a:solidFill>
                  <a:srgbClr val="FF0000"/>
                </a:solidFill>
              </a:rPr>
              <a:t>2</a:t>
            </a:r>
            <a:r>
              <a:rPr lang="sl-SI" sz="1400" dirty="0">
                <a:solidFill>
                  <a:srgbClr val="FF0000"/>
                </a:solidFill>
              </a:rPr>
              <a:t> za vezano kontaminacijo</a:t>
            </a:r>
            <a:endParaRPr lang="en-US" sz="1400" baseline="30000" dirty="0">
              <a:solidFill>
                <a:srgbClr val="FF000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302569" y="1351828"/>
            <a:ext cx="77258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UV2, </a:t>
            </a:r>
            <a:r>
              <a:rPr lang="sl-SI" dirty="0"/>
              <a:t>19. člen (</a:t>
            </a:r>
            <a:r>
              <a:rPr lang="sl-SI" u="sng" dirty="0"/>
              <a:t>mejne vrednosti kontaminacije človekovega telesa</a:t>
            </a:r>
            <a:r>
              <a:rPr lang="sl-SI" dirty="0"/>
              <a:t>) </a:t>
            </a:r>
            <a:endParaRPr lang="en-US" dirty="0"/>
          </a:p>
          <a:p>
            <a:r>
              <a:rPr lang="sl-SI" dirty="0"/>
              <a:t>(3) Mejna vrednost radioaktivne kontaminacije zunanjih površin kože in vidnih sluznic izpostavljenih delavcev ne sme </a:t>
            </a:r>
            <a:r>
              <a:rPr lang="it-IT" dirty="0" err="1"/>
              <a:t>presegati</a:t>
            </a:r>
            <a:r>
              <a:rPr lang="it-IT" dirty="0"/>
              <a:t> 8 </a:t>
            </a:r>
            <a:r>
              <a:rPr lang="it-IT" dirty="0" err="1"/>
              <a:t>Bq</a:t>
            </a:r>
            <a:r>
              <a:rPr lang="it-IT" dirty="0"/>
              <a:t> </a:t>
            </a:r>
            <a:r>
              <a:rPr lang="it-IT" dirty="0" err="1"/>
              <a:t>na</a:t>
            </a:r>
            <a:r>
              <a:rPr lang="it-IT" dirty="0"/>
              <a:t> 100 cm</a:t>
            </a:r>
            <a:r>
              <a:rPr lang="it-IT" baseline="30000" dirty="0"/>
              <a:t>2</a:t>
            </a:r>
            <a:r>
              <a:rPr lang="it-IT" dirty="0"/>
              <a:t> za </a:t>
            </a:r>
            <a:r>
              <a:rPr lang="it-IT" dirty="0" err="1"/>
              <a:t>sevalce</a:t>
            </a:r>
            <a:r>
              <a:rPr lang="it-IT" dirty="0"/>
              <a:t> alfa in 80 </a:t>
            </a:r>
            <a:r>
              <a:rPr lang="it-IT" dirty="0" err="1"/>
              <a:t>Bq</a:t>
            </a:r>
            <a:r>
              <a:rPr lang="it-IT" dirty="0"/>
              <a:t> </a:t>
            </a:r>
            <a:r>
              <a:rPr lang="it-IT" dirty="0" err="1"/>
              <a:t>na</a:t>
            </a:r>
            <a:r>
              <a:rPr lang="it-IT" dirty="0"/>
              <a:t> 100 cm</a:t>
            </a:r>
            <a:r>
              <a:rPr lang="it-IT" baseline="30000" dirty="0"/>
              <a:t>2</a:t>
            </a:r>
            <a:r>
              <a:rPr lang="it-IT" dirty="0"/>
              <a:t> za </a:t>
            </a:r>
            <a:r>
              <a:rPr lang="it-IT" dirty="0" err="1"/>
              <a:t>sevalce</a:t>
            </a:r>
            <a:r>
              <a:rPr lang="it-IT" dirty="0"/>
              <a:t> beta in </a:t>
            </a:r>
            <a:r>
              <a:rPr lang="it-IT" dirty="0" err="1"/>
              <a:t>gama</a:t>
            </a:r>
            <a:r>
              <a:rPr lang="it-IT" dirty="0"/>
              <a:t>.</a:t>
            </a:r>
          </a:p>
          <a:p>
            <a:endParaRPr lang="it-IT" dirty="0"/>
          </a:p>
          <a:p>
            <a:pPr lvl="1"/>
            <a:r>
              <a:rPr lang="sl-SI" dirty="0"/>
              <a:t>20. člen (</a:t>
            </a:r>
            <a:r>
              <a:rPr lang="sl-SI" u="sng" dirty="0"/>
              <a:t>mejne vrednosti kontaminacije delovnega okolja</a:t>
            </a:r>
            <a:r>
              <a:rPr lang="sl-SI" dirty="0"/>
              <a:t>) </a:t>
            </a:r>
            <a:endParaRPr lang="en-US" dirty="0"/>
          </a:p>
          <a:p>
            <a:r>
              <a:rPr lang="sl-SI" dirty="0"/>
              <a:t>(1) Mejna vrednost odstranljive radioaktivne kontaminacije površin v nadzorovanem območju in na zunanji strani zaščitnih oblek je 400 Bq na 100 </a:t>
            </a:r>
            <a:r>
              <a:rPr lang="it-IT" dirty="0"/>
              <a:t>cm</a:t>
            </a:r>
            <a:r>
              <a:rPr lang="it-IT" baseline="30000" dirty="0"/>
              <a:t>2 </a:t>
            </a:r>
            <a:r>
              <a:rPr lang="sl-SI" dirty="0"/>
              <a:t>za sevalce alfa in 4000 Bq na 100 </a:t>
            </a:r>
            <a:r>
              <a:rPr lang="it-IT" dirty="0"/>
              <a:t>cm</a:t>
            </a:r>
            <a:r>
              <a:rPr lang="it-IT" baseline="30000" dirty="0"/>
              <a:t>2</a:t>
            </a:r>
            <a:r>
              <a:rPr lang="sl-SI" dirty="0"/>
              <a:t> za sevalce beta in gama. (2) Mejne vrednosti iz prejšnjega odstavka ne vključujejo trdno vezane kontaminacije, če je z gotovostjo ugotovljeno, da ni nevarnosti pred širjenjem kontaminacije ali vpoja v kožo. (3) Če je na površinah v nadzorovanem območju, na opremi, v oblekah in v perilu vezana radioaktivna kontaminacija, sta mejni vrednosti odstranljive radioaktivne kontaminacije površin v nadzorovanem območju in na zunanji strani zaščitnih oblek 40 Bq na 100 </a:t>
            </a:r>
            <a:r>
              <a:rPr lang="it-IT" dirty="0"/>
              <a:t>cm</a:t>
            </a:r>
            <a:r>
              <a:rPr lang="it-IT" baseline="30000" dirty="0"/>
              <a:t>2</a:t>
            </a:r>
            <a:r>
              <a:rPr lang="sl-SI" dirty="0"/>
              <a:t> za sevalce alfa in </a:t>
            </a:r>
            <a:br>
              <a:rPr lang="en-US" dirty="0"/>
            </a:br>
            <a:r>
              <a:rPr lang="sl-SI" dirty="0"/>
              <a:t>400 Bq na 100 </a:t>
            </a:r>
            <a:r>
              <a:rPr lang="it-IT" dirty="0"/>
              <a:t>cm</a:t>
            </a:r>
            <a:r>
              <a:rPr lang="it-IT" baseline="30000" dirty="0"/>
              <a:t>2</a:t>
            </a:r>
            <a:r>
              <a:rPr lang="sl-SI" dirty="0"/>
              <a:t> za sevalce beta in gama. </a:t>
            </a:r>
          </a:p>
        </p:txBody>
      </p:sp>
      <p:sp>
        <p:nvSpPr>
          <p:cNvPr id="14" name="Zaobljeni pravokotnik 13"/>
          <p:cNvSpPr/>
          <p:nvPr/>
        </p:nvSpPr>
        <p:spPr>
          <a:xfrm>
            <a:off x="302569" y="5733256"/>
            <a:ext cx="2069246" cy="3614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sl-SI" dirty="0"/>
              <a:t>Hitrosti doze ob pacientu</a:t>
            </a:r>
            <a:endParaRPr lang="en-GB" dirty="0"/>
          </a:p>
        </p:txBody>
      </p:sp>
      <p:graphicFrame>
        <p:nvGraphicFramePr>
          <p:cNvPr id="96299" name="Group 43"/>
          <p:cNvGraphicFramePr>
            <a:graphicFrameLocks noGrp="1"/>
          </p:cNvGraphicFramePr>
          <p:nvPr>
            <p:ph sz="half" idx="2"/>
          </p:nvPr>
        </p:nvGraphicFramePr>
        <p:xfrm>
          <a:off x="1547664" y="1196752"/>
          <a:ext cx="6552727" cy="2457922"/>
        </p:xfrm>
        <a:graphic>
          <a:graphicData uri="http://schemas.openxmlformats.org/drawingml/2006/table">
            <a:tbl>
              <a:tblPr/>
              <a:tblGrid>
                <a:gridCol w="1296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6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Hitrost doze na razdalji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0.1 m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Hitrost doze na razdalji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1m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Doza sevanja, ki jo prejme pacient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Tc-99m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(600 MBq)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114</a:t>
                      </a: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Sv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/h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Sv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/h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0,006 do 0,014 mSv/MBq</a:t>
                      </a:r>
                      <a:b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</a:b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F-18 FDG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(350 MBq)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550</a:t>
                      </a: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Sv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/h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70</a:t>
                      </a: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Sv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/h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0,02 mSv/MBq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7544" y="3789040"/>
            <a:ext cx="7993062" cy="273588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Hitrost doze ob pacientu je odvisna</a:t>
            </a:r>
            <a:r>
              <a:rPr kumimoji="0" lang="sl-SI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od energije in aktivnosti vira.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sl-SI" sz="2400" baseline="0" dirty="0"/>
              <a:t>Doza </a:t>
            </a:r>
            <a:r>
              <a:rPr lang="sl-SI" sz="2400" dirty="0"/>
              <a:t>sevanja, ki jo prejmejo </a:t>
            </a:r>
            <a:r>
              <a:rPr lang="sl-SI" sz="2400" b="1" dirty="0"/>
              <a:t>delavci</a:t>
            </a:r>
            <a:r>
              <a:rPr lang="sl-SI" sz="2400" dirty="0"/>
              <a:t>, je odvisna od energije, aktivnosti vira in </a:t>
            </a:r>
            <a:r>
              <a:rPr lang="sl-SI" sz="2400" u="sng" dirty="0"/>
              <a:t>časa izpostavljenosti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Doza</a:t>
            </a:r>
            <a:r>
              <a:rPr kumimoji="0" lang="sl-SI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sevanja, ki jo prejme</a:t>
            </a:r>
            <a:r>
              <a:rPr kumimoji="0" lang="sl-SI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pacient</a:t>
            </a:r>
            <a:r>
              <a:rPr kumimoji="0" lang="sl-SI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je odvisna od energije, aktivnosti in </a:t>
            </a:r>
            <a:r>
              <a:rPr kumimoji="0" lang="sl-SI" sz="2400" b="0" i="0" u="sng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razpolovnega časa vira</a:t>
            </a:r>
            <a:endParaRPr kumimoji="0" lang="en-GB" sz="2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Temelji varstva pred sevanji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84976" cy="2908920"/>
          </a:xfrm>
        </p:spPr>
        <p:txBody>
          <a:bodyPr/>
          <a:lstStyle/>
          <a:p>
            <a:r>
              <a:rPr lang="sl-SI" dirty="0"/>
              <a:t>Priporočila </a:t>
            </a:r>
            <a:r>
              <a:rPr lang="sl-SI" i="1" dirty="0"/>
              <a:t>Mednarodne komisije za radiološko zaščito</a:t>
            </a:r>
            <a:r>
              <a:rPr lang="sl-SI" dirty="0"/>
              <a:t> </a:t>
            </a:r>
            <a:r>
              <a:rPr lang="sl-SI" b="1" dirty="0"/>
              <a:t>ICRP</a:t>
            </a:r>
            <a:r>
              <a:rPr lang="sl-SI" dirty="0"/>
              <a:t> </a:t>
            </a:r>
            <a:r>
              <a:rPr lang="sl-SI" sz="2200" dirty="0"/>
              <a:t>(International Commision on Radiological Protection)</a:t>
            </a:r>
          </a:p>
          <a:p>
            <a:r>
              <a:rPr lang="sl-SI" dirty="0"/>
              <a:t>Mednarodni varnostni standardi </a:t>
            </a:r>
            <a:r>
              <a:rPr lang="sl-SI" i="1" dirty="0"/>
              <a:t>Mednarodne agencije za atomsko energijo</a:t>
            </a:r>
            <a:r>
              <a:rPr lang="sl-SI" dirty="0"/>
              <a:t> </a:t>
            </a:r>
            <a:r>
              <a:rPr lang="sl-SI" b="1" dirty="0"/>
              <a:t>IAEA</a:t>
            </a:r>
            <a:r>
              <a:rPr lang="sl-SI" dirty="0"/>
              <a:t> </a:t>
            </a:r>
            <a:r>
              <a:rPr lang="sl-SI" sz="2200" dirty="0"/>
              <a:t>(International Atomic Energy Agency)</a:t>
            </a:r>
          </a:p>
          <a:p>
            <a:r>
              <a:rPr lang="sl-SI" dirty="0"/>
              <a:t>Direktive Evropske Unije</a:t>
            </a:r>
          </a:p>
          <a:p>
            <a:r>
              <a:rPr lang="sl-SI" dirty="0"/>
              <a:t>V Sloveniji </a:t>
            </a:r>
            <a:r>
              <a:rPr lang="sl-SI" i="1" dirty="0"/>
              <a:t>Zakon o varstvu pred ionizirajočimi sevanji in jedrski varnosti</a:t>
            </a:r>
          </a:p>
        </p:txBody>
      </p:sp>
      <p:pic>
        <p:nvPicPr>
          <p:cNvPr id="32770" name="Picture 2" descr="http://www.icrp.org/images/P1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4653136"/>
            <a:ext cx="1340148" cy="2001001"/>
          </a:xfrm>
          <a:prstGeom prst="rect">
            <a:avLst/>
          </a:prstGeom>
          <a:noFill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149080"/>
            <a:ext cx="25202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765160"/>
              </p:ext>
            </p:extLst>
          </p:nvPr>
        </p:nvGraphicFramePr>
        <p:xfrm>
          <a:off x="179512" y="5014071"/>
          <a:ext cx="7056784" cy="18873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137">
                <a:tc>
                  <a:txBody>
                    <a:bodyPr/>
                    <a:lstStyle/>
                    <a:p>
                      <a:r>
                        <a:rPr lang="sl-SI" sz="1200" b="1" dirty="0"/>
                        <a:t>Predpis EU/mednarodne pogodbe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Zakonodaja RS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74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100" dirty="0"/>
                        <a:t>Direktiva Sveta 2013/59/</a:t>
                      </a:r>
                      <a:r>
                        <a:rPr lang="sl-SI" sz="1100" dirty="0" err="1"/>
                        <a:t>Euratom</a:t>
                      </a:r>
                      <a:r>
                        <a:rPr lang="sl-SI" sz="1100" dirty="0"/>
                        <a:t> z dne 5. decembra 2013 o določitvi temeljnih varnostnih standardov za varstvo pred nevarnostmi zaradi ionizirajočega sevanja in o razveljavitvi direktiv 89/618/</a:t>
                      </a:r>
                      <a:r>
                        <a:rPr lang="sl-SI" sz="1100" dirty="0" err="1"/>
                        <a:t>Euratom</a:t>
                      </a:r>
                      <a:r>
                        <a:rPr lang="sl-SI" sz="1100" dirty="0"/>
                        <a:t>, 90/641/</a:t>
                      </a:r>
                      <a:r>
                        <a:rPr lang="sl-SI" sz="1100" dirty="0" err="1"/>
                        <a:t>Euratom</a:t>
                      </a:r>
                      <a:r>
                        <a:rPr lang="sl-SI" sz="1100" dirty="0"/>
                        <a:t>, 96/29/</a:t>
                      </a:r>
                      <a:r>
                        <a:rPr lang="sl-SI" sz="1100" dirty="0" err="1"/>
                        <a:t>Euratom</a:t>
                      </a:r>
                      <a:r>
                        <a:rPr lang="sl-SI" sz="1100" dirty="0"/>
                        <a:t>, 97/43/</a:t>
                      </a:r>
                      <a:r>
                        <a:rPr lang="sl-SI" sz="1100" dirty="0" err="1"/>
                        <a:t>Euratom</a:t>
                      </a:r>
                      <a:r>
                        <a:rPr lang="sl-SI" sz="1100" dirty="0"/>
                        <a:t> in 2003/122/</a:t>
                      </a:r>
                      <a:r>
                        <a:rPr lang="sl-SI" sz="1100" dirty="0" err="1"/>
                        <a:t>Euratom</a:t>
                      </a:r>
                      <a:r>
                        <a:rPr lang="en-US" sz="1100" dirty="0"/>
                        <a:t> </a:t>
                      </a:r>
                      <a:r>
                        <a:rPr lang="pl-PL" sz="1100" dirty="0"/>
                        <a:t>(UL L št. 13 z dne 17. 1. 2014)</a:t>
                      </a:r>
                      <a:endParaRPr lang="en-US" sz="11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sl-SI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Zakon o varstvu pred ionizirajočimi sevanji in jedrski varnosti (ZVISJV-1)</a:t>
                      </a:r>
                      <a:r>
                        <a:rPr kumimoji="0" 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(Ur. l. RS 76/17)</a:t>
                      </a:r>
                      <a:endParaRPr kumimoji="0" lang="sl-SI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sl-SI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sl-SI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Zakon o spremembah in dopolnitvah Zakona o varstvu pred ionizirajočimi sevanji in jedrski varnosti (ZVISJV-1A)</a:t>
                      </a:r>
                      <a:r>
                        <a:rPr kumimoji="0" 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(Ur. L. RS </a:t>
                      </a:r>
                      <a:r>
                        <a:rPr kumimoji="0" lang="sl-SI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26/19</a:t>
                      </a:r>
                      <a:r>
                        <a:rPr kumimoji="0" 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sl-SI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Pacient kot vir sevanja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3657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quarter" idx="2"/>
          </p:nvPr>
        </p:nvGraphicFramePr>
        <p:xfrm>
          <a:off x="4270375" y="1600200"/>
          <a:ext cx="3657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5724128" y="3429000"/>
          <a:ext cx="2160240" cy="1850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sl-SI" dirty="0"/>
              <a:t>Letne prejete doze KNM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538854539"/>
              </p:ext>
            </p:extLst>
          </p:nvPr>
        </p:nvGraphicFramePr>
        <p:xfrm>
          <a:off x="179512" y="1124744"/>
          <a:ext cx="42484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491441"/>
              </p:ext>
            </p:extLst>
          </p:nvPr>
        </p:nvGraphicFramePr>
        <p:xfrm>
          <a:off x="3131840" y="3284984"/>
          <a:ext cx="5901481" cy="3224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022463"/>
              </p:ext>
            </p:extLst>
          </p:nvPr>
        </p:nvGraphicFramePr>
        <p:xfrm>
          <a:off x="4283968" y="6926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Izbira osebne zaščite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/>
          <a:lstStyle/>
          <a:p>
            <a:r>
              <a:rPr lang="sl-SI" dirty="0"/>
              <a:t>Je odvisna od: </a:t>
            </a:r>
            <a:br>
              <a:rPr lang="sl-SI" dirty="0"/>
            </a:br>
            <a:r>
              <a:rPr lang="sl-SI" dirty="0"/>
              <a:t>- aktivnosti vira</a:t>
            </a:r>
            <a:br>
              <a:rPr lang="sl-SI" dirty="0"/>
            </a:br>
            <a:r>
              <a:rPr lang="sl-SI" dirty="0"/>
              <a:t>- vrste radionuklida in njegovih kemijskih lastnosti</a:t>
            </a:r>
            <a:br>
              <a:rPr lang="sl-SI" dirty="0"/>
            </a:br>
            <a:r>
              <a:rPr lang="sl-SI" dirty="0"/>
              <a:t>- postopka, ki ga opravljamo</a:t>
            </a:r>
          </a:p>
          <a:p>
            <a:pPr>
              <a:buNone/>
            </a:pPr>
            <a:r>
              <a:rPr lang="sl-SI" dirty="0"/>
              <a:t> </a:t>
            </a:r>
          </a:p>
          <a:p>
            <a:r>
              <a:rPr lang="sl-SI" dirty="0"/>
              <a:t>Osnova osebne zaščite pred sevanjem:</a:t>
            </a:r>
            <a:br>
              <a:rPr lang="sl-SI" dirty="0"/>
            </a:br>
            <a:r>
              <a:rPr lang="sl-SI" dirty="0"/>
              <a:t>- Čas</a:t>
            </a:r>
            <a:br>
              <a:rPr lang="sl-SI" dirty="0"/>
            </a:br>
            <a:r>
              <a:rPr lang="sl-SI" dirty="0"/>
              <a:t>- Razdalja</a:t>
            </a:r>
            <a:br>
              <a:rPr lang="sl-SI" dirty="0"/>
            </a:br>
            <a:r>
              <a:rPr lang="sl-SI" dirty="0"/>
              <a:t>- Ščitenje</a:t>
            </a:r>
          </a:p>
          <a:p>
            <a:endParaRPr lang="sl-SI" dirty="0"/>
          </a:p>
        </p:txBody>
      </p:sp>
      <p:sp>
        <p:nvSpPr>
          <p:cNvPr id="5" name="TextBox 4"/>
          <p:cNvSpPr txBox="1"/>
          <p:nvPr/>
        </p:nvSpPr>
        <p:spPr>
          <a:xfrm>
            <a:off x="6732240" y="116632"/>
            <a:ext cx="229742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l-SI" dirty="0"/>
              <a:t>OSEBNA ZAŠČITA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543800" y="6324600"/>
            <a:ext cx="652463" cy="457200"/>
          </a:xfrm>
          <a:prstGeom prst="rect">
            <a:avLst/>
          </a:prstGeom>
        </p:spPr>
        <p:txBody>
          <a:bodyPr/>
          <a:lstStyle/>
          <a:p>
            <a:fld id="{AC29E8E6-4706-4296-854E-DC324AA01F62}" type="slidenum">
              <a:rPr lang="en-GB"/>
              <a:pPr/>
              <a:t>23</a:t>
            </a:fld>
            <a:endParaRPr lang="en-GB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363272" cy="850106"/>
          </a:xfrm>
        </p:spPr>
        <p:txBody>
          <a:bodyPr/>
          <a:lstStyle/>
          <a:p>
            <a:r>
              <a:rPr lang="sl-SI" dirty="0"/>
              <a:t>Varstvo pred sevanji v nuklearni medicini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412776"/>
            <a:ext cx="7931224" cy="4176464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sl-SI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Klasična nuklearna medicina:</a:t>
            </a:r>
            <a:br>
              <a:rPr kumimoji="0" lang="sl-SI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sl-SI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buFontTx/>
              <a:buNone/>
            </a:pPr>
            <a:r>
              <a:rPr lang="sl-SI" sz="2600" baseline="30000" dirty="0"/>
              <a:t>                  </a:t>
            </a:r>
            <a:r>
              <a:rPr lang="en-GB" sz="2600" baseline="30000" dirty="0"/>
              <a:t>99m</a:t>
            </a:r>
            <a:r>
              <a:rPr lang="en-GB" sz="2600" dirty="0"/>
              <a:t>Tc 140 </a:t>
            </a:r>
            <a:r>
              <a:rPr lang="en-GB" sz="2600" dirty="0" err="1"/>
              <a:t>keV</a:t>
            </a:r>
            <a:r>
              <a:rPr lang="en-GB" sz="2600" dirty="0"/>
              <a:t> </a:t>
            </a:r>
            <a:r>
              <a:rPr lang="sl-SI" sz="2600" dirty="0"/>
              <a:t>fotoni</a:t>
            </a:r>
            <a:endParaRPr lang="en-GB" sz="2600" dirty="0"/>
          </a:p>
          <a:p>
            <a:pPr>
              <a:buFontTx/>
              <a:buNone/>
            </a:pPr>
            <a:r>
              <a:rPr lang="en-GB" sz="2600" dirty="0"/>
              <a:t>	HVL (</a:t>
            </a:r>
            <a:r>
              <a:rPr lang="sl-SI" sz="2600" dirty="0"/>
              <a:t>svinec</a:t>
            </a:r>
            <a:r>
              <a:rPr lang="en-GB" sz="2600" dirty="0"/>
              <a:t>) </a:t>
            </a:r>
            <a:r>
              <a:rPr lang="sl-SI" sz="2600" dirty="0"/>
              <a:t>~</a:t>
            </a:r>
            <a:r>
              <a:rPr lang="en-GB" sz="2600" dirty="0"/>
              <a:t> 0.3mm</a:t>
            </a:r>
          </a:p>
          <a:p>
            <a:pPr>
              <a:buFontTx/>
              <a:buNone/>
            </a:pPr>
            <a:r>
              <a:rPr lang="en-GB" sz="2600" dirty="0"/>
              <a:t>	TVL (</a:t>
            </a:r>
            <a:r>
              <a:rPr lang="sl-SI" sz="2600" dirty="0"/>
              <a:t>svinec</a:t>
            </a:r>
            <a:r>
              <a:rPr lang="en-GB" sz="2600" dirty="0"/>
              <a:t>) </a:t>
            </a:r>
            <a:r>
              <a:rPr lang="sl-SI" sz="2600" dirty="0"/>
              <a:t>~</a:t>
            </a:r>
            <a:r>
              <a:rPr lang="en-GB" sz="2600" dirty="0"/>
              <a:t> 0.99mm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br>
              <a:rPr kumimoji="0" lang="sl-SI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l-SI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sl-SI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PET:</a:t>
            </a:r>
          </a:p>
          <a:p>
            <a:pPr>
              <a:buFontTx/>
              <a:buNone/>
            </a:pPr>
            <a:r>
              <a:rPr lang="sl-SI" sz="2600" dirty="0"/>
              <a:t>     </a:t>
            </a:r>
          </a:p>
          <a:p>
            <a:pPr>
              <a:buFontTx/>
              <a:buNone/>
            </a:pPr>
            <a:r>
              <a:rPr lang="sl-SI" sz="2600" dirty="0"/>
              <a:t>           pozitronski sevalci: </a:t>
            </a:r>
            <a:r>
              <a:rPr lang="en-GB" sz="2600" dirty="0"/>
              <a:t>511 </a:t>
            </a:r>
            <a:r>
              <a:rPr lang="en-GB" sz="2600" dirty="0" err="1"/>
              <a:t>keV</a:t>
            </a:r>
            <a:r>
              <a:rPr lang="en-GB" sz="2600" dirty="0"/>
              <a:t> </a:t>
            </a:r>
            <a:r>
              <a:rPr lang="sl-SI" sz="2600" dirty="0"/>
              <a:t>fotoni</a:t>
            </a:r>
            <a:endParaRPr lang="en-GB" sz="2600" dirty="0"/>
          </a:p>
          <a:p>
            <a:pPr lvl="1">
              <a:buFontTx/>
              <a:buNone/>
            </a:pPr>
            <a:r>
              <a:rPr lang="sl-SI" sz="2600" dirty="0"/>
              <a:t>     </a:t>
            </a:r>
            <a:r>
              <a:rPr lang="en-GB" sz="2600" dirty="0"/>
              <a:t>HVL (</a:t>
            </a:r>
            <a:r>
              <a:rPr lang="sl-SI" sz="2600" dirty="0"/>
              <a:t>svinec</a:t>
            </a:r>
            <a:r>
              <a:rPr lang="en-GB" sz="2600" dirty="0"/>
              <a:t>) </a:t>
            </a:r>
            <a:r>
              <a:rPr lang="sl-SI" sz="2600" dirty="0"/>
              <a:t>~</a:t>
            </a:r>
            <a:r>
              <a:rPr lang="en-GB" sz="2600" dirty="0"/>
              <a:t> 5mm</a:t>
            </a:r>
          </a:p>
          <a:p>
            <a:pPr lvl="1">
              <a:buFontTx/>
              <a:buNone/>
            </a:pPr>
            <a:r>
              <a:rPr lang="sl-SI" sz="2600" dirty="0"/>
              <a:t>     </a:t>
            </a:r>
            <a:r>
              <a:rPr lang="en-GB" sz="2600" dirty="0"/>
              <a:t>TVL (</a:t>
            </a:r>
            <a:r>
              <a:rPr lang="sl-SI" sz="2600" dirty="0"/>
              <a:t>svinec</a:t>
            </a:r>
            <a:r>
              <a:rPr lang="en-GB" sz="2600" dirty="0"/>
              <a:t>) </a:t>
            </a:r>
            <a:r>
              <a:rPr lang="sl-SI" sz="2600" dirty="0"/>
              <a:t>~</a:t>
            </a:r>
            <a:r>
              <a:rPr lang="en-GB" sz="2600" dirty="0"/>
              <a:t>15mm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b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543800" y="6324600"/>
            <a:ext cx="652463" cy="457200"/>
          </a:xfrm>
          <a:prstGeom prst="rect">
            <a:avLst/>
          </a:prstGeom>
        </p:spPr>
        <p:txBody>
          <a:bodyPr/>
          <a:lstStyle/>
          <a:p>
            <a:fld id="{08E0F8B7-FBCA-4383-9A7A-15933801FE89}" type="slidenum">
              <a:rPr lang="en-GB"/>
              <a:pPr/>
              <a:t>24</a:t>
            </a:fld>
            <a:endParaRPr lang="en-GB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Varstvo pred sevanji - </a:t>
            </a:r>
            <a:r>
              <a:rPr lang="en-GB" dirty="0"/>
              <a:t>CT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3" y="1627188"/>
            <a:ext cx="8136904" cy="3457575"/>
          </a:xfrm>
        </p:spPr>
        <p:txBody>
          <a:bodyPr/>
          <a:lstStyle/>
          <a:p>
            <a:r>
              <a:rPr lang="sl-SI" dirty="0"/>
              <a:t>PET/CT, SPECT/CT</a:t>
            </a:r>
          </a:p>
          <a:p>
            <a:r>
              <a:rPr lang="sl-SI" dirty="0"/>
              <a:t>Večrezinski CT</a:t>
            </a:r>
            <a:r>
              <a:rPr lang="en-GB" dirty="0"/>
              <a:t> – </a:t>
            </a:r>
            <a:r>
              <a:rPr lang="sl-SI" dirty="0"/>
              <a:t>večji volumen slikanja</a:t>
            </a:r>
            <a:endParaRPr lang="en-GB" dirty="0"/>
          </a:p>
          <a:p>
            <a:r>
              <a:rPr lang="en-GB" dirty="0">
                <a:solidFill>
                  <a:schemeClr val="tx1"/>
                </a:solidFill>
              </a:rPr>
              <a:t>80-140 </a:t>
            </a:r>
            <a:r>
              <a:rPr lang="en-GB" dirty="0" err="1">
                <a:solidFill>
                  <a:schemeClr val="tx1"/>
                </a:solidFill>
              </a:rPr>
              <a:t>kVp</a:t>
            </a:r>
            <a:r>
              <a:rPr lang="en-GB" dirty="0">
                <a:solidFill>
                  <a:schemeClr val="tx1"/>
                </a:solidFill>
              </a:rPr>
              <a:t>, 100-380 </a:t>
            </a:r>
            <a:r>
              <a:rPr lang="en-GB" dirty="0" err="1">
                <a:solidFill>
                  <a:schemeClr val="tx1"/>
                </a:solidFill>
              </a:rPr>
              <a:t>mA</a:t>
            </a:r>
            <a:r>
              <a:rPr lang="en-GB" dirty="0">
                <a:solidFill>
                  <a:schemeClr val="tx1"/>
                </a:solidFill>
              </a:rPr>
              <a:t>, </a:t>
            </a:r>
            <a:br>
              <a:rPr lang="sl-SI" dirty="0">
                <a:solidFill>
                  <a:schemeClr val="tx1"/>
                </a:solidFill>
              </a:rPr>
            </a:br>
            <a:r>
              <a:rPr lang="sl-SI" dirty="0">
                <a:solidFill>
                  <a:schemeClr val="tx1"/>
                </a:solidFill>
              </a:rPr>
              <a:t>1 obrat v manj kot 1 sekundi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r>
              <a:rPr lang="sl-SI" dirty="0"/>
              <a:t>Doza na pacienta je lahko precejšnja (1-20 mSv!)</a:t>
            </a:r>
            <a:endParaRPr lang="en-GB" dirty="0"/>
          </a:p>
          <a:p>
            <a:r>
              <a:rPr lang="sl-SI" dirty="0"/>
              <a:t>Težavo lahko predstavlja sipano sevanje v sobi in zunaj nje</a:t>
            </a:r>
            <a:endParaRPr lang="en-GB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sl-SI" dirty="0"/>
              <a:t>Čas</a:t>
            </a:r>
            <a:endParaRPr lang="en-GB" dirty="0"/>
          </a:p>
        </p:txBody>
      </p:sp>
      <p:graphicFrame>
        <p:nvGraphicFramePr>
          <p:cNvPr id="391171" name="Object 3"/>
          <p:cNvGraphicFramePr>
            <a:graphicFrameLocks noChangeAspect="1"/>
          </p:cNvGraphicFramePr>
          <p:nvPr/>
        </p:nvGraphicFramePr>
        <p:xfrm>
          <a:off x="755576" y="2276872"/>
          <a:ext cx="2514600" cy="189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Drawplus Drawing" r:id="rId3" imgW="1053360" imgH="792360" progId="">
                  <p:embed/>
                </p:oleObj>
              </mc:Choice>
              <mc:Fallback>
                <p:oleObj name="Drawplus Drawing" r:id="rId3" imgW="1053360" imgH="792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276872"/>
                        <a:ext cx="2514600" cy="189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1172" name="Text Box 4"/>
          <p:cNvSpPr txBox="1">
            <a:spLocks noChangeArrowheads="1"/>
          </p:cNvSpPr>
          <p:nvPr/>
        </p:nvSpPr>
        <p:spPr bwMode="auto">
          <a:xfrm>
            <a:off x="3235671" y="533400"/>
            <a:ext cx="5149167" cy="1246495"/>
          </a:xfrm>
          <a:prstGeom prst="rect">
            <a:avLst/>
          </a:prstGeom>
          <a:solidFill>
            <a:srgbClr val="CCEC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3000" dirty="0"/>
              <a:t>Doza sevanja je sorazmerna</a:t>
            </a:r>
          </a:p>
          <a:p>
            <a:pPr algn="ctr">
              <a:spcBef>
                <a:spcPct val="50000"/>
              </a:spcBef>
            </a:pPr>
            <a:r>
              <a:rPr lang="sl-SI" sz="3000" dirty="0"/>
              <a:t>času izpostavljenosti</a:t>
            </a:r>
            <a:endParaRPr lang="en-GB" sz="3000" dirty="0"/>
          </a:p>
        </p:txBody>
      </p:sp>
      <p:sp>
        <p:nvSpPr>
          <p:cNvPr id="391173" name="Text Box 5"/>
          <p:cNvSpPr txBox="1">
            <a:spLocks noChangeArrowheads="1"/>
          </p:cNvSpPr>
          <p:nvPr/>
        </p:nvSpPr>
        <p:spPr bwMode="auto">
          <a:xfrm>
            <a:off x="2915816" y="2276872"/>
            <a:ext cx="4870244" cy="553998"/>
          </a:xfrm>
          <a:prstGeom prst="rect">
            <a:avLst/>
          </a:prstGeom>
          <a:solidFill>
            <a:srgbClr val="CCEC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000" dirty="0"/>
              <a:t>Do</a:t>
            </a:r>
            <a:r>
              <a:rPr lang="sl-SI" sz="3000" dirty="0"/>
              <a:t>za</a:t>
            </a:r>
            <a:r>
              <a:rPr lang="en-GB" sz="3000" dirty="0"/>
              <a:t>  = </a:t>
            </a:r>
            <a:r>
              <a:rPr lang="sl-SI" sz="3000" dirty="0"/>
              <a:t>HitrostDoze</a:t>
            </a:r>
            <a:r>
              <a:rPr lang="en-GB" sz="3000" dirty="0"/>
              <a:t> x </a:t>
            </a:r>
            <a:r>
              <a:rPr lang="sl-SI" sz="3000" dirty="0"/>
              <a:t>Čas</a:t>
            </a:r>
            <a:endParaRPr lang="en-GB" sz="3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3568" y="4365104"/>
            <a:ext cx="7766050" cy="1850702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Zmanjšajmo čas stika z virom sevanja, kolikor nam le dopušča delovni postopek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Vežbanje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posameznega</a:t>
            </a:r>
            <a:r>
              <a:rPr kumimoji="0" lang="sl-SI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postopka z uporabo </a:t>
            </a:r>
            <a:br>
              <a:rPr kumimoji="0" lang="sl-SI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l-SI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ne-radioaktivnih nadomestkov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sl-SI" dirty="0"/>
              <a:t>Razdalja</a:t>
            </a:r>
            <a:endParaRPr lang="en-GB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5536" y="981216"/>
            <a:ext cx="4618111" cy="3312368"/>
            <a:chOff x="218" y="2067"/>
            <a:chExt cx="3168" cy="2064"/>
          </a:xfrm>
        </p:grpSpPr>
        <p:sp>
          <p:nvSpPr>
            <p:cNvPr id="393221" name="Rectangle 5"/>
            <p:cNvSpPr>
              <a:spLocks noChangeArrowheads="1"/>
            </p:cNvSpPr>
            <p:nvPr/>
          </p:nvSpPr>
          <p:spPr bwMode="auto">
            <a:xfrm>
              <a:off x="218" y="2067"/>
              <a:ext cx="3168" cy="2064"/>
            </a:xfrm>
            <a:prstGeom prst="rect">
              <a:avLst/>
            </a:prstGeom>
            <a:solidFill>
              <a:schemeClr val="bg1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sl-SI"/>
            </a:p>
          </p:txBody>
        </p:sp>
        <p:sp>
          <p:nvSpPr>
            <p:cNvPr id="393222" name="Text Box 6"/>
            <p:cNvSpPr txBox="1">
              <a:spLocks noChangeArrowheads="1"/>
            </p:cNvSpPr>
            <p:nvPr/>
          </p:nvSpPr>
          <p:spPr bwMode="auto">
            <a:xfrm>
              <a:off x="1304" y="3862"/>
              <a:ext cx="840" cy="2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sz="2000" dirty="0"/>
                <a:t>Razdalja</a:t>
              </a:r>
              <a:endParaRPr lang="en-GB" sz="2000" dirty="0"/>
            </a:p>
          </p:txBody>
        </p:sp>
        <p:sp>
          <p:nvSpPr>
            <p:cNvPr id="393223" name="Text Box 7"/>
            <p:cNvSpPr txBox="1">
              <a:spLocks noChangeArrowheads="1"/>
            </p:cNvSpPr>
            <p:nvPr/>
          </p:nvSpPr>
          <p:spPr bwMode="auto">
            <a:xfrm rot="16200000">
              <a:off x="-45" y="2929"/>
              <a:ext cx="1028" cy="2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sz="2000" dirty="0"/>
                <a:t>Hirtost-doze</a:t>
              </a:r>
              <a:endParaRPr lang="en-GB" sz="2000" dirty="0">
                <a:solidFill>
                  <a:srgbClr val="FFCCCC"/>
                </a:solidFill>
              </a:endParaRPr>
            </a:p>
          </p:txBody>
        </p:sp>
        <p:graphicFrame>
          <p:nvGraphicFramePr>
            <p:cNvPr id="393224" name="Object 8"/>
            <p:cNvGraphicFramePr>
              <a:graphicFrameLocks noChangeAspect="1"/>
            </p:cNvGraphicFramePr>
            <p:nvPr/>
          </p:nvGraphicFramePr>
          <p:xfrm>
            <a:off x="613" y="2336"/>
            <a:ext cx="2410" cy="15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8" name="Drawplus Drawing" r:id="rId3" imgW="3825720" imgH="2458800" progId="">
                    <p:embed/>
                  </p:oleObj>
                </mc:Choice>
                <mc:Fallback>
                  <p:oleObj name="Drawplus Drawing" r:id="rId3" imgW="3825720" imgH="245880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" y="2336"/>
                          <a:ext cx="2410" cy="15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3225" name="Text Box 9"/>
          <p:cNvSpPr txBox="1">
            <a:spLocks noChangeArrowheads="1"/>
          </p:cNvSpPr>
          <p:nvPr/>
        </p:nvSpPr>
        <p:spPr bwMode="auto">
          <a:xfrm>
            <a:off x="1547664" y="1916832"/>
            <a:ext cx="4897495" cy="523220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800" dirty="0"/>
              <a:t>Hitrost-doze</a:t>
            </a:r>
            <a:r>
              <a:rPr lang="en-GB" sz="2800" dirty="0"/>
              <a:t>  </a:t>
            </a:r>
            <a:r>
              <a:rPr lang="en-GB" sz="2800" dirty="0">
                <a:sym typeface="Symbol" pitchFamily="18" charset="2"/>
              </a:rPr>
              <a:t>  1/(</a:t>
            </a:r>
            <a:r>
              <a:rPr lang="sl-SI" sz="2800" dirty="0">
                <a:sym typeface="Symbol" pitchFamily="18" charset="2"/>
              </a:rPr>
              <a:t>razdalja</a:t>
            </a:r>
            <a:r>
              <a:rPr lang="en-GB" sz="2800" dirty="0">
                <a:sym typeface="Symbol" pitchFamily="18" charset="2"/>
              </a:rPr>
              <a:t>)</a:t>
            </a:r>
            <a:r>
              <a:rPr lang="en-GB" sz="2800" baseline="30000" dirty="0">
                <a:sym typeface="Symbol" pitchFamily="18" charset="2"/>
              </a:rPr>
              <a:t>2</a:t>
            </a:r>
            <a:endParaRPr lang="en-GB" sz="2800" dirty="0">
              <a:solidFill>
                <a:srgbClr val="FFCCCC"/>
              </a:solidFill>
            </a:endParaRPr>
          </a:p>
        </p:txBody>
      </p:sp>
      <p:sp>
        <p:nvSpPr>
          <p:cNvPr id="393226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1547664" y="1124744"/>
            <a:ext cx="4104456" cy="576263"/>
          </a:xfrm>
          <a:solidFill>
            <a:srgbClr val="CCECFF"/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>
              <a:buFont typeface="Monotype Sorts" pitchFamily="2" charset="2"/>
              <a:buNone/>
            </a:pPr>
            <a:r>
              <a:rPr lang="sl-SI" b="1" dirty="0">
                <a:effectLst/>
              </a:rPr>
              <a:t>Izpostavljenost se zmanjšuje </a:t>
            </a:r>
            <a:br>
              <a:rPr lang="sl-SI" b="1" dirty="0">
                <a:effectLst/>
              </a:rPr>
            </a:br>
            <a:r>
              <a:rPr lang="sl-SI" b="1" dirty="0">
                <a:effectLst/>
              </a:rPr>
              <a:t>s kvadratom razdalje:</a:t>
            </a:r>
            <a:endParaRPr lang="en-GB" b="1" dirty="0">
              <a:effectLst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23528" y="5157192"/>
            <a:ext cx="7766050" cy="1490662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Dolgi ročaji instrumentov</a:t>
            </a:r>
            <a:r>
              <a:rPr kumimoji="0" lang="sl-SI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pri ravnanju z viri </a:t>
            </a:r>
            <a:br>
              <a:rPr kumimoji="0" lang="sl-SI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l-SI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(npr. pincete)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sl-SI" sz="2400" baseline="0" dirty="0"/>
              <a:t>Veliki</a:t>
            </a:r>
            <a:r>
              <a:rPr lang="sl-SI" sz="2400" dirty="0"/>
              <a:t> prostori na oddelku, kjer so prisotni pacienti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0" name="Picture 4" descr="http://hyperphysics.phy-astr.gsu.edu/hbase/acoustic/imgaco/isplo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708920"/>
            <a:ext cx="3554020" cy="23042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203950" y="6477000"/>
            <a:ext cx="1905000" cy="228600"/>
          </a:xfrm>
          <a:prstGeom prst="rect">
            <a:avLst/>
          </a:prstGeom>
        </p:spPr>
        <p:txBody>
          <a:bodyPr/>
          <a:lstStyle/>
          <a:p>
            <a:fld id="{651EFBD4-8534-4C22-99D6-40E5CD6BE992}" type="slidenum">
              <a:rPr lang="en-US"/>
              <a:pPr/>
              <a:t>27</a:t>
            </a:fld>
            <a:endParaRPr lang="en-US"/>
          </a:p>
        </p:txBody>
      </p:sp>
      <p:pic>
        <p:nvPicPr>
          <p:cNvPr id="413708" name="Picture 1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1754188" cy="2682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413698" name="Arc 2"/>
          <p:cNvSpPr>
            <a:spLocks/>
          </p:cNvSpPr>
          <p:nvPr/>
        </p:nvSpPr>
        <p:spPr bwMode="auto">
          <a:xfrm rot="2580000">
            <a:off x="4946650" y="2363788"/>
            <a:ext cx="2606675" cy="2578100"/>
          </a:xfrm>
          <a:custGeom>
            <a:avLst/>
            <a:gdLst>
              <a:gd name="G0" fmla="+- 16 0 0"/>
              <a:gd name="G1" fmla="+- 21600 0 0"/>
              <a:gd name="G2" fmla="+- 21600 0 0"/>
              <a:gd name="T0" fmla="*/ 0 w 21616"/>
              <a:gd name="T1" fmla="*/ 0 h 21600"/>
              <a:gd name="T2" fmla="*/ 21616 w 21616"/>
              <a:gd name="T3" fmla="*/ 21584 h 21600"/>
              <a:gd name="T4" fmla="*/ 16 w 2161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16" h="21600" fill="none" extrusionOk="0">
                <a:moveTo>
                  <a:pt x="0" y="0"/>
                </a:moveTo>
                <a:cubicBezTo>
                  <a:pt x="5" y="0"/>
                  <a:pt x="10" y="-1"/>
                  <a:pt x="16" y="0"/>
                </a:cubicBezTo>
                <a:cubicBezTo>
                  <a:pt x="11939" y="0"/>
                  <a:pt x="21607" y="9660"/>
                  <a:pt x="21615" y="21584"/>
                </a:cubicBezTo>
              </a:path>
              <a:path w="21616" h="21600" stroke="0" extrusionOk="0">
                <a:moveTo>
                  <a:pt x="0" y="0"/>
                </a:moveTo>
                <a:cubicBezTo>
                  <a:pt x="5" y="0"/>
                  <a:pt x="10" y="-1"/>
                  <a:pt x="16" y="0"/>
                </a:cubicBezTo>
                <a:cubicBezTo>
                  <a:pt x="11939" y="0"/>
                  <a:pt x="21607" y="9660"/>
                  <a:pt x="21615" y="21584"/>
                </a:cubicBezTo>
                <a:lnTo>
                  <a:pt x="16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Primer: Pacient z I</a:t>
            </a:r>
            <a:r>
              <a:rPr lang="sv-SE" dirty="0">
                <a:solidFill>
                  <a:schemeClr val="tx1"/>
                </a:solidFill>
              </a:rPr>
              <a:t>-131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3701" name="Arc 5"/>
          <p:cNvSpPr>
            <a:spLocks/>
          </p:cNvSpPr>
          <p:nvPr/>
        </p:nvSpPr>
        <p:spPr bwMode="auto">
          <a:xfrm rot="2580000">
            <a:off x="2817813" y="2716213"/>
            <a:ext cx="1982787" cy="1828800"/>
          </a:xfrm>
          <a:custGeom>
            <a:avLst/>
            <a:gdLst>
              <a:gd name="G0" fmla="+- 21 0 0"/>
              <a:gd name="G1" fmla="+- 21600 0 0"/>
              <a:gd name="G2" fmla="+- 21600 0 0"/>
              <a:gd name="T0" fmla="*/ 0 w 21621"/>
              <a:gd name="T1" fmla="*/ 0 h 21600"/>
              <a:gd name="T2" fmla="*/ 21621 w 21621"/>
              <a:gd name="T3" fmla="*/ 21600 h 21600"/>
              <a:gd name="T4" fmla="*/ 21 w 2162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1" h="21600" fill="none" extrusionOk="0">
                <a:moveTo>
                  <a:pt x="0" y="0"/>
                </a:moveTo>
                <a:cubicBezTo>
                  <a:pt x="7" y="0"/>
                  <a:pt x="14" y="-1"/>
                  <a:pt x="21" y="0"/>
                </a:cubicBezTo>
                <a:cubicBezTo>
                  <a:pt x="11950" y="0"/>
                  <a:pt x="21621" y="9670"/>
                  <a:pt x="21621" y="21600"/>
                </a:cubicBezTo>
              </a:path>
              <a:path w="21621" h="21600" stroke="0" extrusionOk="0">
                <a:moveTo>
                  <a:pt x="0" y="0"/>
                </a:moveTo>
                <a:cubicBezTo>
                  <a:pt x="7" y="0"/>
                  <a:pt x="14" y="-1"/>
                  <a:pt x="21" y="0"/>
                </a:cubicBezTo>
                <a:cubicBezTo>
                  <a:pt x="11950" y="0"/>
                  <a:pt x="21621" y="9670"/>
                  <a:pt x="21621" y="21600"/>
                </a:cubicBezTo>
                <a:lnTo>
                  <a:pt x="21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413702" name="Rectangle 6"/>
          <p:cNvSpPr>
            <a:spLocks noChangeArrowheads="1"/>
          </p:cNvSpPr>
          <p:nvPr/>
        </p:nvSpPr>
        <p:spPr bwMode="auto">
          <a:xfrm>
            <a:off x="1419225" y="4619625"/>
            <a:ext cx="1225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35000" eaLnBrk="0" hangingPunct="0"/>
            <a:r>
              <a:rPr lang="sv-SE" sz="1800"/>
              <a:t>1000 MBq</a:t>
            </a:r>
          </a:p>
          <a:p>
            <a:pPr algn="ctr" defTabSz="635000" eaLnBrk="0" hangingPunct="0"/>
            <a:r>
              <a:rPr lang="sv-SE" sz="1800"/>
              <a:t>I-131</a:t>
            </a:r>
          </a:p>
        </p:txBody>
      </p:sp>
      <p:sp>
        <p:nvSpPr>
          <p:cNvPr id="413703" name="Line 7"/>
          <p:cNvSpPr>
            <a:spLocks noChangeShapeType="1"/>
          </p:cNvSpPr>
          <p:nvPr/>
        </p:nvSpPr>
        <p:spPr bwMode="auto">
          <a:xfrm>
            <a:off x="3276600" y="5457825"/>
            <a:ext cx="411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413704" name="Arc 8"/>
          <p:cNvSpPr>
            <a:spLocks/>
          </p:cNvSpPr>
          <p:nvPr/>
        </p:nvSpPr>
        <p:spPr bwMode="auto">
          <a:xfrm rot="2580000">
            <a:off x="3390900" y="2289175"/>
            <a:ext cx="2438400" cy="2422525"/>
          </a:xfrm>
          <a:custGeom>
            <a:avLst/>
            <a:gdLst>
              <a:gd name="G0" fmla="+- 17 0 0"/>
              <a:gd name="G1" fmla="+- 21600 0 0"/>
              <a:gd name="G2" fmla="+- 21600 0 0"/>
              <a:gd name="T0" fmla="*/ 0 w 21617"/>
              <a:gd name="T1" fmla="*/ 0 h 21600"/>
              <a:gd name="T2" fmla="*/ 21617 w 21617"/>
              <a:gd name="T3" fmla="*/ 21600 h 21600"/>
              <a:gd name="T4" fmla="*/ 17 w 2161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17" h="21600" fill="none" extrusionOk="0">
                <a:moveTo>
                  <a:pt x="0" y="0"/>
                </a:moveTo>
                <a:cubicBezTo>
                  <a:pt x="5" y="0"/>
                  <a:pt x="11" y="-1"/>
                  <a:pt x="17" y="0"/>
                </a:cubicBezTo>
                <a:cubicBezTo>
                  <a:pt x="11946" y="0"/>
                  <a:pt x="21617" y="9670"/>
                  <a:pt x="21617" y="21600"/>
                </a:cubicBezTo>
              </a:path>
              <a:path w="21617" h="21600" stroke="0" extrusionOk="0">
                <a:moveTo>
                  <a:pt x="0" y="0"/>
                </a:moveTo>
                <a:cubicBezTo>
                  <a:pt x="5" y="0"/>
                  <a:pt x="11" y="-1"/>
                  <a:pt x="17" y="0"/>
                </a:cubicBezTo>
                <a:cubicBezTo>
                  <a:pt x="11946" y="0"/>
                  <a:pt x="21617" y="9670"/>
                  <a:pt x="21617" y="21600"/>
                </a:cubicBezTo>
                <a:lnTo>
                  <a:pt x="17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413705" name="Rectangle 9"/>
          <p:cNvSpPr>
            <a:spLocks noChangeArrowheads="1"/>
          </p:cNvSpPr>
          <p:nvPr/>
        </p:nvSpPr>
        <p:spPr bwMode="auto">
          <a:xfrm>
            <a:off x="3203575" y="5486400"/>
            <a:ext cx="386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35000" eaLnBrk="0" hangingPunct="0"/>
            <a:r>
              <a:rPr lang="sv-SE" sz="1800"/>
              <a:t>0     0.5           1                           2 m</a:t>
            </a:r>
          </a:p>
        </p:txBody>
      </p:sp>
      <p:sp>
        <p:nvSpPr>
          <p:cNvPr id="413706" name="Rectangle 10"/>
          <p:cNvSpPr>
            <a:spLocks noChangeArrowheads="1"/>
          </p:cNvSpPr>
          <p:nvPr/>
        </p:nvSpPr>
        <p:spPr bwMode="auto">
          <a:xfrm>
            <a:off x="3581400" y="39624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35000" eaLnBrk="0" hangingPunct="0"/>
            <a:r>
              <a:rPr lang="sv-SE" sz="1800">
                <a:solidFill>
                  <a:srgbClr val="FF0000"/>
                </a:solidFill>
              </a:rPr>
              <a:t>0.5    0.1      0.06             0.03 mSv/h</a:t>
            </a:r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33388"/>
            <a:ext cx="8299450" cy="907380"/>
          </a:xfrm>
        </p:spPr>
        <p:txBody>
          <a:bodyPr>
            <a:normAutofit/>
          </a:bodyPr>
          <a:lstStyle/>
          <a:p>
            <a:r>
              <a:rPr lang="sl-SI" dirty="0"/>
              <a:t>Ščitenje virov sevanja</a:t>
            </a:r>
            <a:endParaRPr lang="en-GB" dirty="0"/>
          </a:p>
        </p:txBody>
      </p:sp>
      <p:graphicFrame>
        <p:nvGraphicFramePr>
          <p:cNvPr id="399363" name="Object 3"/>
          <p:cNvGraphicFramePr>
            <a:graphicFrameLocks noChangeAspect="1"/>
          </p:cNvGraphicFramePr>
          <p:nvPr/>
        </p:nvGraphicFramePr>
        <p:xfrm>
          <a:off x="1600200" y="1905000"/>
          <a:ext cx="5486400" cy="388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Drawplus Drawing" r:id="rId3" imgW="1949400" imgH="1379160" progId="">
                  <p:embed/>
                </p:oleObj>
              </mc:Choice>
              <mc:Fallback>
                <p:oleObj name="Drawplus Drawing" r:id="rId3" imgW="1949400" imgH="13791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05000"/>
                        <a:ext cx="5486400" cy="388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6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262764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800" dirty="0"/>
              <a:t>vpadlo sevanje</a:t>
            </a:r>
            <a:endParaRPr lang="en-GB" sz="3200" dirty="0"/>
          </a:p>
        </p:txBody>
      </p:sp>
      <p:sp>
        <p:nvSpPr>
          <p:cNvPr id="399365" name="Text Box 5"/>
          <p:cNvSpPr txBox="1">
            <a:spLocks noChangeArrowheads="1"/>
          </p:cNvSpPr>
          <p:nvPr/>
        </p:nvSpPr>
        <p:spPr bwMode="auto">
          <a:xfrm>
            <a:off x="6096000" y="2590800"/>
            <a:ext cx="2159566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800" dirty="0"/>
              <a:t>prepuščeno </a:t>
            </a:r>
          </a:p>
          <a:p>
            <a:r>
              <a:rPr lang="sl-SI" sz="2800" dirty="0"/>
              <a:t>sevanje</a:t>
            </a:r>
            <a:endParaRPr lang="en-GB" sz="2800" dirty="0"/>
          </a:p>
        </p:txBody>
      </p:sp>
      <p:sp>
        <p:nvSpPr>
          <p:cNvPr id="399366" name="Text Box 6"/>
          <p:cNvSpPr txBox="1">
            <a:spLocks noChangeArrowheads="1"/>
          </p:cNvSpPr>
          <p:nvPr/>
        </p:nvSpPr>
        <p:spPr bwMode="auto">
          <a:xfrm>
            <a:off x="3581400" y="1447800"/>
            <a:ext cx="324159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800" b="1" dirty="0">
                <a:solidFill>
                  <a:srgbClr val="FF0000"/>
                </a:solidFill>
              </a:rPr>
              <a:t>Debelina zaščite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Ščitenje virov sevanja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2590800" y="1524000"/>
            <a:ext cx="3579826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sl-SI" sz="2000" dirty="0"/>
              <a:t>Izbira ščitnika je odvisna od:</a:t>
            </a:r>
            <a:endParaRPr lang="sv-SE" sz="2000" dirty="0"/>
          </a:p>
          <a:p>
            <a:pPr defTabSz="762000" eaLnBrk="0" hangingPunct="0"/>
            <a:endParaRPr lang="sv-SE" sz="2000" dirty="0"/>
          </a:p>
          <a:p>
            <a:pPr defTabSz="762000" eaLnBrk="0" hangingPunct="0">
              <a:buFontTx/>
              <a:buChar char="•"/>
            </a:pPr>
            <a:r>
              <a:rPr lang="sv-SE" sz="2000" dirty="0"/>
              <a:t>radionu</a:t>
            </a:r>
            <a:r>
              <a:rPr lang="sl-SI" sz="2000" dirty="0"/>
              <a:t>klida</a:t>
            </a:r>
            <a:endParaRPr lang="sv-SE" sz="2000" dirty="0"/>
          </a:p>
          <a:p>
            <a:pPr defTabSz="762000" eaLnBrk="0" hangingPunct="0">
              <a:buFontTx/>
              <a:buChar char="•"/>
            </a:pPr>
            <a:r>
              <a:rPr lang="sl-SI" sz="2000" dirty="0"/>
              <a:t>aktivnosti</a:t>
            </a:r>
            <a:endParaRPr lang="sv-SE" sz="2000" dirty="0"/>
          </a:p>
        </p:txBody>
      </p:sp>
      <p:pic>
        <p:nvPicPr>
          <p:cNvPr id="4239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3581400"/>
            <a:ext cx="3371850" cy="2552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4239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657600"/>
            <a:ext cx="3238500" cy="2571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sl-SI" dirty="0"/>
              <a:t>Primer: Basic Safety Standards (BSS)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077072"/>
            <a:ext cx="1512168" cy="236045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2047992" cy="27852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4145915" cy="540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Ščitenje pozitronskih sevalcev</a:t>
            </a:r>
            <a:endParaRPr lang="en-US" dirty="0"/>
          </a:p>
        </p:txBody>
      </p:sp>
      <p:sp>
        <p:nvSpPr>
          <p:cNvPr id="441350" name="Text Box 6"/>
          <p:cNvSpPr txBox="1">
            <a:spLocks noChangeArrowheads="1"/>
          </p:cNvSpPr>
          <p:nvPr/>
        </p:nvSpPr>
        <p:spPr bwMode="auto">
          <a:xfrm>
            <a:off x="2991308" y="6093296"/>
            <a:ext cx="4823756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sl-SI" sz="2000" dirty="0"/>
              <a:t>Zaščita visoko energijskih virov </a:t>
            </a:r>
            <a:br>
              <a:rPr lang="sl-SI" sz="2000" dirty="0"/>
            </a:br>
            <a:r>
              <a:rPr lang="sl-SI" sz="2000" dirty="0"/>
              <a:t>zahteva svinec precejšnje debeline</a:t>
            </a:r>
            <a:r>
              <a:rPr lang="en-US" sz="2000" dirty="0"/>
              <a:t> (cm)</a:t>
            </a:r>
          </a:p>
        </p:txBody>
      </p:sp>
      <p:pic>
        <p:nvPicPr>
          <p:cNvPr id="4413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0014" y="1422826"/>
            <a:ext cx="2228850" cy="3476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4413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645024"/>
            <a:ext cx="3048000" cy="2333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42" name="Picture 2" descr="Rezultat iskanja slik za medrad inte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089" y="2906836"/>
            <a:ext cx="24479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334003" cy="720080"/>
          </a:xfrm>
          <a:noFill/>
          <a:ln/>
        </p:spPr>
        <p:txBody>
          <a:bodyPr lIns="76200" tIns="38100" rIns="76200" bIns="38100">
            <a:normAutofit/>
          </a:bodyPr>
          <a:lstStyle/>
          <a:p>
            <a:pPr defTabSz="635000"/>
            <a:r>
              <a:rPr lang="sl-SI" dirty="0">
                <a:solidFill>
                  <a:schemeClr val="tx1"/>
                </a:solidFill>
              </a:rPr>
              <a:t>Izpostavljenost različnim radionuklidom</a:t>
            </a:r>
            <a:endParaRPr lang="sv-SE" dirty="0">
              <a:solidFill>
                <a:schemeClr val="hlin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03648" y="1052736"/>
          <a:ext cx="5400600" cy="2012242"/>
        </p:xfrm>
        <a:graphic>
          <a:graphicData uri="http://schemas.openxmlformats.org/drawingml/2006/table">
            <a:tbl>
              <a:tblPr/>
              <a:tblGrid>
                <a:gridCol w="1143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2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0" dirty="0">
                          <a:latin typeface="+mn-lt"/>
                          <a:ea typeface="Times New Roman"/>
                          <a:cs typeface="Times New Roman"/>
                        </a:rPr>
                        <a:t>Radionuklid</a:t>
                      </a:r>
                    </a:p>
                  </a:txBody>
                  <a:tcPr marL="44450" marR="4445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-konstanta</a:t>
                      </a:r>
                      <a:endParaRPr lang="sl-SI" sz="12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GB" sz="1200" b="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Sv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/h MBq)</a:t>
                      </a:r>
                      <a:endParaRPr lang="sl-SI" sz="12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TVL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(mm Pb)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0" dirty="0">
                          <a:latin typeface="+mn-lt"/>
                          <a:ea typeface="Times New Roman"/>
                          <a:cs typeface="Times New Roman"/>
                        </a:rPr>
                        <a:t>Doza na kožo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0" dirty="0">
                          <a:latin typeface="+mn-lt"/>
                          <a:ea typeface="Times New Roman"/>
                          <a:cs typeface="Times New Roman"/>
                        </a:rPr>
                        <a:t>(mSv</a:t>
                      </a:r>
                      <a:r>
                        <a:rPr lang="en-GB" sz="1200" b="0" dirty="0"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</a:t>
                      </a:r>
                      <a:r>
                        <a:rPr lang="sl-SI" sz="1200" b="0" dirty="0">
                          <a:latin typeface="+mn-lt"/>
                          <a:ea typeface="Times New Roman"/>
                          <a:cs typeface="Times New Roman"/>
                        </a:rPr>
                        <a:t>cm</a:t>
                      </a:r>
                      <a:r>
                        <a:rPr lang="sl-SI" sz="1200" b="0" baseline="300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sl-SI" sz="1200" b="0" dirty="0">
                          <a:latin typeface="+mn-lt"/>
                          <a:ea typeface="Times New Roman"/>
                          <a:cs typeface="Times New Roman"/>
                        </a:rPr>
                        <a:t>/MBq</a:t>
                      </a:r>
                      <a:r>
                        <a:rPr lang="en-GB" sz="1200" b="0" dirty="0"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</a:t>
                      </a:r>
                      <a:r>
                        <a:rPr lang="sl-SI" sz="1200" b="0" dirty="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latin typeface="+mn-lt"/>
                          <a:ea typeface="Times New Roman"/>
                          <a:cs typeface="Times New Roman"/>
                        </a:rPr>
                        <a:t>F-18</a:t>
                      </a:r>
                      <a:endParaRPr lang="sl-SI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0,185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0" dirty="0">
                          <a:latin typeface="+mn-lt"/>
                          <a:ea typeface="Times New Roman"/>
                          <a:cs typeface="Times New Roman"/>
                        </a:rPr>
                        <a:t>1950</a:t>
                      </a:r>
                      <a:endParaRPr lang="en-GB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latin typeface="+mn-lt"/>
                          <a:ea typeface="Times New Roman"/>
                          <a:cs typeface="Times New Roman"/>
                        </a:rPr>
                        <a:t>    Co-57</a:t>
                      </a:r>
                      <a:endParaRPr lang="sl-SI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0.016</a:t>
                      </a:r>
                      <a:endParaRPr lang="sl-SI" sz="12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0.7</a:t>
                      </a:r>
                      <a:endParaRPr lang="sl-SI" sz="1200" b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latin typeface="+mn-lt"/>
                          <a:ea typeface="Times New Roman"/>
                          <a:cs typeface="Times New Roman"/>
                        </a:rPr>
                        <a:t>78</a:t>
                      </a:r>
                      <a:endParaRPr lang="sl-SI" sz="1200" b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 b="0" dirty="0">
                          <a:latin typeface="+mn-lt"/>
                          <a:ea typeface="Times New Roman"/>
                          <a:cs typeface="Times New Roman"/>
                        </a:rPr>
                        <a:t>Y-90</a:t>
                      </a:r>
                      <a:endParaRPr lang="sl-SI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i-FI" sz="12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!9mm plastike</a:t>
                      </a:r>
                      <a:endParaRPr lang="fi-FI" sz="12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0" dirty="0">
                          <a:latin typeface="+mn-lt"/>
                          <a:ea typeface="Times New Roman"/>
                          <a:cs typeface="Times New Roman"/>
                        </a:rPr>
                        <a:t>2030</a:t>
                      </a:r>
                      <a:endParaRPr lang="fi-FI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 b="0" dirty="0">
                          <a:latin typeface="+mn-lt"/>
                          <a:ea typeface="Times New Roman"/>
                          <a:cs typeface="Times New Roman"/>
                        </a:rPr>
                        <a:t>     Tc-99m</a:t>
                      </a:r>
                      <a:endParaRPr lang="sl-SI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0.017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0.9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0" dirty="0">
                          <a:latin typeface="+mn-lt"/>
                          <a:ea typeface="Times New Roman"/>
                          <a:cs typeface="Times New Roman"/>
                        </a:rPr>
                        <a:t>243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0" dirty="0">
                          <a:latin typeface="+mn-lt"/>
                          <a:ea typeface="Times New Roman"/>
                          <a:cs typeface="Times New Roman"/>
                        </a:rPr>
                        <a:t>     In-111</a:t>
                      </a:r>
                    </a:p>
                  </a:txBody>
                  <a:tcPr marL="44450" marR="4445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0.084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0" dirty="0">
                          <a:latin typeface="+mn-lt"/>
                          <a:ea typeface="Times New Roman"/>
                          <a:cs typeface="Times New Roman"/>
                        </a:rPr>
                        <a:t>376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0" dirty="0">
                          <a:latin typeface="+mn-lt"/>
                          <a:ea typeface="Times New Roman"/>
                          <a:cs typeface="Times New Roman"/>
                        </a:rPr>
                        <a:t>     I-125</a:t>
                      </a:r>
                    </a:p>
                  </a:txBody>
                  <a:tcPr marL="44450" marR="4445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0.034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0" dirty="0">
                          <a:latin typeface="+mn-lt"/>
                          <a:ea typeface="Times New Roman"/>
                          <a:cs typeface="Times New Roman"/>
                        </a:rPr>
                        <a:t>417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0" dirty="0">
                          <a:latin typeface="+mn-lt"/>
                          <a:ea typeface="Times New Roman"/>
                          <a:cs typeface="Times New Roman"/>
                        </a:rPr>
                        <a:t>     I-123</a:t>
                      </a:r>
                    </a:p>
                  </a:txBody>
                  <a:tcPr marL="44450" marR="4445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0.044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0" dirty="0">
                          <a:latin typeface="+mn-lt"/>
                          <a:ea typeface="Times New Roman"/>
                          <a:cs typeface="Times New Roman"/>
                        </a:rPr>
                        <a:t>365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0" dirty="0">
                          <a:latin typeface="+mn-lt"/>
                          <a:ea typeface="Times New Roman"/>
                          <a:cs typeface="Times New Roman"/>
                        </a:rPr>
                        <a:t>     I-131</a:t>
                      </a:r>
                    </a:p>
                  </a:txBody>
                  <a:tcPr marL="44450" marR="4445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0.057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0" dirty="0">
                          <a:latin typeface="+mn-lt"/>
                          <a:ea typeface="Times New Roman"/>
                          <a:cs typeface="Times New Roman"/>
                        </a:rPr>
                        <a:t>1694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166697"/>
            <a:ext cx="3562350" cy="369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3733800" cy="198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Uporabni definiciji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552" y="2060848"/>
            <a:ext cx="7766050" cy="1490662"/>
          </a:xfrm>
          <a:prstGeom prst="rect">
            <a:avLst/>
          </a:prstGeom>
        </p:spPr>
        <p:txBody>
          <a:bodyPr/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Konstanta hitrosti doze</a:t>
            </a:r>
            <a:r>
              <a:rPr kumimoji="0" lang="sl-SI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sl-SI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-konstanta)</a:t>
            </a:r>
            <a:br>
              <a:rPr kumimoji="0" lang="sl-SI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</a:br>
            <a:r>
              <a:rPr lang="en-US" sz="2400" dirty="0"/>
              <a:t> </a:t>
            </a:r>
            <a:r>
              <a:rPr lang="sl-SI" sz="2000" dirty="0"/>
              <a:t>Hitrost doze </a:t>
            </a:r>
            <a:r>
              <a:rPr lang="en-US" sz="2000" dirty="0"/>
              <a:t>(</a:t>
            </a:r>
            <a:r>
              <a:rPr lang="en-US" sz="2000" dirty="0" err="1">
                <a:cs typeface="Times New Roman" pitchFamily="18" charset="0"/>
              </a:rPr>
              <a:t>μSv</a:t>
            </a:r>
            <a:r>
              <a:rPr lang="en-US" sz="2000" dirty="0">
                <a:cs typeface="Times New Roman" pitchFamily="18" charset="0"/>
              </a:rPr>
              <a:t>/h) </a:t>
            </a:r>
            <a:r>
              <a:rPr lang="sl-SI" sz="2000" dirty="0">
                <a:cs typeface="Times New Roman" pitchFamily="18" charset="0"/>
              </a:rPr>
              <a:t>1</a:t>
            </a:r>
            <a:r>
              <a:rPr lang="en-US" sz="2000" dirty="0">
                <a:cs typeface="Times New Roman" pitchFamily="18" charset="0"/>
              </a:rPr>
              <a:t> m </a:t>
            </a:r>
            <a:r>
              <a:rPr lang="sl-SI" sz="2000" dirty="0">
                <a:cs typeface="Times New Roman" pitchFamily="18" charset="0"/>
              </a:rPr>
              <a:t>od točkastega vira aktivnosti </a:t>
            </a:r>
            <a:r>
              <a:rPr lang="en-US" sz="2000" dirty="0">
                <a:cs typeface="Times New Roman" pitchFamily="18" charset="0"/>
              </a:rPr>
              <a:t>1 MBq</a:t>
            </a:r>
            <a:endParaRPr lang="sl-SI" sz="2000" dirty="0">
              <a:cs typeface="Times New Roman" pitchFamily="18" charset="0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endParaRPr kumimoji="0" lang="sl-SI" sz="2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sl-SI" sz="2400" baseline="0" dirty="0"/>
              <a:t>TVL (tenth-value-layer)</a:t>
            </a:r>
            <a:br>
              <a:rPr lang="sl-SI" sz="2400" baseline="0" dirty="0"/>
            </a:br>
            <a:r>
              <a:rPr lang="sl-SI" sz="2000" baseline="0" dirty="0"/>
              <a:t> Debelina snovi, ki zmanjša</a:t>
            </a:r>
            <a:r>
              <a:rPr lang="sl-SI" sz="2000" dirty="0"/>
              <a:t> število vpadlih fotonov na desetino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ChangeArrowheads="1"/>
          </p:cNvSpPr>
          <p:nvPr/>
        </p:nvSpPr>
        <p:spPr bwMode="auto">
          <a:xfrm>
            <a:off x="899592" y="2133600"/>
            <a:ext cx="748883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35000" eaLnBrk="0" hangingPunct="0"/>
            <a:r>
              <a:rPr lang="sl-SI" sz="2000" dirty="0"/>
              <a:t>Ocenimo debelino svinčenega ščitnika za</a:t>
            </a:r>
            <a:r>
              <a:rPr lang="en-US" sz="2000" dirty="0"/>
              <a:t> 30 </a:t>
            </a:r>
            <a:r>
              <a:rPr lang="en-US" sz="2000" dirty="0" err="1"/>
              <a:t>GBq</a:t>
            </a:r>
            <a:r>
              <a:rPr lang="en-US" sz="2000" dirty="0"/>
              <a:t> </a:t>
            </a:r>
            <a:r>
              <a:rPr lang="sl-SI" sz="2000" dirty="0"/>
              <a:t>vir </a:t>
            </a:r>
            <a:r>
              <a:rPr lang="en-US" sz="2000" dirty="0"/>
              <a:t>Tc-99m. </a:t>
            </a:r>
            <a:r>
              <a:rPr lang="sl-SI" sz="2000" dirty="0"/>
              <a:t>Hitrost doze na razdalji </a:t>
            </a:r>
            <a:r>
              <a:rPr lang="en-US" sz="2000" dirty="0"/>
              <a:t>1 m </a:t>
            </a:r>
            <a:r>
              <a:rPr lang="sl-SI" sz="2000" dirty="0"/>
              <a:t>naj bo </a:t>
            </a:r>
            <a:r>
              <a:rPr lang="en-US" sz="2000" dirty="0"/>
              <a:t>2 </a:t>
            </a:r>
            <a:r>
              <a:rPr lang="en-US" sz="2000" dirty="0" err="1">
                <a:cs typeface="Arial" charset="0"/>
              </a:rPr>
              <a:t>μ</a:t>
            </a:r>
            <a:r>
              <a:rPr lang="en-US" sz="2000" dirty="0" err="1"/>
              <a:t>Sv</a:t>
            </a:r>
            <a:r>
              <a:rPr lang="en-US" sz="2000" dirty="0"/>
              <a:t>/h</a:t>
            </a:r>
          </a:p>
          <a:p>
            <a:pPr defTabSz="635000" eaLnBrk="0" hangingPunct="0"/>
            <a:endParaRPr lang="en-US" sz="2000" dirty="0"/>
          </a:p>
          <a:p>
            <a:pPr marL="342900" indent="-342900" defTabSz="635000" eaLnBrk="0" hangingPunct="0">
              <a:buFont typeface="Wingdings" panose="05000000000000000000" pitchFamily="2" charset="2"/>
              <a:buChar char="§"/>
            </a:pPr>
            <a:r>
              <a:rPr lang="en-US" sz="2000" dirty="0">
                <a:sym typeface="Symbol"/>
              </a:rPr>
              <a:t></a:t>
            </a:r>
            <a:r>
              <a:rPr lang="sl-SI" sz="2000" dirty="0">
                <a:sym typeface="Symbol"/>
              </a:rPr>
              <a:t>-konstanta</a:t>
            </a:r>
            <a:r>
              <a:rPr lang="en-US" sz="2000" dirty="0"/>
              <a:t>: 0.017 </a:t>
            </a:r>
            <a:r>
              <a:rPr lang="en-US" sz="2000" dirty="0" err="1">
                <a:cs typeface="Arial" charset="0"/>
              </a:rPr>
              <a:t>μSv</a:t>
            </a:r>
            <a:r>
              <a:rPr lang="en-US" sz="2000" dirty="0">
                <a:cs typeface="Arial" charset="0"/>
              </a:rPr>
              <a:t>/h</a:t>
            </a:r>
            <a:r>
              <a:rPr lang="sl-SI" sz="2000" dirty="0">
                <a:cs typeface="Arial" charset="0"/>
              </a:rPr>
              <a:t>*</a:t>
            </a:r>
            <a:r>
              <a:rPr lang="en-US" sz="2000" dirty="0">
                <a:cs typeface="Arial" charset="0"/>
              </a:rPr>
              <a:t>MBq</a:t>
            </a:r>
          </a:p>
          <a:p>
            <a:pPr defTabSz="635000" eaLnBrk="0" hangingPunct="0"/>
            <a:r>
              <a:rPr lang="sl-SI" sz="2000" dirty="0">
                <a:cs typeface="Arial" charset="0"/>
              </a:rPr>
              <a:t>     </a:t>
            </a:r>
            <a:r>
              <a:rPr lang="en-US" sz="2000" dirty="0">
                <a:cs typeface="Arial" charset="0"/>
              </a:rPr>
              <a:t>TVL: 0.9 </a:t>
            </a:r>
            <a:r>
              <a:rPr lang="sl-SI" sz="2000" dirty="0">
                <a:cs typeface="Arial" charset="0"/>
              </a:rPr>
              <a:t>m</a:t>
            </a:r>
            <a:r>
              <a:rPr lang="en-US" sz="2000" dirty="0">
                <a:cs typeface="Arial" charset="0"/>
              </a:rPr>
              <a:t>m </a:t>
            </a:r>
            <a:r>
              <a:rPr lang="sl-SI" sz="2000" dirty="0">
                <a:cs typeface="Arial" charset="0"/>
              </a:rPr>
              <a:t>svinca </a:t>
            </a:r>
            <a:endParaRPr lang="en-US" sz="2000" dirty="0"/>
          </a:p>
          <a:p>
            <a:pPr marL="342900" indent="-342900" defTabSz="635000" eaLnBrk="0" hangingPunct="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 defTabSz="635000" eaLnBrk="0" hangingPunct="0">
              <a:buFont typeface="Wingdings" panose="05000000000000000000" pitchFamily="2" charset="2"/>
              <a:buChar char="§"/>
            </a:pPr>
            <a:r>
              <a:rPr lang="sl-SI" sz="2000" dirty="0"/>
              <a:t>Hitrost doze ob nezaščitenem viru</a:t>
            </a:r>
            <a:r>
              <a:rPr lang="en-US" sz="2000" dirty="0"/>
              <a:t>: 0.017*30000=510 </a:t>
            </a:r>
            <a:r>
              <a:rPr lang="en-US" sz="2000" dirty="0" err="1">
                <a:cs typeface="Arial" charset="0"/>
              </a:rPr>
              <a:t>μ</a:t>
            </a:r>
            <a:r>
              <a:rPr lang="en-US" sz="2000" dirty="0" err="1"/>
              <a:t>Sv</a:t>
            </a:r>
            <a:r>
              <a:rPr lang="en-US" sz="2000" dirty="0"/>
              <a:t>/h</a:t>
            </a:r>
          </a:p>
          <a:p>
            <a:pPr marL="342900" indent="-342900" defTabSz="635000" eaLnBrk="0" hangingPunct="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 defTabSz="635000" eaLnBrk="0" hangingPunct="0">
              <a:buFont typeface="Wingdings" panose="05000000000000000000" pitchFamily="2" charset="2"/>
              <a:buChar char="§"/>
            </a:pPr>
            <a:r>
              <a:rPr lang="sl-SI" sz="2000" dirty="0"/>
              <a:t>Hitrost doze je potrebno zmanjšati </a:t>
            </a:r>
            <a:r>
              <a:rPr lang="en-US" sz="2000" dirty="0"/>
              <a:t>255</a:t>
            </a:r>
            <a:r>
              <a:rPr lang="sl-SI" sz="2000" dirty="0"/>
              <a:t>-krat, </a:t>
            </a:r>
          </a:p>
          <a:p>
            <a:pPr defTabSz="635000" eaLnBrk="0" hangingPunct="0"/>
            <a:r>
              <a:rPr lang="sl-SI" sz="2000" i="1" dirty="0"/>
              <a:t>     (1/10)</a:t>
            </a:r>
            <a:r>
              <a:rPr lang="sl-SI" sz="2000" i="1" baseline="30000" dirty="0"/>
              <a:t>n</a:t>
            </a:r>
            <a:r>
              <a:rPr lang="sl-SI" sz="2000" i="1" dirty="0"/>
              <a:t>=1/255  -&gt; n=2.4</a:t>
            </a:r>
          </a:p>
          <a:p>
            <a:pPr defTabSz="635000" eaLnBrk="0" hangingPunct="0"/>
            <a:endParaRPr lang="sl-SI" sz="2000" i="1" dirty="0"/>
          </a:p>
          <a:p>
            <a:pPr marL="342900" indent="-342900" defTabSz="635000" eaLnBrk="0" hangingPunct="0">
              <a:buFont typeface="Wingdings" panose="05000000000000000000" pitchFamily="2" charset="2"/>
              <a:buChar char="§"/>
            </a:pPr>
            <a:r>
              <a:rPr lang="sl-SI" sz="2000" dirty="0"/>
              <a:t>potrebujemo</a:t>
            </a:r>
            <a:r>
              <a:rPr lang="en-US" sz="2000" dirty="0"/>
              <a:t> 2.4 TVL=2.2 mm </a:t>
            </a:r>
            <a:r>
              <a:rPr lang="sl-SI" sz="2000" dirty="0"/>
              <a:t>svinca.</a:t>
            </a:r>
            <a:endParaRPr lang="en-US" sz="2000" dirty="0"/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798984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>
                <a:solidFill>
                  <a:schemeClr val="tx1"/>
                </a:solidFill>
                <a:effectLst/>
              </a:rPr>
              <a:t>Primer izračuna potrebne svinčene zaščite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ln/>
        </p:spPr>
        <p:txBody>
          <a:bodyPr lIns="91440" tIns="45720" rIns="91440" bIns="45720" anchor="b"/>
          <a:lstStyle/>
          <a:p>
            <a:pPr algn="ctr" defTabSz="635000"/>
            <a:r>
              <a:rPr lang="sl-SI" dirty="0">
                <a:solidFill>
                  <a:schemeClr val="tx1"/>
                </a:solidFill>
              </a:rPr>
              <a:t>Ščitenje viale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428035" name="Picture 3" descr="C:\WINDOWS\Profiles\sten\Skrivbord\tm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5257800" cy="4465638"/>
          </a:xfrm>
          <a:prstGeom prst="rect">
            <a:avLst/>
          </a:prstGeom>
          <a:noFill/>
        </p:spPr>
      </p:pic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5165725" y="2708275"/>
            <a:ext cx="1563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sv-SE">
                <a:solidFill>
                  <a:srgbClr val="FF0000"/>
                </a:solidFill>
                <a:latin typeface="Times New Roman" pitchFamily="18" charset="0"/>
              </a:rPr>
              <a:t>560 mGy/h</a:t>
            </a:r>
            <a:endParaRPr 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28037" name="Text Box 5"/>
          <p:cNvSpPr txBox="1">
            <a:spLocks noChangeArrowheads="1"/>
          </p:cNvSpPr>
          <p:nvPr/>
        </p:nvSpPr>
        <p:spPr bwMode="auto">
          <a:xfrm>
            <a:off x="5318125" y="3927475"/>
            <a:ext cx="12588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sv-SE">
                <a:solidFill>
                  <a:srgbClr val="FF0000"/>
                </a:solidFill>
                <a:latin typeface="Times New Roman" pitchFamily="18" charset="0"/>
              </a:rPr>
              <a:t>1 mGy/h</a:t>
            </a:r>
            <a:endParaRPr 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28038" name="Text Box 6"/>
          <p:cNvSpPr txBox="1">
            <a:spLocks noChangeArrowheads="1"/>
          </p:cNvSpPr>
          <p:nvPr/>
        </p:nvSpPr>
        <p:spPr bwMode="auto">
          <a:xfrm>
            <a:off x="2651125" y="2098675"/>
            <a:ext cx="1147763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sv-SE">
                <a:latin typeface="Times New Roman" pitchFamily="18" charset="0"/>
              </a:rPr>
              <a:t>Tc-99m</a:t>
            </a:r>
          </a:p>
          <a:p>
            <a:r>
              <a:rPr lang="sv-SE">
                <a:latin typeface="Times New Roman" pitchFamily="18" charset="0"/>
              </a:rPr>
              <a:t>10 GBq</a:t>
            </a:r>
          </a:p>
          <a:p>
            <a:r>
              <a:rPr lang="sv-SE">
                <a:latin typeface="Times New Roman" pitchFamily="18" charset="0"/>
              </a:rPr>
              <a:t>10 ml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28039" name="Text Box 7"/>
          <p:cNvSpPr txBox="1">
            <a:spLocks noChangeArrowheads="1"/>
          </p:cNvSpPr>
          <p:nvPr/>
        </p:nvSpPr>
        <p:spPr bwMode="auto">
          <a:xfrm>
            <a:off x="4114800" y="5257800"/>
            <a:ext cx="136447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sv-SE" dirty="0">
                <a:latin typeface="Times New Roman" pitchFamily="18" charset="0"/>
              </a:rPr>
              <a:t>2 mm </a:t>
            </a:r>
            <a:r>
              <a:rPr lang="sl-SI" dirty="0">
                <a:latin typeface="Times New Roman" pitchFamily="18" charset="0"/>
              </a:rPr>
              <a:t>svinca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sl-SI" dirty="0"/>
              <a:t>Ščitenje ob stiku s pacientom</a:t>
            </a:r>
            <a:endParaRPr lang="en-US" dirty="0"/>
          </a:p>
        </p:txBody>
      </p:sp>
      <p:sp>
        <p:nvSpPr>
          <p:cNvPr id="435203" name="Text Box 3"/>
          <p:cNvSpPr txBox="1">
            <a:spLocks noChangeArrowheads="1"/>
          </p:cNvSpPr>
          <p:nvPr/>
        </p:nvSpPr>
        <p:spPr bwMode="auto">
          <a:xfrm>
            <a:off x="251520" y="1268760"/>
            <a:ext cx="5698997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l-SI" sz="2000" dirty="0"/>
              <a:t>Premični ščit</a:t>
            </a:r>
            <a:endParaRPr lang="sv-SE" sz="2000" dirty="0"/>
          </a:p>
          <a:p>
            <a:pPr algn="ctr"/>
            <a:r>
              <a:rPr lang="sl-SI" sz="2000" dirty="0"/>
              <a:t>Svinčen predpasnik/plašč: 0,25-0,35mm svinca</a:t>
            </a:r>
            <a:endParaRPr lang="en-US" sz="2000" dirty="0"/>
          </a:p>
        </p:txBody>
      </p:sp>
      <p:pic>
        <p:nvPicPr>
          <p:cNvPr id="43520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980728"/>
            <a:ext cx="1830388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43520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1916832"/>
            <a:ext cx="24860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PbPredpasnik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1944216" cy="259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9512" y="5229200"/>
            <a:ext cx="7186613" cy="149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125" tIns="55562" rIns="111125" bIns="55562">
            <a:spAutoFit/>
          </a:bodyPr>
          <a:lstStyle/>
          <a:p>
            <a:pPr defTabSz="1096963" eaLnBrk="0" hangingPunct="0"/>
            <a:r>
              <a:rPr lang="sl-SI" b="1" i="1" dirty="0">
                <a:solidFill>
                  <a:schemeClr val="hlink"/>
                </a:solidFill>
              </a:rPr>
              <a:t>Primer preiskave</a:t>
            </a:r>
            <a:r>
              <a:rPr lang="sv-SE" b="1" i="1" dirty="0">
                <a:solidFill>
                  <a:schemeClr val="hlink"/>
                </a:solidFill>
              </a:rPr>
              <a:t>		                    </a:t>
            </a:r>
            <a:r>
              <a:rPr lang="sv-SE" b="1" i="1" dirty="0"/>
              <a:t>Do</a:t>
            </a:r>
            <a:r>
              <a:rPr lang="sl-SI" b="1" i="1" dirty="0"/>
              <a:t>za</a:t>
            </a:r>
            <a:r>
              <a:rPr lang="sv-SE" b="1" i="1" dirty="0"/>
              <a:t>(</a:t>
            </a:r>
            <a:r>
              <a:rPr lang="sv-SE" b="1" i="1" dirty="0">
                <a:latin typeface="Symbol" pitchFamily="18" charset="2"/>
              </a:rPr>
              <a:t>m</a:t>
            </a:r>
            <a:r>
              <a:rPr lang="sv-SE" b="1" i="1" dirty="0"/>
              <a:t>Sv)</a:t>
            </a:r>
          </a:p>
          <a:p>
            <a:pPr defTabSz="1096963" eaLnBrk="0" hangingPunct="0"/>
            <a:r>
              <a:rPr lang="sv-SE" b="1" i="1" dirty="0">
                <a:solidFill>
                  <a:schemeClr val="hlink"/>
                </a:solidFill>
              </a:rPr>
              <a:t>			    </a:t>
            </a:r>
            <a:r>
              <a:rPr lang="sl-SI" b="1" i="1" dirty="0">
                <a:solidFill>
                  <a:schemeClr val="hlink"/>
                </a:solidFill>
              </a:rPr>
              <a:t>     brez plašča</a:t>
            </a:r>
            <a:r>
              <a:rPr lang="sv-SE" b="1" i="1" dirty="0">
                <a:solidFill>
                  <a:schemeClr val="hlink"/>
                </a:solidFill>
              </a:rPr>
              <a:t>     </a:t>
            </a:r>
            <a:r>
              <a:rPr lang="en-US" b="1" i="1" dirty="0">
                <a:solidFill>
                  <a:schemeClr val="hlink"/>
                </a:solidFill>
              </a:rPr>
              <a:t>s</a:t>
            </a:r>
            <a:r>
              <a:rPr lang="sl-SI" b="1" i="1" dirty="0">
                <a:solidFill>
                  <a:schemeClr val="hlink"/>
                </a:solidFill>
              </a:rPr>
              <a:t> plaščem</a:t>
            </a:r>
            <a:endParaRPr lang="sv-SE" b="1" i="1" dirty="0">
              <a:solidFill>
                <a:schemeClr val="hlink"/>
              </a:solidFill>
            </a:endParaRPr>
          </a:p>
          <a:p>
            <a:pPr defTabSz="1096963" eaLnBrk="0" hangingPunct="0"/>
            <a:r>
              <a:rPr lang="sl-SI" b="1" dirty="0"/>
              <a:t>Skelet</a:t>
            </a:r>
            <a:r>
              <a:rPr lang="sv-SE" b="1" dirty="0"/>
              <a:t>  (400 MBq, </a:t>
            </a:r>
            <a:r>
              <a:rPr lang="sv-SE" b="1" baseline="30000" dirty="0"/>
              <a:t>99m</a:t>
            </a:r>
            <a:r>
              <a:rPr lang="sv-SE" b="1" dirty="0"/>
              <a:t>Tc)		2.2	          1.0</a:t>
            </a:r>
          </a:p>
          <a:p>
            <a:pPr defTabSz="1096963" eaLnBrk="0" hangingPunct="0"/>
            <a:r>
              <a:rPr lang="sl-SI" b="1" dirty="0"/>
              <a:t>Markirani eri.</a:t>
            </a:r>
            <a:r>
              <a:rPr lang="sv-SE" b="1" dirty="0"/>
              <a:t> (800 MBq, </a:t>
            </a:r>
            <a:r>
              <a:rPr lang="sv-SE" b="1" baseline="30000" dirty="0"/>
              <a:t>99m</a:t>
            </a:r>
            <a:r>
              <a:rPr lang="sv-SE" b="1" dirty="0"/>
              <a:t>Tc)	4.7	          2.2</a:t>
            </a:r>
          </a:p>
          <a:p>
            <a:pPr defTabSz="1096963" eaLnBrk="0" hangingPunct="0"/>
            <a:r>
              <a:rPr lang="sl-SI" b="1" dirty="0"/>
              <a:t>Drugo</a:t>
            </a:r>
            <a:r>
              <a:rPr lang="sv-SE" b="1" dirty="0"/>
              <a:t> (100 MBq, </a:t>
            </a:r>
            <a:r>
              <a:rPr lang="sv-SE" b="1" baseline="30000" dirty="0"/>
              <a:t>99m</a:t>
            </a:r>
            <a:r>
              <a:rPr lang="sv-SE" b="1" dirty="0"/>
              <a:t>Tc)		0.4	          0.2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Ščitenje virov</a:t>
            </a:r>
            <a:endParaRPr lang="en-US" dirty="0"/>
          </a:p>
        </p:txBody>
      </p:sp>
      <p:sp>
        <p:nvSpPr>
          <p:cNvPr id="476163" name="Rectangle 3"/>
          <p:cNvSpPr>
            <a:spLocks noChangeArrowheads="1"/>
          </p:cNvSpPr>
          <p:nvPr/>
        </p:nvSpPr>
        <p:spPr bwMode="auto">
          <a:xfrm>
            <a:off x="609600" y="2286000"/>
            <a:ext cx="4419600" cy="31700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000" b="1" dirty="0">
                <a:solidFill>
                  <a:schemeClr val="hlink"/>
                </a:solidFill>
              </a:rPr>
              <a:t>Zaščitni kontejnerji </a:t>
            </a:r>
            <a:endParaRPr lang="sl-SI" sz="2000" b="1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sl-SI" sz="2000" b="1" dirty="0">
                <a:solidFill>
                  <a:schemeClr val="tx2"/>
                </a:solidFill>
              </a:rPr>
              <a:t> - za brizge</a:t>
            </a:r>
          </a:p>
          <a:p>
            <a:pPr>
              <a:spcBef>
                <a:spcPct val="50000"/>
              </a:spcBef>
            </a:pPr>
            <a:r>
              <a:rPr lang="sl-SI" sz="2000" b="1" dirty="0">
                <a:solidFill>
                  <a:schemeClr val="tx2"/>
                </a:solidFill>
              </a:rPr>
              <a:t> - za radioaktivne odpadke</a:t>
            </a:r>
          </a:p>
          <a:p>
            <a:pPr>
              <a:spcBef>
                <a:spcPct val="50000"/>
              </a:spcBef>
            </a:pPr>
            <a:endParaRPr lang="sl-SI" sz="2000" b="1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sl-SI" sz="2000" b="1" dirty="0">
                <a:solidFill>
                  <a:schemeClr val="hlink"/>
                </a:solidFill>
              </a:rPr>
              <a:t>Zaščitne stene </a:t>
            </a:r>
          </a:p>
          <a:p>
            <a:pPr>
              <a:spcBef>
                <a:spcPct val="50000"/>
              </a:spcBef>
            </a:pPr>
            <a:r>
              <a:rPr lang="sl-SI" sz="2000" b="1" dirty="0">
                <a:solidFill>
                  <a:schemeClr val="tx2"/>
                </a:solidFill>
              </a:rPr>
              <a:t> - prozorne (svinčeno steklo)</a:t>
            </a:r>
          </a:p>
          <a:p>
            <a:pPr>
              <a:spcBef>
                <a:spcPct val="50000"/>
              </a:spcBef>
            </a:pPr>
            <a:r>
              <a:rPr lang="sl-SI" sz="2000" b="1" dirty="0">
                <a:solidFill>
                  <a:schemeClr val="tx2"/>
                </a:solidFill>
              </a:rPr>
              <a:t> - neprozorne (svinec)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476164" name="Picture 4" descr="IMG_0391-popravljen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2133600" cy="1738313"/>
          </a:xfrm>
          <a:prstGeom prst="rect">
            <a:avLst/>
          </a:prstGeom>
          <a:noFill/>
        </p:spPr>
      </p:pic>
      <p:pic>
        <p:nvPicPr>
          <p:cNvPr id="476165" name="Picture 5" descr="ContainerRA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204864"/>
            <a:ext cx="14684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6166" name="Picture 6" descr="LeadWindow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4337050"/>
            <a:ext cx="29718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38E6-BC00-4590-B1A8-3E2440882DAD}" type="slidenum">
              <a:rPr lang="en-US"/>
              <a:pPr/>
              <a:t>37</a:t>
            </a:fld>
            <a:endParaRPr lang="en-US"/>
          </a:p>
        </p:txBody>
      </p:sp>
      <p:sp>
        <p:nvSpPr>
          <p:cNvPr id="41779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280920" cy="1371600"/>
          </a:xfrm>
        </p:spPr>
        <p:txBody>
          <a:bodyPr>
            <a:normAutofit/>
          </a:bodyPr>
          <a:lstStyle/>
          <a:p>
            <a:r>
              <a:rPr lang="sl-SI" dirty="0"/>
              <a:t>Zaščitna sredstva, </a:t>
            </a:r>
            <a:br>
              <a:rPr lang="sl-SI" dirty="0"/>
            </a:br>
            <a:r>
              <a:rPr lang="sl-SI" dirty="0"/>
              <a:t>ki preprečujejo kontaminacijo</a:t>
            </a:r>
            <a:endParaRPr lang="en-US" dirty="0"/>
          </a:p>
        </p:txBody>
      </p:sp>
      <p:pic>
        <p:nvPicPr>
          <p:cNvPr id="417795" name="Picture 2051" descr="tmp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2286000"/>
            <a:ext cx="2209800" cy="38147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17796" name="Picture 2052" descr="tmp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2611438" cy="381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17798" name="Rectangle 2054"/>
          <p:cNvSpPr>
            <a:spLocks noChangeArrowheads="1"/>
          </p:cNvSpPr>
          <p:nvPr/>
        </p:nvSpPr>
        <p:spPr bwMode="auto">
          <a:xfrm>
            <a:off x="838200" y="1447800"/>
            <a:ext cx="2362200" cy="3144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 sz="3200" b="1" dirty="0">
              <a:solidFill>
                <a:schemeClr val="hlink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sz="2800" b="1" dirty="0">
                <a:solidFill>
                  <a:schemeClr val="accent1"/>
                </a:solidFill>
              </a:rPr>
              <a:t> Rokavice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sz="2800" b="1" dirty="0">
                <a:solidFill>
                  <a:schemeClr val="accent1"/>
                </a:solidFill>
              </a:rPr>
              <a:t> Obleka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sz="2800" b="1" dirty="0">
                <a:solidFill>
                  <a:schemeClr val="accent1"/>
                </a:solidFill>
              </a:rPr>
              <a:t> Obutev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sz="2800" b="1" dirty="0">
                <a:solidFill>
                  <a:schemeClr val="accent1"/>
                </a:solidFill>
              </a:rPr>
              <a:t> Očala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417799" name="Picture 2055" descr="IMG_0401-popravljen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2667000" cy="198278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78098"/>
          </a:xfrm>
        </p:spPr>
        <p:txBody>
          <a:bodyPr/>
          <a:lstStyle/>
          <a:p>
            <a:r>
              <a:rPr lang="sl-SI" dirty="0"/>
              <a:t>Zaščitna sredstva glede na vrsto vira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19256" cy="5205192"/>
          </a:xfrm>
        </p:spPr>
        <p:txBody>
          <a:bodyPr>
            <a:normAutofit/>
          </a:bodyPr>
          <a:lstStyle/>
          <a:p>
            <a:r>
              <a:rPr lang="sl-SI" dirty="0"/>
              <a:t>Nizkoenergijski gama sevalci (Tc-99m): </a:t>
            </a:r>
            <a:r>
              <a:rPr lang="sl-SI" sz="2000" dirty="0"/>
              <a:t>snov, ki atenuira fotone (svinčeni kontejnerji, zasloni, predpasniki, očala, ščitniki za brizge)</a:t>
            </a:r>
          </a:p>
          <a:p>
            <a:r>
              <a:rPr lang="sl-SI" dirty="0"/>
              <a:t>Visokoenergijski gama sevalci (I-131): </a:t>
            </a:r>
            <a:r>
              <a:rPr lang="sl-SI" sz="2000" dirty="0"/>
              <a:t>dovolj debela snov, ki atenuira fotone (svinčeni kontejnerji, stene, ščitniki za brizge)</a:t>
            </a:r>
          </a:p>
          <a:p>
            <a:r>
              <a:rPr lang="sl-SI" dirty="0"/>
              <a:t>Beta sevalci (Y-90, tudi I-131, Lu-177): </a:t>
            </a:r>
            <a:r>
              <a:rPr lang="sl-SI" sz="2000" dirty="0"/>
              <a:t>plastične ščite z nekaj mm debelo steno </a:t>
            </a:r>
          </a:p>
          <a:p>
            <a:r>
              <a:rPr lang="sl-SI" dirty="0"/>
              <a:t>Pozitronski sevalci (F-18): </a:t>
            </a:r>
            <a:r>
              <a:rPr lang="sl-SI" sz="2000" dirty="0"/>
              <a:t>dovolj debela snov, ki zaustavlja fotone z energijo 511 keV (svinčeni kontejnerji, svinčene ali betonske stene)</a:t>
            </a:r>
          </a:p>
          <a:p>
            <a:endParaRPr lang="sl-SI" sz="2000" dirty="0"/>
          </a:p>
          <a:p>
            <a:r>
              <a:rPr lang="sl-SI" dirty="0"/>
              <a:t>Pri vseh vrstah vira: </a:t>
            </a:r>
            <a:r>
              <a:rPr lang="sl-SI" sz="2000" u="sng" dirty="0"/>
              <a:t>poleg zaščite pred zunanjim obsevanjem uporabljamo tudi zaščitna sredstva, ki preprečujejo kontaminacijo (delovna obleka, rokavice, obutev, maska, očala)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Zaščitni ukrepi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r>
              <a:rPr lang="sl-SI" dirty="0"/>
              <a:t>Z viri IO sevanj smejo delati osebe, ki imajo ustrezno izobrazbo in izpolnjujejo zdravstvene pogoje</a:t>
            </a:r>
          </a:p>
          <a:p>
            <a:r>
              <a:rPr lang="sl-SI" dirty="0"/>
              <a:t>Delavci morajo opraviti predpisan zdravniški pregled</a:t>
            </a:r>
          </a:p>
          <a:p>
            <a:r>
              <a:rPr lang="sl-SI" dirty="0"/>
              <a:t>Delavci morajo nositi delovno obleko in obutev</a:t>
            </a:r>
          </a:p>
          <a:p>
            <a:r>
              <a:rPr lang="sl-SI" dirty="0"/>
              <a:t>Delavci morajo nositi osebni dozimeter</a:t>
            </a:r>
          </a:p>
          <a:p>
            <a:r>
              <a:rPr lang="sl-SI" dirty="0"/>
              <a:t>Pri neposrednem delu z viri sevanja (pacienti, odmerki radiofarmakov, testni viri) je potrebno uporabljati zaščitna sredstva.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646584"/>
          </a:xfrm>
        </p:spPr>
        <p:txBody>
          <a:bodyPr>
            <a:normAutofit/>
          </a:bodyPr>
          <a:lstStyle/>
          <a:p>
            <a:r>
              <a:rPr lang="sl-SI" dirty="0"/>
              <a:t>Izpostavljenost IO sevanju</a:t>
            </a:r>
            <a:endParaRPr lang="en-US" dirty="0"/>
          </a:p>
        </p:txBody>
      </p:sp>
      <p:sp>
        <p:nvSpPr>
          <p:cNvPr id="454659" name="Text Box 3"/>
          <p:cNvSpPr txBox="1">
            <a:spLocks noChangeArrowheads="1"/>
          </p:cNvSpPr>
          <p:nvPr/>
        </p:nvSpPr>
        <p:spPr bwMode="auto">
          <a:xfrm>
            <a:off x="814983" y="2113037"/>
            <a:ext cx="7512050" cy="21236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l-SI" sz="2200" dirty="0"/>
              <a:t>poklicna izpostavljenost – </a:t>
            </a:r>
            <a:r>
              <a:rPr lang="sl-SI" sz="2200" b="1" dirty="0">
                <a:solidFill>
                  <a:schemeClr val="tx2"/>
                </a:solidFill>
              </a:rPr>
              <a:t>delavec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l-SI" sz="2200" dirty="0"/>
              <a:t>zdravljenje – </a:t>
            </a:r>
            <a:r>
              <a:rPr lang="sl-SI" sz="2200" b="1" dirty="0">
                <a:solidFill>
                  <a:schemeClr val="tx2"/>
                </a:solidFill>
              </a:rPr>
              <a:t>bolnik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l-SI" sz="2200" dirty="0"/>
              <a:t>posameznik iz prebivalstva –</a:t>
            </a:r>
            <a:r>
              <a:rPr lang="sl-SI" sz="2200" b="1" dirty="0">
                <a:solidFill>
                  <a:schemeClr val="tx2"/>
                </a:solidFill>
              </a:rPr>
              <a:t>prebivalec </a:t>
            </a:r>
            <a:endParaRPr lang="en-US" sz="2200" b="1" dirty="0">
              <a:solidFill>
                <a:schemeClr val="tx2"/>
              </a:solidFill>
            </a:endParaRPr>
          </a:p>
        </p:txBody>
      </p:sp>
      <p:sp>
        <p:nvSpPr>
          <p:cNvPr id="454661" name="Text Box 5"/>
          <p:cNvSpPr txBox="1">
            <a:spLocks noChangeArrowheads="1"/>
          </p:cNvSpPr>
          <p:nvPr/>
        </p:nvSpPr>
        <p:spPr bwMode="auto">
          <a:xfrm>
            <a:off x="3429000" y="4267200"/>
            <a:ext cx="52578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sl-SI" sz="3200"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Zaščitni ukrepi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/>
              <a:t>Ob viru IO sevanja se zadržujemo le če je to potrebno</a:t>
            </a:r>
          </a:p>
          <a:p>
            <a:r>
              <a:rPr lang="sl-SI" dirty="0"/>
              <a:t>Omejitev vstopa v prostore, kjer se hranijo viri</a:t>
            </a:r>
          </a:p>
          <a:p>
            <a:r>
              <a:rPr lang="sl-SI" dirty="0"/>
              <a:t>Delovne površine morajo biti prilagojene tako, da je kontaminacija lahko odstranljiva</a:t>
            </a:r>
          </a:p>
          <a:p>
            <a:r>
              <a:rPr lang="sl-SI" dirty="0"/>
              <a:t>Radioaktivne odpadke odvržemo v ustrezne kontejnerje. Po potrebi se ti odpadki starajo.</a:t>
            </a:r>
          </a:p>
          <a:p>
            <a:r>
              <a:rPr lang="sl-SI" dirty="0"/>
              <a:t>Ob sumu na kontaminacijo je potrebno izvesti meritev delovnega mesta ali osebja, ter po potrebi izvesti dekontaminacijo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050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295400"/>
          </a:xfrm>
        </p:spPr>
        <p:txBody>
          <a:bodyPr>
            <a:normAutofit/>
          </a:bodyPr>
          <a:lstStyle/>
          <a:p>
            <a:r>
              <a:rPr lang="sl-SI" dirty="0"/>
              <a:t>Znanja potrebna za odgovorno delo v okolju IO sevanja</a:t>
            </a:r>
            <a:endParaRPr lang="en-GB" dirty="0"/>
          </a:p>
        </p:txBody>
      </p:sp>
      <p:sp>
        <p:nvSpPr>
          <p:cNvPr id="388099" name="Rectangle 2051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2209801"/>
            <a:ext cx="5943600" cy="32354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l-SI" dirty="0">
                <a:solidFill>
                  <a:schemeClr val="hlink"/>
                </a:solidFill>
              </a:rPr>
              <a:t>Seznaniti se je potrebno z:</a:t>
            </a:r>
            <a:endParaRPr lang="en-GB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sl-SI" dirty="0"/>
              <a:t>Delovnim postopkom</a:t>
            </a:r>
          </a:p>
          <a:p>
            <a:pPr>
              <a:lnSpc>
                <a:spcPct val="90000"/>
              </a:lnSpc>
            </a:pPr>
            <a:r>
              <a:rPr lang="sl-SI" dirty="0"/>
              <a:t>Lastnostmi radioaktivnega vira</a:t>
            </a:r>
          </a:p>
          <a:p>
            <a:pPr>
              <a:lnSpc>
                <a:spcPct val="90000"/>
              </a:lnSpc>
            </a:pPr>
            <a:r>
              <a:rPr lang="sl-SI" dirty="0"/>
              <a:t>Zaščitnimi ukrepi</a:t>
            </a:r>
          </a:p>
          <a:p>
            <a:pPr>
              <a:lnSpc>
                <a:spcPct val="90000"/>
              </a:lnSpc>
            </a:pPr>
            <a:r>
              <a:rPr lang="sl-SI" dirty="0"/>
              <a:t>Zaščitnimi sredstvi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sl-SI" dirty="0"/>
              <a:t>Možnostjo nesreč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sl-SI" dirty="0"/>
              <a:t>Ukrepanju v primeru nesreč</a:t>
            </a:r>
            <a:endParaRPr lang="en-GB" dirty="0"/>
          </a:p>
        </p:txBody>
      </p:sp>
    </p:spTree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90656" cy="963960"/>
          </a:xfrm>
        </p:spPr>
        <p:txBody>
          <a:bodyPr>
            <a:normAutofit/>
          </a:bodyPr>
          <a:lstStyle/>
          <a:p>
            <a:r>
              <a:rPr lang="sl-SI" dirty="0"/>
              <a:t>Zaščitna sredstva pri odpiranju pošiljk</a:t>
            </a:r>
            <a:r>
              <a:rPr lang="sl-SI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19843" name="Picture 3" descr="pac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657600"/>
            <a:ext cx="3048000" cy="2519363"/>
          </a:xfrm>
          <a:prstGeom prst="rect">
            <a:avLst/>
          </a:prstGeom>
          <a:noFill/>
        </p:spPr>
      </p:pic>
      <p:pic>
        <p:nvPicPr>
          <p:cNvPr id="419844" name="Picture 4" descr="pack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76400"/>
            <a:ext cx="3810000" cy="2574925"/>
          </a:xfrm>
          <a:prstGeom prst="rect">
            <a:avLst/>
          </a:prstGeom>
          <a:noFill/>
        </p:spPr>
      </p:pic>
      <p:sp>
        <p:nvSpPr>
          <p:cNvPr id="419845" name="Text Box 5"/>
          <p:cNvSpPr txBox="1">
            <a:spLocks noChangeArrowheads="1"/>
          </p:cNvSpPr>
          <p:nvPr/>
        </p:nvSpPr>
        <p:spPr bwMode="auto">
          <a:xfrm>
            <a:off x="4419600" y="4343400"/>
            <a:ext cx="4184848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defTabSz="762000" eaLnBrk="0" hangingPunct="0"/>
            <a:r>
              <a:rPr lang="sl-SI" dirty="0">
                <a:solidFill>
                  <a:srgbClr val="FF0000"/>
                </a:solidFill>
              </a:rPr>
              <a:t>Zaščitna sredstva</a:t>
            </a:r>
            <a:r>
              <a:rPr lang="sv-SE" dirty="0">
                <a:solidFill>
                  <a:srgbClr val="FF0000"/>
                </a:solidFill>
              </a:rPr>
              <a:t>:</a:t>
            </a:r>
          </a:p>
          <a:p>
            <a:pPr defTabSz="762000" eaLnBrk="0" hangingPunct="0">
              <a:buFontTx/>
              <a:buChar char="•"/>
            </a:pPr>
            <a:r>
              <a:rPr lang="sl-SI" dirty="0"/>
              <a:t> Zaščitna obleka, obutev</a:t>
            </a:r>
          </a:p>
          <a:p>
            <a:pPr defTabSz="762000" eaLnBrk="0" hangingPunct="0">
              <a:buFontTx/>
              <a:buChar char="•"/>
            </a:pPr>
            <a:r>
              <a:rPr lang="sl-SI" dirty="0"/>
              <a:t> Rokavice</a:t>
            </a:r>
            <a:endParaRPr lang="en-US" dirty="0"/>
          </a:p>
          <a:p>
            <a:pPr defTabSz="762000" eaLnBrk="0" hangingPunct="0">
              <a:buFontTx/>
              <a:buChar char="•"/>
            </a:pPr>
            <a:r>
              <a:rPr lang="sl-SI" dirty="0"/>
              <a:t> Merilnik sevanja (kontaminacije)</a:t>
            </a:r>
            <a:endParaRPr lang="en-US" dirty="0"/>
          </a:p>
          <a:p>
            <a:pPr defTabSz="762000" eaLnBrk="0" hangingPunct="0">
              <a:buFontTx/>
              <a:buChar char="•"/>
            </a:pPr>
            <a:r>
              <a:rPr lang="sl-SI" dirty="0"/>
              <a:t> Zaščitne stene</a:t>
            </a:r>
            <a:endParaRPr lang="en-US" dirty="0"/>
          </a:p>
          <a:p>
            <a:pPr defTabSz="762000" eaLnBrk="0" hangingPunct="0">
              <a:buFontTx/>
              <a:buChar char="•"/>
            </a:pPr>
            <a:r>
              <a:rPr lang="sl-SI" dirty="0"/>
              <a:t> Prijemalke ...</a:t>
            </a:r>
            <a:endParaRPr lang="en-US" dirty="0"/>
          </a:p>
        </p:txBody>
      </p:sp>
      <p:sp>
        <p:nvSpPr>
          <p:cNvPr id="419846" name="Text Box 6"/>
          <p:cNvSpPr txBox="1">
            <a:spLocks noChangeArrowheads="1"/>
          </p:cNvSpPr>
          <p:nvPr/>
        </p:nvSpPr>
        <p:spPr bwMode="auto">
          <a:xfrm>
            <a:off x="838200" y="1524000"/>
            <a:ext cx="3657600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762000" eaLnBrk="0" hangingPunct="0"/>
            <a:r>
              <a:rPr lang="sl-SI" sz="2000" b="1" dirty="0">
                <a:solidFill>
                  <a:srgbClr val="FF0000"/>
                </a:solidFill>
              </a:rPr>
              <a:t>Lahko pride do</a:t>
            </a:r>
            <a:endParaRPr lang="sv-SE" sz="2000" b="1" dirty="0">
              <a:solidFill>
                <a:srgbClr val="FF0000"/>
              </a:solidFill>
            </a:endParaRPr>
          </a:p>
          <a:p>
            <a:pPr defTabSz="762000" eaLnBrk="0" hangingPunct="0">
              <a:buFontTx/>
              <a:buChar char="•"/>
            </a:pPr>
            <a:r>
              <a:rPr lang="sl-SI" sz="2000" dirty="0"/>
              <a:t> poškodbe</a:t>
            </a:r>
            <a:endParaRPr lang="en-US" sz="2000" dirty="0"/>
          </a:p>
          <a:p>
            <a:pPr defTabSz="762000" eaLnBrk="0" hangingPunct="0">
              <a:buFontTx/>
              <a:buChar char="•"/>
            </a:pPr>
            <a:r>
              <a:rPr lang="sl-SI" sz="2000" dirty="0"/>
              <a:t> kontaminacije</a:t>
            </a:r>
            <a:endParaRPr lang="en-US" sz="2000" dirty="0"/>
          </a:p>
          <a:p>
            <a:pPr defTabSz="762000" eaLnBrk="0" hangingPunct="0">
              <a:buFontTx/>
              <a:buChar char="•"/>
            </a:pPr>
            <a:r>
              <a:rPr lang="sl-SI" sz="2000" dirty="0"/>
              <a:t> aktivnost je lahko visoka</a:t>
            </a:r>
            <a:endParaRPr lang="en-US" sz="2000" dirty="0"/>
          </a:p>
        </p:txBody>
      </p:sp>
    </p:spTree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Text Box 2"/>
          <p:cNvSpPr txBox="1">
            <a:spLocks noChangeArrowheads="1"/>
          </p:cNvSpPr>
          <p:nvPr/>
        </p:nvSpPr>
        <p:spPr bwMode="auto">
          <a:xfrm>
            <a:off x="4191000" y="2057400"/>
            <a:ext cx="4413448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sl-SI" dirty="0"/>
              <a:t> Zaščitna obleka in obutev</a:t>
            </a:r>
          </a:p>
          <a:p>
            <a:pPr eaLnBrk="0" hangingPunct="0">
              <a:buFontTx/>
              <a:buChar char="•"/>
            </a:pPr>
            <a:r>
              <a:rPr lang="sl-SI" dirty="0"/>
              <a:t> Svinčen plašč ?</a:t>
            </a:r>
            <a:r>
              <a:rPr lang="en-US" sz="2000" dirty="0"/>
              <a:t> </a:t>
            </a:r>
            <a:endParaRPr lang="sl-SI" sz="2000" dirty="0"/>
          </a:p>
          <a:p>
            <a:pPr eaLnBrk="0" hangingPunct="0">
              <a:buFontTx/>
              <a:buChar char="•"/>
            </a:pPr>
            <a:r>
              <a:rPr lang="sl-SI" dirty="0"/>
              <a:t> Rokavice</a:t>
            </a:r>
            <a:r>
              <a:rPr lang="en-US" dirty="0"/>
              <a:t> </a:t>
            </a:r>
            <a:endParaRPr lang="sl-SI" dirty="0"/>
          </a:p>
          <a:p>
            <a:pPr eaLnBrk="0" hangingPunct="0">
              <a:buFontTx/>
              <a:buChar char="•"/>
            </a:pPr>
            <a:r>
              <a:rPr lang="sl-SI" dirty="0"/>
              <a:t> Svinčen kontejner za stekleničke</a:t>
            </a:r>
          </a:p>
          <a:p>
            <a:pPr eaLnBrk="0" hangingPunct="0">
              <a:buFontTx/>
              <a:buChar char="•"/>
            </a:pPr>
            <a:r>
              <a:rPr lang="en-US" dirty="0"/>
              <a:t> </a:t>
            </a:r>
            <a:r>
              <a:rPr lang="sl-SI" dirty="0"/>
              <a:t>Ščitnik za brizge</a:t>
            </a:r>
            <a:r>
              <a:rPr lang="en-US" dirty="0"/>
              <a:t> </a:t>
            </a:r>
            <a:endParaRPr lang="sl-SI" dirty="0"/>
          </a:p>
          <a:p>
            <a:pPr eaLnBrk="0" hangingPunct="0">
              <a:buFontTx/>
              <a:buChar char="•"/>
            </a:pPr>
            <a:r>
              <a:rPr lang="sl-SI" dirty="0"/>
              <a:t> Okno in svinčenega stekla</a:t>
            </a:r>
          </a:p>
          <a:p>
            <a:pPr eaLnBrk="0" hangingPunct="0">
              <a:buFontTx/>
              <a:buChar char="•"/>
            </a:pPr>
            <a:r>
              <a:rPr lang="en-US" dirty="0"/>
              <a:t> </a:t>
            </a:r>
            <a:r>
              <a:rPr lang="sl-SI" dirty="0"/>
              <a:t>Svinčen kontejner za rad. odpadke</a:t>
            </a:r>
            <a:r>
              <a:rPr lang="en-US" dirty="0"/>
              <a:t> </a:t>
            </a:r>
            <a:endParaRPr lang="sl-SI" dirty="0"/>
          </a:p>
          <a:p>
            <a:pPr eaLnBrk="0" hangingPunct="0">
              <a:buFontTx/>
              <a:buChar char="•"/>
            </a:pPr>
            <a:r>
              <a:rPr lang="sl-SI" dirty="0"/>
              <a:t> Prijemalke ...</a:t>
            </a:r>
          </a:p>
          <a:p>
            <a:pPr eaLnBrk="0" hangingPunct="0">
              <a:buFontTx/>
              <a:buChar char="•"/>
            </a:pPr>
            <a:r>
              <a:rPr lang="sl-SI" dirty="0"/>
              <a:t> Merilnik sevanja - hitrosti doze </a:t>
            </a:r>
          </a:p>
          <a:p>
            <a:pPr lvl="4" eaLnBrk="0" hangingPunct="0"/>
            <a:r>
              <a:rPr lang="sl-SI" dirty="0"/>
              <a:t>    - kontaminacije</a:t>
            </a:r>
          </a:p>
          <a:p>
            <a:pPr eaLnBrk="0" hangingPunct="0">
              <a:buFontTx/>
              <a:buChar char="•"/>
            </a:pPr>
            <a:r>
              <a:rPr lang="sl-SI" dirty="0"/>
              <a:t> Staničevina </a:t>
            </a:r>
          </a:p>
          <a:p>
            <a:pPr eaLnBrk="0" hangingPunct="0">
              <a:buFontTx/>
              <a:buChar char="•"/>
            </a:pPr>
            <a:r>
              <a:rPr lang="sl-SI" dirty="0"/>
              <a:t> Pribor za dekontaminacijo</a:t>
            </a:r>
            <a:endParaRPr lang="en-US" dirty="0"/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  <a:noFill/>
          <a:ln/>
        </p:spPr>
        <p:txBody>
          <a:bodyPr>
            <a:normAutofit/>
          </a:bodyPr>
          <a:lstStyle/>
          <a:p>
            <a:r>
              <a:rPr lang="sl-SI" sz="3300" dirty="0"/>
              <a:t>Zaščitna sredstva </a:t>
            </a:r>
            <a:br>
              <a:rPr lang="sl-SI" sz="3300" dirty="0"/>
            </a:br>
            <a:r>
              <a:rPr lang="sl-SI" sz="3300" dirty="0"/>
              <a:t>v vročem laboratoriju</a:t>
            </a:r>
            <a:endParaRPr lang="sv-SE" sz="3200" b="1" dirty="0">
              <a:solidFill>
                <a:schemeClr val="hlink"/>
              </a:solidFill>
            </a:endParaRPr>
          </a:p>
        </p:txBody>
      </p:sp>
      <p:pic>
        <p:nvPicPr>
          <p:cNvPr id="421892" name="Picture 4" descr="bere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3429000" cy="25828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Zaščitna sredstva pri aplikaciji radioaktivnih odmerkov</a:t>
            </a:r>
            <a:endParaRPr lang="sv-SE" dirty="0">
              <a:solidFill>
                <a:schemeClr val="hlink"/>
              </a:solidFill>
            </a:endParaRPr>
          </a:p>
        </p:txBody>
      </p:sp>
      <p:pic>
        <p:nvPicPr>
          <p:cNvPr id="439299" name="Picture 3" descr="poster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3389313" cy="3429000"/>
          </a:xfrm>
          <a:prstGeom prst="rect">
            <a:avLst/>
          </a:prstGeom>
          <a:noFill/>
        </p:spPr>
      </p:pic>
      <p:sp>
        <p:nvSpPr>
          <p:cNvPr id="439300" name="Text Box 4"/>
          <p:cNvSpPr txBox="1">
            <a:spLocks noChangeArrowheads="1"/>
          </p:cNvSpPr>
          <p:nvPr/>
        </p:nvSpPr>
        <p:spPr bwMode="auto">
          <a:xfrm>
            <a:off x="4343400" y="2667000"/>
            <a:ext cx="4549080" cy="28315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sl-SI" sz="2000" dirty="0"/>
              <a:t> Ščitnik za brizge</a:t>
            </a:r>
            <a:r>
              <a:rPr lang="en-US" sz="2000" dirty="0"/>
              <a:t> </a:t>
            </a:r>
            <a:endParaRPr lang="sl-SI" sz="2000" dirty="0"/>
          </a:p>
          <a:p>
            <a:pPr eaLnBrk="0" hangingPunct="0">
              <a:buFontTx/>
              <a:buChar char="•"/>
            </a:pPr>
            <a:r>
              <a:rPr lang="sl-SI" sz="2000" dirty="0"/>
              <a:t> Zaščitna obleka in obutev</a:t>
            </a:r>
          </a:p>
          <a:p>
            <a:pPr eaLnBrk="0" hangingPunct="0">
              <a:buFontTx/>
              <a:buChar char="•"/>
            </a:pPr>
            <a:r>
              <a:rPr lang="sl-SI" sz="2000" dirty="0"/>
              <a:t> Svinčen plašč ?</a:t>
            </a:r>
            <a:r>
              <a:rPr lang="en-US" sz="2000" dirty="0"/>
              <a:t> </a:t>
            </a:r>
            <a:endParaRPr lang="sl-SI" sz="2000" dirty="0"/>
          </a:p>
          <a:p>
            <a:pPr eaLnBrk="0" hangingPunct="0">
              <a:buFontTx/>
              <a:buChar char="•"/>
            </a:pPr>
            <a:r>
              <a:rPr lang="sl-SI" sz="2000" dirty="0"/>
              <a:t> Rokavice</a:t>
            </a:r>
            <a:r>
              <a:rPr lang="en-US" sz="2000" dirty="0"/>
              <a:t> </a:t>
            </a:r>
            <a:endParaRPr lang="sl-SI" sz="2000" dirty="0"/>
          </a:p>
          <a:p>
            <a:pPr eaLnBrk="0" hangingPunct="0">
              <a:buFontTx/>
              <a:buChar char="•"/>
            </a:pPr>
            <a:r>
              <a:rPr lang="en-US" sz="2000" dirty="0"/>
              <a:t> </a:t>
            </a:r>
            <a:r>
              <a:rPr lang="sl-SI" sz="2000" dirty="0"/>
              <a:t>Svinčen kontejner za rad. odpadke</a:t>
            </a:r>
            <a:r>
              <a:rPr lang="en-US" sz="2000" dirty="0"/>
              <a:t> </a:t>
            </a:r>
            <a:endParaRPr lang="sl-SI" sz="2000" dirty="0"/>
          </a:p>
          <a:p>
            <a:pPr eaLnBrk="0" hangingPunct="0">
              <a:buFontTx/>
              <a:buChar char="•"/>
            </a:pPr>
            <a:r>
              <a:rPr lang="sl-SI" sz="2000" dirty="0"/>
              <a:t> Merilnik sevanja (kontaminacije)</a:t>
            </a:r>
          </a:p>
          <a:p>
            <a:pPr eaLnBrk="0" hangingPunct="0">
              <a:buFontTx/>
              <a:buChar char="•"/>
            </a:pPr>
            <a:r>
              <a:rPr lang="sl-SI" sz="2000" dirty="0"/>
              <a:t> Staničevina</a:t>
            </a:r>
          </a:p>
          <a:p>
            <a:pPr eaLnBrk="0" hangingPunct="0">
              <a:buFontTx/>
              <a:buChar char="•"/>
            </a:pPr>
            <a:r>
              <a:rPr lang="sl-SI" sz="2000" dirty="0"/>
              <a:t> Pribor za dekontaminacijo</a:t>
            </a:r>
            <a:endParaRPr lang="en-US" sz="2000" dirty="0"/>
          </a:p>
          <a:p>
            <a:pPr algn="ctr"/>
            <a:r>
              <a:rPr lang="sl-SI" dirty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Zaščitna sredstva pri PETu</a:t>
            </a:r>
            <a:endParaRPr lang="en-US" dirty="0">
              <a:solidFill>
                <a:schemeClr val="hlink"/>
              </a:solidFill>
            </a:endParaRPr>
          </a:p>
        </p:txBody>
      </p:sp>
      <p:pic>
        <p:nvPicPr>
          <p:cNvPr id="441347" name="Picture 3" descr="Untitled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981200"/>
            <a:ext cx="2198688" cy="3200400"/>
          </a:xfrm>
          <a:prstGeom prst="rect">
            <a:avLst/>
          </a:prstGeom>
          <a:noFill/>
        </p:spPr>
      </p:pic>
      <p:pic>
        <p:nvPicPr>
          <p:cNvPr id="441348" name="Picture 4" descr="Untitle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84784"/>
            <a:ext cx="3048000" cy="2332038"/>
          </a:xfrm>
          <a:prstGeom prst="rect">
            <a:avLst/>
          </a:prstGeom>
          <a:noFill/>
        </p:spPr>
      </p:pic>
      <p:sp>
        <p:nvSpPr>
          <p:cNvPr id="441349" name="Text Box 5"/>
          <p:cNvSpPr txBox="1">
            <a:spLocks noChangeArrowheads="1"/>
          </p:cNvSpPr>
          <p:nvPr/>
        </p:nvSpPr>
        <p:spPr bwMode="auto">
          <a:xfrm>
            <a:off x="746125" y="6078538"/>
            <a:ext cx="21907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sl-SI" sz="1000">
                <a:latin typeface="Arial" charset="0"/>
              </a:rPr>
              <a:t> </a:t>
            </a:r>
            <a:endParaRPr lang="en-US" sz="1000">
              <a:latin typeface="Arial" charset="0"/>
            </a:endParaRPr>
          </a:p>
        </p:txBody>
      </p:sp>
      <p:sp>
        <p:nvSpPr>
          <p:cNvPr id="441350" name="Text Box 6"/>
          <p:cNvSpPr txBox="1">
            <a:spLocks noChangeArrowheads="1"/>
          </p:cNvSpPr>
          <p:nvPr/>
        </p:nvSpPr>
        <p:spPr bwMode="auto">
          <a:xfrm>
            <a:off x="1219200" y="5181600"/>
            <a:ext cx="7529264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sl-SI" sz="2000" b="1" dirty="0">
                <a:solidFill>
                  <a:schemeClr val="hlink"/>
                </a:solidFill>
              </a:rPr>
              <a:t>Visoka energija fotonov </a:t>
            </a:r>
          </a:p>
          <a:p>
            <a:pPr>
              <a:buFontTx/>
              <a:buChar char="•"/>
            </a:pPr>
            <a:r>
              <a:rPr lang="sl-SI" sz="2000" b="1" dirty="0">
                <a:solidFill>
                  <a:schemeClr val="accent1"/>
                </a:solidFill>
              </a:rPr>
              <a:t> Zaščitna sredstva iz debele plasti svinca</a:t>
            </a:r>
          </a:p>
          <a:p>
            <a:pPr>
              <a:buFontTx/>
              <a:buChar char="•"/>
            </a:pPr>
            <a:r>
              <a:rPr lang="sl-SI" sz="2000" b="1" dirty="0">
                <a:solidFill>
                  <a:schemeClr val="accent1"/>
                </a:solidFill>
              </a:rPr>
              <a:t> Zaščitna sredstva, ki preprečujejo kontaminacijo</a:t>
            </a:r>
            <a:r>
              <a:rPr lang="sl-SI" sz="2000" b="1" dirty="0"/>
              <a:t> </a:t>
            </a:r>
            <a:endParaRPr lang="en-US" sz="2000" b="1" dirty="0"/>
          </a:p>
        </p:txBody>
      </p:sp>
      <p:pic>
        <p:nvPicPr>
          <p:cNvPr id="7" name="Picture 2" descr="Rezultat iskanja slik za medrad inte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088" y="1371600"/>
            <a:ext cx="24479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</p:spPr>
        <p:txBody>
          <a:bodyPr/>
          <a:lstStyle/>
          <a:p>
            <a:r>
              <a:rPr lang="sl-SI" dirty="0"/>
              <a:t>Zmanjšanje tveganja za kontaminacijo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/>
              <a:t>Skrbimo za dobre pogoje dela (dovolj prostora, brez odvečnih predmetov...)</a:t>
            </a:r>
          </a:p>
          <a:p>
            <a:r>
              <a:rPr lang="sl-SI" dirty="0"/>
              <a:t>Optimiziramo delovne postopke</a:t>
            </a:r>
          </a:p>
          <a:p>
            <a:r>
              <a:rPr lang="sl-SI" dirty="0"/>
              <a:t>Ne jemo, kadimo itd. pri delu z viri</a:t>
            </a:r>
          </a:p>
          <a:p>
            <a:r>
              <a:rPr lang="sl-SI" dirty="0"/>
              <a:t>Uporabljamo zaščitne rokavice in oblačila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2808312" cy="2016224"/>
          </a:xfrm>
          <a:prstGeom prst="rect">
            <a:avLst/>
          </a:prstGeom>
          <a:noFill/>
          <a:ln w="12700">
            <a:solidFill>
              <a:srgbClr val="FE8637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sl-SI" dirty="0"/>
              <a:t>Dekontaminacija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712968" cy="5421216"/>
          </a:xfrm>
        </p:spPr>
        <p:txBody>
          <a:bodyPr>
            <a:normAutofit fontScale="92500" lnSpcReduction="20000"/>
          </a:bodyPr>
          <a:lstStyle/>
          <a:p>
            <a:r>
              <a:rPr lang="sl-SI" dirty="0"/>
              <a:t>V primeru kontaminacije moramo izvesti dekontaminacijo</a:t>
            </a:r>
          </a:p>
          <a:p>
            <a:r>
              <a:rPr lang="sl-SI" dirty="0"/>
              <a:t>Osebna dekontaminacija ima prednost pred dekontaminacijo delovnega mesta</a:t>
            </a:r>
          </a:p>
          <a:p>
            <a:r>
              <a:rPr lang="sl-SI" dirty="0"/>
              <a:t>Osebna dekontaminacija:</a:t>
            </a:r>
            <a:br>
              <a:rPr lang="sl-SI" dirty="0"/>
            </a:br>
            <a:r>
              <a:rPr lang="sl-SI" sz="2000" dirty="0"/>
              <a:t>- ob pomoči sodelavca z monitorjem kontaminacije ugotovi kontaminirane dele telesa in obleke</a:t>
            </a:r>
            <a:br>
              <a:rPr lang="sl-SI" sz="2000" dirty="0"/>
            </a:br>
            <a:r>
              <a:rPr lang="sl-SI" sz="2000" dirty="0"/>
              <a:t>- odstrani kontaminirane dele obleke (shrani, označi)</a:t>
            </a:r>
            <a:br>
              <a:rPr lang="sl-SI" sz="2000" dirty="0"/>
            </a:br>
            <a:r>
              <a:rPr lang="sl-SI" sz="2000" dirty="0"/>
              <a:t>- kožo umij z blagim milom in mlačno vodo, ponovi dokler meritev ne pokaže sprejemljivo nizke vrednosti</a:t>
            </a:r>
            <a:br>
              <a:rPr lang="sl-SI" sz="2000" dirty="0"/>
            </a:br>
            <a:r>
              <a:rPr lang="sl-SI" sz="2000" dirty="0"/>
              <a:t>- kontaktiraj odgovorno osebo za varstvo pred sevanji in izpolni poročilo o (de)kontaminaciji</a:t>
            </a:r>
          </a:p>
          <a:p>
            <a:r>
              <a:rPr lang="sl-SI" sz="2600" dirty="0"/>
              <a:t>Dekontaminacija delovnega mesta:</a:t>
            </a:r>
            <a:br>
              <a:rPr lang="sl-SI" sz="2000" dirty="0"/>
            </a:br>
            <a:r>
              <a:rPr lang="sl-SI" sz="2000" dirty="0"/>
              <a:t>- </a:t>
            </a:r>
            <a:r>
              <a:rPr lang="sl-SI" sz="2000" u="sng" dirty="0"/>
              <a:t>omejitev širjenja kontaminacije</a:t>
            </a:r>
            <a:br>
              <a:rPr lang="sl-SI" sz="2000" dirty="0"/>
            </a:br>
            <a:r>
              <a:rPr lang="sl-SI" sz="2000" dirty="0"/>
              <a:t>- </a:t>
            </a:r>
            <a:r>
              <a:rPr lang="sl-SI" sz="2000" u="sng" dirty="0"/>
              <a:t>na razlitje položi vpojni papir</a:t>
            </a:r>
            <a:br>
              <a:rPr lang="sl-SI" sz="2000" dirty="0"/>
            </a:br>
            <a:r>
              <a:rPr lang="sl-SI" sz="2000" dirty="0"/>
              <a:t>- površino pobriši s krožnimi potezami – proti središču</a:t>
            </a:r>
            <a:br>
              <a:rPr lang="sl-SI" sz="2000" dirty="0"/>
            </a:br>
            <a:r>
              <a:rPr lang="sl-SI" sz="2000" dirty="0"/>
              <a:t>- izvedi meritev, ponovi brisanje...</a:t>
            </a:r>
            <a:br>
              <a:rPr lang="sl-SI" sz="2000" dirty="0"/>
            </a:br>
            <a:r>
              <a:rPr lang="sl-SI" sz="2000" dirty="0"/>
              <a:t>- </a:t>
            </a:r>
            <a:r>
              <a:rPr lang="sl-SI" sz="2000" u="sng" dirty="0"/>
              <a:t>po potrebi zaščiti in označi kontaminirano površino</a:t>
            </a:r>
            <a:br>
              <a:rPr lang="sl-SI" sz="2000" u="sng" dirty="0"/>
            </a:br>
            <a:r>
              <a:rPr lang="sl-SI" sz="2000" dirty="0"/>
              <a:t>- </a:t>
            </a:r>
            <a:r>
              <a:rPr lang="sl-SI" sz="2000" u="sng" dirty="0"/>
              <a:t>obvesti odgovorno osebo za varstvo pred sevanji</a:t>
            </a:r>
            <a:br>
              <a:rPr lang="sl-SI" dirty="0"/>
            </a:br>
            <a:br>
              <a:rPr lang="sl-SI" dirty="0"/>
            </a:br>
            <a:endParaRPr lang="sl-SI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72008"/>
            <a:ext cx="5461361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9906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defTabSz="762000" eaLnBrk="0" hangingPunct="0"/>
            <a:endParaRPr lang="sv-SE" sz="4400" b="1">
              <a:solidFill>
                <a:schemeClr val="tx2"/>
              </a:solidFill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2127391" y="1614488"/>
            <a:ext cx="5224187" cy="178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sl-SI" sz="2800" b="1" dirty="0">
                <a:solidFill>
                  <a:srgbClr val="FF6633"/>
                </a:solidFill>
              </a:rPr>
              <a:t>Osebni nadzor</a:t>
            </a:r>
            <a:endParaRPr lang="sv-SE" sz="2800" b="1" dirty="0">
              <a:solidFill>
                <a:srgbClr val="FF6633"/>
              </a:solidFill>
            </a:endParaRPr>
          </a:p>
          <a:p>
            <a:pPr algn="ctr" defTabSz="762000" eaLnBrk="0" hangingPunct="0"/>
            <a:r>
              <a:rPr lang="sv-SE" i="1" dirty="0"/>
              <a:t>(</a:t>
            </a:r>
            <a:r>
              <a:rPr lang="sl-SI" i="1" dirty="0"/>
              <a:t>efektivna doza</a:t>
            </a:r>
            <a:r>
              <a:rPr lang="sv-SE" i="1" dirty="0"/>
              <a:t>, </a:t>
            </a:r>
            <a:r>
              <a:rPr lang="sl-SI" i="1" dirty="0"/>
              <a:t>doza na prste, kontaminacija</a:t>
            </a:r>
            <a:r>
              <a:rPr lang="sv-SE" i="1" dirty="0"/>
              <a:t>)</a:t>
            </a:r>
          </a:p>
          <a:p>
            <a:pPr algn="ctr" defTabSz="762000" eaLnBrk="0" hangingPunct="0"/>
            <a:endParaRPr lang="sv-SE" dirty="0"/>
          </a:p>
          <a:p>
            <a:pPr algn="ctr" defTabSz="762000" eaLnBrk="0" hangingPunct="0"/>
            <a:r>
              <a:rPr lang="sl-SI" sz="2800" b="1" dirty="0">
                <a:solidFill>
                  <a:srgbClr val="FF6633"/>
                </a:solidFill>
              </a:rPr>
              <a:t>Delovno okolje</a:t>
            </a:r>
            <a:endParaRPr lang="sv-SE" sz="2800" b="1" dirty="0">
              <a:solidFill>
                <a:srgbClr val="FF6633"/>
              </a:solidFill>
            </a:endParaRPr>
          </a:p>
          <a:p>
            <a:pPr algn="ctr" defTabSz="762000" eaLnBrk="0" hangingPunct="0"/>
            <a:r>
              <a:rPr lang="sv-SE" i="1" dirty="0"/>
              <a:t>(</a:t>
            </a:r>
            <a:r>
              <a:rPr lang="sl-SI" i="1" dirty="0"/>
              <a:t>hitrost doze, kontaminacija</a:t>
            </a:r>
            <a:r>
              <a:rPr lang="sv-SE" i="1" dirty="0"/>
              <a:t>)</a:t>
            </a:r>
            <a:endParaRPr lang="sv-SE" i="1" dirty="0">
              <a:solidFill>
                <a:srgbClr val="CC0000"/>
              </a:solidFill>
            </a:endParaRPr>
          </a:p>
        </p:txBody>
      </p:sp>
      <p:pic>
        <p:nvPicPr>
          <p:cNvPr id="59398" name="Picture 6" descr="C:\WINNT\PROFILES\SteCa1\Skrivbord\porta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86200"/>
            <a:ext cx="2032000" cy="2032000"/>
          </a:xfrm>
          <a:prstGeom prst="rect">
            <a:avLst/>
          </a:prstGeom>
          <a:noFill/>
        </p:spPr>
      </p:pic>
      <p:pic>
        <p:nvPicPr>
          <p:cNvPr id="59399" name="Picture 7" descr="C:\WINNT\PROFILES\SteCa1\Skrivbord\DoubleFilmNew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8388" y="5105400"/>
            <a:ext cx="1927225" cy="1125538"/>
          </a:xfrm>
          <a:prstGeom prst="rect">
            <a:avLst/>
          </a:prstGeom>
          <a:noFill/>
        </p:spPr>
      </p:pic>
      <p:pic>
        <p:nvPicPr>
          <p:cNvPr id="59400" name="Picture 8" descr="C:\WINNT\PROFILES\SteCa1\Skrivbord\Ring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0350" y="4122738"/>
            <a:ext cx="1206500" cy="1090612"/>
          </a:xfrm>
          <a:prstGeom prst="rect">
            <a:avLst/>
          </a:prstGeom>
          <a:noFill/>
        </p:spPr>
      </p:pic>
      <p:sp>
        <p:nvSpPr>
          <p:cNvPr id="5940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Nadzor izpostavljenosti sevanju</a:t>
            </a:r>
            <a:br>
              <a:rPr lang="sv-SE" b="1" dirty="0">
                <a:effectLst/>
              </a:rPr>
            </a:br>
            <a:endParaRPr lang="en-US" dirty="0"/>
          </a:p>
        </p:txBody>
      </p:sp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4038600"/>
            <a:ext cx="1981200" cy="17827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788024" y="116632"/>
            <a:ext cx="368241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l-SI" dirty="0"/>
              <a:t>NADZOR IZPOSTAVLJENOSTI</a:t>
            </a: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Zakon o varstvu pred IO sevanji in jedrski varnosti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1628800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dirty="0"/>
              <a:t>Ta zakon </a:t>
            </a:r>
            <a:r>
              <a:rPr lang="sl-SI" b="1" dirty="0"/>
              <a:t>ureja varstvo pred ionizirajočimi sevanji, da se kar najbolj zmanjšata škoda za zdravje ljudi zaradi izpostavljenosti ionizirajočim sevanjem in radioaktivna kontaminacija </a:t>
            </a:r>
            <a:r>
              <a:rPr lang="sl-SI" dirty="0"/>
              <a:t>življenjskega okolja ter da se </a:t>
            </a:r>
            <a:r>
              <a:rPr lang="sl-SI" b="1" dirty="0"/>
              <a:t>hkrati omogočijo razvoj, proizvodnja in uporaba virov sevanj in izvajanje sevalnih dejavnosti. </a:t>
            </a:r>
            <a:r>
              <a:rPr lang="sl-SI" dirty="0"/>
              <a:t>Za vir sevanja, ki je namenjen pridobivanju jedrske energije, zakon ureja izvajanje ukrepov jedrske in sevalne varnosti, če gre za uporabo jedrskega blaga, pa tudi posebnih ukrepov varovanja</a:t>
            </a:r>
            <a:r>
              <a:rPr lang="en-US" dirty="0"/>
              <a:t>.</a:t>
            </a:r>
            <a:r>
              <a:rPr lang="sl-SI" i="1" dirty="0"/>
              <a:t>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203950" y="6477000"/>
            <a:ext cx="1905000" cy="228600"/>
          </a:xfrm>
          <a:prstGeom prst="rect">
            <a:avLst/>
          </a:prstGeom>
        </p:spPr>
        <p:txBody>
          <a:bodyPr/>
          <a:lstStyle/>
          <a:p>
            <a:fld id="{82CD7A26-A737-4D77-8D16-C1231E0C166F}" type="slidenum">
              <a:rPr lang="en-US"/>
              <a:pPr/>
              <a:t>50</a:t>
            </a:fld>
            <a:endParaRPr lang="en-US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Osebni nadzor izpostavljenosti</a:t>
            </a:r>
            <a:endParaRPr lang="en-GB" dirty="0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7848872" cy="43924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dirty="0"/>
              <a:t>Delodajalec mora zagotoviti:</a:t>
            </a:r>
          </a:p>
          <a:p>
            <a:pPr lvl="1">
              <a:lnSpc>
                <a:spcPct val="90000"/>
              </a:lnSpc>
            </a:pPr>
            <a:r>
              <a:rPr lang="sl-SI" sz="2000" dirty="0"/>
              <a:t>izvajanje nadzornih ukrepov</a:t>
            </a:r>
          </a:p>
          <a:p>
            <a:pPr lvl="1">
              <a:lnSpc>
                <a:spcPct val="90000"/>
              </a:lnSpc>
            </a:pPr>
            <a:r>
              <a:rPr lang="sl-SI" sz="2000" dirty="0"/>
              <a:t>meritev in ocene izpostavljenosti na delovnih mestih na različnih področjih in delovnih pogojih</a:t>
            </a:r>
          </a:p>
          <a:p>
            <a:pPr lvl="1">
              <a:lnSpc>
                <a:spcPct val="90000"/>
              </a:lnSpc>
            </a:pPr>
            <a:r>
              <a:rPr lang="sl-SI" sz="2000" dirty="0"/>
              <a:t>osebna dozimetrija</a:t>
            </a:r>
          </a:p>
          <a:p>
            <a:pPr lvl="1">
              <a:lnSpc>
                <a:spcPct val="90000"/>
              </a:lnSpc>
            </a:pPr>
            <a:endParaRPr lang="sl-SI" sz="1700" i="1" dirty="0"/>
          </a:p>
          <a:p>
            <a:pPr>
              <a:lnSpc>
                <a:spcPct val="90000"/>
              </a:lnSpc>
            </a:pPr>
            <a:r>
              <a:rPr lang="sl-SI" dirty="0"/>
              <a:t>Namen:</a:t>
            </a:r>
          </a:p>
          <a:p>
            <a:pPr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sl-SI" dirty="0"/>
              <a:t>nadzor izpostavljenosti</a:t>
            </a:r>
          </a:p>
          <a:p>
            <a:pPr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sl-SI" dirty="0"/>
              <a:t>ovrednotenje delovnih postopkov</a:t>
            </a:r>
          </a:p>
          <a:p>
            <a:pPr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sl-SI" dirty="0"/>
              <a:t>prepoznavanje visokih doz</a:t>
            </a:r>
            <a:endParaRPr lang="en-GB" dirty="0"/>
          </a:p>
        </p:txBody>
      </p:sp>
    </p:spTree>
  </p:cSld>
  <p:clrMapOvr>
    <a:masterClrMapping/>
  </p:clrMapOvr>
  <p:transition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685800" y="1752600"/>
            <a:ext cx="8229600" cy="314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sv-SE" sz="4400" b="1" dirty="0"/>
          </a:p>
          <a:p>
            <a:pPr eaLnBrk="0" hangingPunct="0">
              <a:spcBef>
                <a:spcPct val="50000"/>
              </a:spcBef>
            </a:pPr>
            <a:endParaRPr lang="sv-SE" b="1" dirty="0"/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sv-SE" sz="2400" dirty="0"/>
              <a:t>film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sv-SE" sz="2400" dirty="0"/>
              <a:t>termolumin</a:t>
            </a:r>
            <a:r>
              <a:rPr lang="sl-SI" sz="2400" dirty="0"/>
              <a:t>istenčni</a:t>
            </a:r>
            <a:endParaRPr lang="sv-SE" sz="2400" dirty="0"/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sv-SE" sz="2400" dirty="0"/>
              <a:t> do</a:t>
            </a:r>
            <a:r>
              <a:rPr lang="sl-SI" sz="2400" dirty="0"/>
              <a:t>zimetri</a:t>
            </a:r>
            <a:r>
              <a:rPr lang="sv-SE" sz="2400" dirty="0"/>
              <a:t> (TLD)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sv-SE" sz="2400" dirty="0"/>
              <a:t>”ele</a:t>
            </a:r>
            <a:r>
              <a:rPr lang="sl-SI" sz="2400" dirty="0"/>
              <a:t>k</a:t>
            </a:r>
            <a:r>
              <a:rPr lang="sv-SE" sz="2400" dirty="0"/>
              <a:t>tron</a:t>
            </a:r>
            <a:r>
              <a:rPr lang="sl-SI" sz="2400" dirty="0"/>
              <a:t>ski</a:t>
            </a:r>
            <a:r>
              <a:rPr lang="sv-SE" sz="2400" dirty="0"/>
              <a:t>” do</a:t>
            </a:r>
            <a:r>
              <a:rPr lang="sl-SI" sz="2400" dirty="0"/>
              <a:t>zimetri</a:t>
            </a:r>
            <a:endParaRPr lang="sv-SE" sz="2400" dirty="0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7772400" cy="1143000"/>
          </a:xfrm>
        </p:spPr>
        <p:txBody>
          <a:bodyPr>
            <a:noAutofit/>
          </a:bodyPr>
          <a:lstStyle/>
          <a:p>
            <a:r>
              <a:rPr lang="sl-SI" dirty="0">
                <a:solidFill>
                  <a:schemeClr val="tx1"/>
                </a:solidFill>
                <a:effectLst/>
              </a:rPr>
              <a:t>Vrste osebnih dozimetrov</a:t>
            </a:r>
            <a:endParaRPr lang="en-US" dirty="0"/>
          </a:p>
        </p:txBody>
      </p:sp>
      <p:pic>
        <p:nvPicPr>
          <p:cNvPr id="2058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05000"/>
            <a:ext cx="3676650" cy="2295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1266" name="Picture 2" descr="Rezultat iskanja slik za rados doser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581128"/>
            <a:ext cx="23431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9738" y="711200"/>
            <a:ext cx="6577012" cy="917575"/>
          </a:xfrm>
        </p:spPr>
        <p:txBody>
          <a:bodyPr/>
          <a:lstStyle/>
          <a:p>
            <a:r>
              <a:rPr lang="sl-SI" dirty="0"/>
              <a:t>Termoluminiscenca</a:t>
            </a:r>
            <a:endParaRPr lang="en-GB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85138" y="2756850"/>
            <a:ext cx="3879612" cy="2024700"/>
            <a:chOff x="-208" y="1260"/>
            <a:chExt cx="2889" cy="1588"/>
          </a:xfrm>
        </p:grpSpPr>
        <p:graphicFrame>
          <p:nvGraphicFramePr>
            <p:cNvPr id="450561" name="Object 1"/>
            <p:cNvGraphicFramePr>
              <a:graphicFrameLocks noChangeAspect="1"/>
            </p:cNvGraphicFramePr>
            <p:nvPr/>
          </p:nvGraphicFramePr>
          <p:xfrm>
            <a:off x="672" y="1872"/>
            <a:ext cx="1296" cy="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4" name="Drawplus Drawing" r:id="rId4" imgW="1230480" imgH="927720" progId="">
                    <p:embed/>
                  </p:oleObj>
                </mc:Choice>
                <mc:Fallback>
                  <p:oleObj name="Drawplus Drawing" r:id="rId4" imgW="1230480" imgH="92772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1872"/>
                          <a:ext cx="1296" cy="9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7397" name="Text Box 5"/>
            <p:cNvSpPr txBox="1">
              <a:spLocks noChangeArrowheads="1"/>
            </p:cNvSpPr>
            <p:nvPr/>
          </p:nvSpPr>
          <p:spPr bwMode="auto">
            <a:xfrm>
              <a:off x="-208" y="1260"/>
              <a:ext cx="2889" cy="36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sl-SI" sz="2400" dirty="0"/>
                <a:t>Termoluministenčna snov</a:t>
              </a:r>
              <a:endParaRPr lang="en-GB" sz="2400" dirty="0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618297" y="2996579"/>
            <a:ext cx="6911342" cy="2790272"/>
            <a:chOff x="336" y="1486"/>
            <a:chExt cx="5145" cy="2189"/>
          </a:xfrm>
        </p:grpSpPr>
        <p:graphicFrame>
          <p:nvGraphicFramePr>
            <p:cNvPr id="450560" name="Object 0"/>
            <p:cNvGraphicFramePr>
              <a:graphicFrameLocks noChangeAspect="1"/>
            </p:cNvGraphicFramePr>
            <p:nvPr/>
          </p:nvGraphicFramePr>
          <p:xfrm>
            <a:off x="336" y="1776"/>
            <a:ext cx="5145" cy="1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5" name="Drawplus Drawing" r:id="rId6" imgW="4599360" imgH="988200" progId="">
                    <p:embed/>
                  </p:oleObj>
                </mc:Choice>
                <mc:Fallback>
                  <p:oleObj name="Drawplus Drawing" r:id="rId6" imgW="4599360" imgH="98820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1776"/>
                          <a:ext cx="5145" cy="1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405" y="1486"/>
              <a:ext cx="3762" cy="2189"/>
              <a:chOff x="405" y="1486"/>
              <a:chExt cx="3762" cy="2189"/>
            </a:xfrm>
          </p:grpSpPr>
          <p:sp>
            <p:nvSpPr>
              <p:cNvPr id="187417" name="Text Box 25"/>
              <p:cNvSpPr txBox="1">
                <a:spLocks noChangeArrowheads="1"/>
              </p:cNvSpPr>
              <p:nvPr/>
            </p:nvSpPr>
            <p:spPr bwMode="auto">
              <a:xfrm>
                <a:off x="405" y="3313"/>
                <a:ext cx="1266" cy="36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sl-SI" sz="2400" dirty="0"/>
                  <a:t>segrevamo</a:t>
                </a:r>
                <a:endParaRPr lang="en-GB" sz="2400" dirty="0"/>
              </a:p>
            </p:txBody>
          </p:sp>
          <p:sp>
            <p:nvSpPr>
              <p:cNvPr id="187418" name="Text Box 26"/>
              <p:cNvSpPr txBox="1">
                <a:spLocks noChangeArrowheads="1"/>
              </p:cNvSpPr>
              <p:nvPr/>
            </p:nvSpPr>
            <p:spPr bwMode="auto">
              <a:xfrm>
                <a:off x="2172" y="3026"/>
                <a:ext cx="1995" cy="36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sl-SI" sz="2400" dirty="0"/>
                  <a:t>izsevana svetloba</a:t>
                </a:r>
                <a:endParaRPr lang="en-GB" sz="2400" dirty="0"/>
              </a:p>
            </p:txBody>
          </p:sp>
          <p:sp>
            <p:nvSpPr>
              <p:cNvPr id="187419" name="Text Box 27"/>
              <p:cNvSpPr txBox="1">
                <a:spLocks noChangeArrowheads="1"/>
              </p:cNvSpPr>
              <p:nvPr/>
            </p:nvSpPr>
            <p:spPr bwMode="auto">
              <a:xfrm>
                <a:off x="2803" y="1486"/>
                <a:ext cx="1157" cy="36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sl-SI" sz="2400" dirty="0"/>
                  <a:t>fotometer</a:t>
                </a:r>
                <a:endParaRPr lang="en-GB" sz="2400" dirty="0"/>
              </a:p>
            </p:txBody>
          </p:sp>
          <p:sp>
            <p:nvSpPr>
              <p:cNvPr id="187420" name="Line 28"/>
              <p:cNvSpPr>
                <a:spLocks noChangeShapeType="1"/>
              </p:cNvSpPr>
              <p:nvPr/>
            </p:nvSpPr>
            <p:spPr bwMode="auto">
              <a:xfrm flipH="1" flipV="1">
                <a:off x="816" y="2880"/>
                <a:ext cx="96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sl-SI"/>
              </a:p>
            </p:txBody>
          </p:sp>
          <p:sp>
            <p:nvSpPr>
              <p:cNvPr id="187421" name="Line 29"/>
              <p:cNvSpPr>
                <a:spLocks noChangeShapeType="1"/>
              </p:cNvSpPr>
              <p:nvPr/>
            </p:nvSpPr>
            <p:spPr bwMode="auto">
              <a:xfrm flipH="1" flipV="1">
                <a:off x="2448" y="2736"/>
                <a:ext cx="96" cy="28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sl-SI"/>
              </a:p>
            </p:txBody>
          </p: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1295400" y="533400"/>
            <a:ext cx="548640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sv-SE" sz="6000" b="1">
              <a:latin typeface="Times New Roman" pitchFamily="18" charset="0"/>
            </a:endParaRPr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sv-SE" dirty="0">
                <a:solidFill>
                  <a:schemeClr val="tx1"/>
                </a:solidFill>
                <a:effectLst/>
              </a:rPr>
              <a:t>TLD</a:t>
            </a:r>
            <a:endParaRPr lang="en-US" dirty="0"/>
          </a:p>
        </p:txBody>
      </p:sp>
      <p:pic>
        <p:nvPicPr>
          <p:cNvPr id="22016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76400"/>
            <a:ext cx="2895600" cy="2619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2016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676400"/>
            <a:ext cx="2352675" cy="2657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2017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419600"/>
            <a:ext cx="1276350" cy="1809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2017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4495800"/>
            <a:ext cx="2590800" cy="173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rand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Whole </a:t>
            </a:r>
            <a:r>
              <a:rPr lang="sl-SI" dirty="0" err="1"/>
              <a:t>Body</a:t>
            </a:r>
            <a:r>
              <a:rPr lang="sl-SI" dirty="0"/>
              <a:t> </a:t>
            </a:r>
            <a:r>
              <a:rPr lang="sl-SI" dirty="0" err="1"/>
              <a:t>Counter</a:t>
            </a:r>
            <a:r>
              <a:rPr lang="sl-SI" dirty="0"/>
              <a:t> (WBC)</a:t>
            </a:r>
            <a:br>
              <a:rPr lang="sv-SE" dirty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6762" y="1096744"/>
            <a:ext cx="56573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Preverjanje notranje kontaminacije </a:t>
            </a:r>
            <a:br>
              <a:rPr lang="sl-SI" sz="2400" dirty="0"/>
            </a:br>
            <a:r>
              <a:rPr lang="sl-SI" sz="2400" dirty="0"/>
              <a:t>določanje vrste izotopov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aktivnosti izotopov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Izračun prejete doze</a:t>
            </a:r>
          </a:p>
        </p:txBody>
      </p:sp>
      <p:pic>
        <p:nvPicPr>
          <p:cNvPr id="13318" name="Picture 6" descr="Rezultat iskanja slik za whole body counte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4888" y="3757414"/>
            <a:ext cx="3332718" cy="284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Rezultat iskanja slik za whole body cou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27622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zultat iskanja slik za whole body coun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420888"/>
            <a:ext cx="2762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260648"/>
            <a:ext cx="6779096" cy="1143000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Program nadzora sevanja v delovnem okolju</a:t>
            </a:r>
            <a:endParaRPr lang="en-GB" dirty="0"/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2060848"/>
            <a:ext cx="7733531" cy="2963863"/>
          </a:xfrm>
        </p:spPr>
        <p:txBody>
          <a:bodyPr>
            <a:normAutofit/>
          </a:bodyPr>
          <a:lstStyle/>
          <a:p>
            <a:r>
              <a:rPr lang="sl-SI" dirty="0"/>
              <a:t>Pridobitev dovoljenja za izvajanje sevalne dejavnosti in dovoljena za uporabo vira sevanja</a:t>
            </a:r>
          </a:p>
          <a:p>
            <a:r>
              <a:rPr lang="sl-SI" dirty="0"/>
              <a:t>Polletni pregledi klinike (ZVD)</a:t>
            </a:r>
          </a:p>
          <a:p>
            <a:r>
              <a:rPr lang="sl-SI" dirty="0"/>
              <a:t>Občasni obiski inšpektorja (Uprava za varstvo pred sevanji, Ministrstvo za zdravje)</a:t>
            </a:r>
          </a:p>
          <a:p>
            <a:r>
              <a:rPr lang="sl-SI" dirty="0"/>
              <a:t>Notranji monitoring </a:t>
            </a:r>
          </a:p>
          <a:p>
            <a:endParaRPr lang="sl-SI" dirty="0"/>
          </a:p>
        </p:txBody>
      </p:sp>
    </p:spTree>
  </p:cSld>
  <p:clrMapOvr>
    <a:masterClrMapping/>
  </p:clrMapOvr>
  <p:transition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27584" y="5661248"/>
            <a:ext cx="280831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Rounded Rectangle 6"/>
          <p:cNvSpPr/>
          <p:nvPr/>
        </p:nvSpPr>
        <p:spPr>
          <a:xfrm>
            <a:off x="1547664" y="5301208"/>
            <a:ext cx="230425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203950" y="6477000"/>
            <a:ext cx="1905000" cy="228600"/>
          </a:xfrm>
          <a:prstGeom prst="rect">
            <a:avLst/>
          </a:prstGeom>
        </p:spPr>
        <p:txBody>
          <a:bodyPr/>
          <a:lstStyle/>
          <a:p>
            <a:fld id="{79F0C12E-C8DA-43DA-B65D-55067C3C9440}" type="slidenum">
              <a:rPr lang="en-US"/>
              <a:pPr/>
              <a:t>56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Notranji monitoring</a:t>
            </a:r>
            <a:endParaRPr lang="en-US" dirty="0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46848" cy="4873752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sl-SI" sz="2000" dirty="0">
                <a:cs typeface="Times New Roman" pitchFamily="18" charset="0"/>
              </a:rPr>
              <a:t>Pogostost meritev sevanja v delovnem okolju določimo tako, da zagotavlja:</a:t>
            </a:r>
          </a:p>
          <a:p>
            <a:pPr marL="514350" indent="-514350">
              <a:buFont typeface="Monotype Sorts" pitchFamily="2" charset="2"/>
              <a:buAutoNum type="romanLcParenBoth"/>
            </a:pPr>
            <a:r>
              <a:rPr lang="sl-SI" sz="2000" dirty="0">
                <a:cs typeface="Times New Roman" pitchFamily="18" charset="0"/>
              </a:rPr>
              <a:t>Ovrednotenje sevalnih pogojev na vseh deloviščih</a:t>
            </a:r>
          </a:p>
          <a:p>
            <a:pPr marL="514350" indent="-514350">
              <a:buFont typeface="Monotype Sorts" pitchFamily="2" charset="2"/>
              <a:buAutoNum type="romanLcParenBoth"/>
            </a:pPr>
            <a:r>
              <a:rPr lang="sl-SI" sz="2000" dirty="0">
                <a:cs typeface="Times New Roman" pitchFamily="18" charset="0"/>
              </a:rPr>
              <a:t>Oceno izpostavljenosti v nadzorovanem in opazovanem območju</a:t>
            </a:r>
            <a:endParaRPr lang="en-US" sz="2000" dirty="0">
              <a:cs typeface="Times New Roman" pitchFamily="18" charset="0"/>
            </a:endParaRPr>
          </a:p>
          <a:p>
            <a:pPr>
              <a:buFont typeface="Monotype Sorts" pitchFamily="2" charset="2"/>
              <a:buNone/>
            </a:pPr>
            <a:r>
              <a:rPr lang="sl-SI" sz="2000" dirty="0">
                <a:cs typeface="Times New Roman" pitchFamily="18" charset="0"/>
              </a:rPr>
              <a:t>Odvisna je od pričakovane stopnje sevanja in aktivnosti prisotnih virov na nekem delovišču</a:t>
            </a:r>
          </a:p>
          <a:p>
            <a:pPr>
              <a:buFont typeface="Monotype Sorts" pitchFamily="2" charset="2"/>
              <a:buNone/>
            </a:pPr>
            <a:r>
              <a:rPr lang="sl-SI" sz="2000" dirty="0">
                <a:cs typeface="Times New Roman" pitchFamily="18" charset="0"/>
              </a:rPr>
              <a:t>Merimo hitrost doze (µSv/h) in/ali kontaminacijo (Bq/cm</a:t>
            </a:r>
            <a:r>
              <a:rPr lang="sl-SI" sz="2000" baseline="30000" dirty="0">
                <a:cs typeface="Times New Roman" pitchFamily="18" charset="0"/>
              </a:rPr>
              <a:t>2</a:t>
            </a:r>
            <a:r>
              <a:rPr lang="sl-SI" sz="2000" dirty="0">
                <a:cs typeface="Times New Roman" pitchFamily="18" charset="0"/>
              </a:rPr>
              <a:t>)</a:t>
            </a:r>
            <a:endParaRPr lang="en-US" sz="2000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44824"/>
            <a:ext cx="407582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 descr="Rezultat iskanja slik za berthold contaminati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079971"/>
            <a:ext cx="2213579" cy="331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0" name="Text Box 2"/>
          <p:cNvSpPr txBox="1">
            <a:spLocks noChangeArrowheads="1"/>
          </p:cNvSpPr>
          <p:nvPr/>
        </p:nvSpPr>
        <p:spPr bwMode="auto">
          <a:xfrm>
            <a:off x="1600200" y="7620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sv-SE" sz="4400" b="1"/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chemeClr val="tx1"/>
                </a:solidFill>
                <a:effectLst/>
              </a:rPr>
              <a:t>Merilni instrumenti za nadzor sevanja v delovnem okolju</a:t>
            </a:r>
            <a:endParaRPr lang="en-US" dirty="0"/>
          </a:p>
        </p:txBody>
      </p:sp>
      <p:pic>
        <p:nvPicPr>
          <p:cNvPr id="22221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484784"/>
            <a:ext cx="1390650" cy="2066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1" name="Picture 5" descr="DoseRateMeterHotRoom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484784"/>
            <a:ext cx="22399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Rezultat iskanja slik za Automess dose rate me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4564" y="3551709"/>
            <a:ext cx="21431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Povezana slik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494312"/>
            <a:ext cx="21336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Rezultat iskanja slik za berthold um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245" y="3854851"/>
            <a:ext cx="3075012" cy="279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24128" y="3140968"/>
            <a:ext cx="115212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76200" tIns="38100" rIns="76200" bIns="38100"/>
          <a:lstStyle/>
          <a:p>
            <a:pPr algn="ctr" defTabSz="635000"/>
            <a:r>
              <a:rPr lang="sl-SI" dirty="0">
                <a:solidFill>
                  <a:schemeClr val="tx1"/>
                </a:solidFill>
              </a:rPr>
              <a:t>Preverjanje kontaminacije </a:t>
            </a:r>
            <a:br>
              <a:rPr lang="sl-SI" dirty="0">
                <a:solidFill>
                  <a:schemeClr val="tx1"/>
                </a:solidFill>
              </a:rPr>
            </a:br>
            <a:r>
              <a:rPr lang="sl-SI" dirty="0">
                <a:solidFill>
                  <a:schemeClr val="tx1"/>
                </a:solidFill>
              </a:rPr>
              <a:t>delovne površine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914400" y="1752600"/>
            <a:ext cx="7933582" cy="38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490" tIns="55246" rIns="110490" bIns="55246">
            <a:spAutoFit/>
          </a:bodyPr>
          <a:lstStyle/>
          <a:p>
            <a:pPr eaLnBrk="0" hangingPunct="0"/>
            <a:r>
              <a:rPr lang="sl-SI" sz="2200" dirty="0"/>
              <a:t>Površino obrišemo z vpojno krpico, ki jo lahko omočimo</a:t>
            </a:r>
            <a:br>
              <a:rPr lang="sl-SI" sz="2200" dirty="0"/>
            </a:br>
            <a:r>
              <a:rPr lang="sl-SI" sz="2200" dirty="0"/>
              <a:t>z vodo ali alkoholom. Krpico pomerimo v prostoru, kjer</a:t>
            </a:r>
            <a:br>
              <a:rPr lang="sl-SI" sz="2200" dirty="0"/>
            </a:br>
            <a:r>
              <a:rPr lang="sl-SI" sz="2200" dirty="0"/>
              <a:t>ni prisotnih virov sevanja, s kontaminacijskim monitorjem.</a:t>
            </a:r>
          </a:p>
          <a:p>
            <a:pPr eaLnBrk="0" hangingPunct="0"/>
            <a:endParaRPr lang="en-US" sz="2200" dirty="0"/>
          </a:p>
          <a:p>
            <a:pPr eaLnBrk="0" hangingPunct="0"/>
            <a:r>
              <a:rPr lang="en-US" sz="2200" dirty="0"/>
              <a:t>(cps-BG)/(</a:t>
            </a:r>
            <a:r>
              <a:rPr lang="en-US" sz="2200" dirty="0" err="1"/>
              <a:t>E</a:t>
            </a:r>
            <a:r>
              <a:rPr lang="en-US" sz="2200" baseline="-25000" dirty="0" err="1"/>
              <a:t>c</a:t>
            </a:r>
            <a:r>
              <a:rPr lang="en-US" sz="2200" dirty="0"/>
              <a:t>*</a:t>
            </a:r>
            <a:r>
              <a:rPr lang="en-US" sz="2200" dirty="0" err="1"/>
              <a:t>E</a:t>
            </a:r>
            <a:r>
              <a:rPr lang="en-US" sz="2200" baseline="-25000" dirty="0" err="1"/>
              <a:t>w</a:t>
            </a:r>
            <a:r>
              <a:rPr lang="en-US" sz="2200" dirty="0"/>
              <a:t>*A) = </a:t>
            </a:r>
            <a:r>
              <a:rPr lang="sl-SI" sz="2200" dirty="0"/>
              <a:t>kontaminacija</a:t>
            </a:r>
            <a:r>
              <a:rPr lang="en-US" sz="2200" dirty="0"/>
              <a:t> (</a:t>
            </a:r>
            <a:r>
              <a:rPr lang="en-US" sz="2200" dirty="0" err="1"/>
              <a:t>Bq</a:t>
            </a:r>
            <a:r>
              <a:rPr lang="en-US" sz="2200" dirty="0"/>
              <a:t>/cm</a:t>
            </a:r>
            <a:r>
              <a:rPr lang="en-US" sz="2200" baseline="30000" dirty="0"/>
              <a:t>2</a:t>
            </a:r>
            <a:r>
              <a:rPr lang="en-US" sz="2200" dirty="0"/>
              <a:t>)</a:t>
            </a:r>
          </a:p>
          <a:p>
            <a:pPr eaLnBrk="0" hangingPunct="0"/>
            <a:endParaRPr lang="en-US" sz="2200" dirty="0"/>
          </a:p>
          <a:p>
            <a:pPr eaLnBrk="0" hangingPunct="0"/>
            <a:r>
              <a:rPr lang="en-US" sz="2200" dirty="0"/>
              <a:t>cps:	</a:t>
            </a:r>
            <a:r>
              <a:rPr lang="sl-SI" sz="2200" dirty="0"/>
              <a:t>meritev vzorca (sunki/sekundo)</a:t>
            </a:r>
            <a:endParaRPr lang="en-US" sz="2200" dirty="0"/>
          </a:p>
          <a:p>
            <a:pPr eaLnBrk="0" hangingPunct="0"/>
            <a:r>
              <a:rPr lang="en-US" sz="2200" dirty="0"/>
              <a:t>BG:	</a:t>
            </a:r>
            <a:r>
              <a:rPr lang="sl-SI" sz="2200" dirty="0"/>
              <a:t>ozadje</a:t>
            </a:r>
            <a:endParaRPr lang="en-US" sz="2200" dirty="0"/>
          </a:p>
          <a:p>
            <a:pPr eaLnBrk="0" hangingPunct="0"/>
            <a:r>
              <a:rPr lang="en-US" sz="2200" dirty="0" err="1"/>
              <a:t>E</a:t>
            </a:r>
            <a:r>
              <a:rPr lang="en-US" sz="2200" baseline="-25000" dirty="0" err="1"/>
              <a:t>c</a:t>
            </a:r>
            <a:r>
              <a:rPr lang="en-US" sz="2200" dirty="0"/>
              <a:t>:	</a:t>
            </a:r>
            <a:r>
              <a:rPr lang="sl-SI" sz="2200" dirty="0"/>
              <a:t>izkoristek števca </a:t>
            </a:r>
            <a:r>
              <a:rPr lang="en-US" sz="2200" dirty="0"/>
              <a:t>(cps/</a:t>
            </a:r>
            <a:r>
              <a:rPr lang="en-US" sz="2200" dirty="0" err="1"/>
              <a:t>Bq</a:t>
            </a:r>
            <a:r>
              <a:rPr lang="en-US" sz="2200" dirty="0"/>
              <a:t>)</a:t>
            </a:r>
          </a:p>
          <a:p>
            <a:pPr eaLnBrk="0" hangingPunct="0"/>
            <a:r>
              <a:rPr lang="en-US" sz="2200" dirty="0" err="1"/>
              <a:t>E</a:t>
            </a:r>
            <a:r>
              <a:rPr lang="en-US" sz="2200" baseline="-25000" dirty="0" err="1"/>
              <a:t>w</a:t>
            </a:r>
            <a:r>
              <a:rPr lang="en-US" sz="2200" dirty="0"/>
              <a:t>:	</a:t>
            </a:r>
            <a:r>
              <a:rPr lang="sl-SI" sz="2200" dirty="0"/>
              <a:t>izkoristek brisa </a:t>
            </a:r>
            <a:r>
              <a:rPr lang="en-US" sz="2200" dirty="0"/>
              <a:t>(assumed to be 0.1)</a:t>
            </a:r>
          </a:p>
          <a:p>
            <a:pPr eaLnBrk="0" hangingPunct="0"/>
            <a:r>
              <a:rPr lang="en-US" sz="2200" dirty="0"/>
              <a:t>A:	</a:t>
            </a:r>
            <a:r>
              <a:rPr lang="sl-SI" sz="2200" dirty="0"/>
              <a:t>obrisana površina </a:t>
            </a:r>
            <a:r>
              <a:rPr lang="en-US" sz="2200" dirty="0"/>
              <a:t>(cm</a:t>
            </a:r>
            <a:r>
              <a:rPr lang="en-US" sz="2200" baseline="30000" dirty="0"/>
              <a:t>2</a:t>
            </a:r>
            <a:r>
              <a:rPr lang="en-US" sz="2200" dirty="0"/>
              <a:t>)</a:t>
            </a:r>
          </a:p>
        </p:txBody>
      </p:sp>
    </p:spTree>
  </p:cSld>
  <p:clrMapOvr>
    <a:masterClrMapping/>
  </p:clrMapOvr>
  <p:transition>
    <p:rand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sl-SI" dirty="0"/>
              <a:t>informacije dostopne na internetu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6696744" cy="419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12160" y="3717032"/>
            <a:ext cx="258596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7030A0"/>
                </a:solidFill>
                <a:hlinkClick r:id="rId3"/>
              </a:rPr>
              <a:t>www.radioaktivnost.si</a:t>
            </a:r>
            <a:endParaRPr lang="sl-SI" dirty="0">
              <a:solidFill>
                <a:srgbClr val="7030A0"/>
              </a:solidFill>
            </a:endParaRPr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5472608" cy="348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2060848"/>
            <a:ext cx="2064989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l-SI" dirty="0">
                <a:hlinkClick r:id="rId5"/>
              </a:rPr>
              <a:t>www.ursjv.gov.si/</a:t>
            </a:r>
            <a:endParaRPr lang="sl-SI" dirty="0"/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5544616" cy="358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1560" y="5445224"/>
            <a:ext cx="5780750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tx2"/>
                </a:solidFill>
                <a:hlinkClick r:id="rId7"/>
              </a:rPr>
              <a:t>https://rpop.iaea.org/RPOP/RPoP/Content/index.htm</a:t>
            </a:r>
            <a:endParaRPr lang="sl-SI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Poklicna izpostavljenost sevanju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208912" cy="4873752"/>
          </a:xfrm>
        </p:spPr>
        <p:txBody>
          <a:bodyPr/>
          <a:lstStyle/>
          <a:p>
            <a:r>
              <a:rPr lang="sl-SI" dirty="0"/>
              <a:t>Definicija iz zakona:</a:t>
            </a:r>
          </a:p>
          <a:p>
            <a:pPr algn="just">
              <a:buNone/>
            </a:pPr>
            <a:br>
              <a:rPr lang="sl-SI" dirty="0"/>
            </a:br>
            <a:r>
              <a:rPr lang="sl-SI" sz="1800" i="1" dirty="0"/>
              <a:t>Izpostavljeni </a:t>
            </a:r>
            <a:r>
              <a:rPr lang="sl-SI" sz="1800" i="1" dirty="0" err="1"/>
              <a:t>delav</a:t>
            </a:r>
            <a:r>
              <a:rPr lang="en-US" sz="1800" i="1" dirty="0" err="1"/>
              <a:t>ec</a:t>
            </a:r>
            <a:r>
              <a:rPr lang="en-US" sz="1800" i="1" dirty="0"/>
              <a:t>:</a:t>
            </a:r>
          </a:p>
          <a:p>
            <a:pPr algn="just">
              <a:buNone/>
            </a:pPr>
            <a:r>
              <a:rPr lang="en-US" sz="1800" i="1" dirty="0"/>
              <a:t>	</a:t>
            </a:r>
            <a:r>
              <a:rPr lang="sl-SI" sz="1800" dirty="0"/>
              <a:t>oseba, ki pri delodajalcu ali kot samozaposleni opravlja delo v okviru sevalne dejavnosti, pri katerem je lahko izpostavljena ionizirajočim sevanjem in lahko prejme dozo, ki presega katero koli predpisano mejno dozo za prebivalce. </a:t>
            </a:r>
            <a:endParaRPr lang="sl-SI" sz="1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116632"/>
            <a:ext cx="395172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l-SI" dirty="0"/>
              <a:t>ODGOVORNOSTI, POGOJI DELA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Ključni parametri </a:t>
            </a:r>
            <a:br>
              <a:rPr lang="sl-SI" dirty="0"/>
            </a:br>
            <a:r>
              <a:rPr lang="sl-SI" dirty="0"/>
              <a:t>zaščite pred sevanji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837252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sl-SI" dirty="0"/>
              <a:t>Delodajalec mora zagotoviti</a:t>
            </a:r>
            <a:r>
              <a:rPr lang="en-US" dirty="0"/>
              <a:t> </a:t>
            </a:r>
            <a:r>
              <a:rPr lang="en-US" sz="2200" dirty="0"/>
              <a:t>(</a:t>
            </a:r>
            <a:r>
              <a:rPr lang="en-US" sz="2200" dirty="0" err="1"/>
              <a:t>po</a:t>
            </a:r>
            <a:r>
              <a:rPr lang="en-US" sz="2200" dirty="0"/>
              <a:t> ZVISJV-1, 29.člen)</a:t>
            </a:r>
            <a:endParaRPr lang="sl-SI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787208" cy="5616624"/>
          </a:xfrm>
        </p:spPr>
        <p:txBody>
          <a:bodyPr>
            <a:noAutofit/>
          </a:bodyPr>
          <a:lstStyle/>
          <a:p>
            <a:r>
              <a:rPr lang="sl-SI" sz="1200" dirty="0"/>
              <a:t>1. predhodno oceno narave in obsega tveganja (ocena varstva pred sevanji); </a:t>
            </a:r>
            <a:endParaRPr lang="en-US" sz="1200" dirty="0"/>
          </a:p>
          <a:p>
            <a:r>
              <a:rPr lang="sl-SI" sz="1200" dirty="0"/>
              <a:t>2. izdelavo pisnih postopkov za delo, povezanih z izvajanjem sevalne dejavnosti; </a:t>
            </a:r>
            <a:endParaRPr lang="en-US" sz="1200" dirty="0"/>
          </a:p>
          <a:p>
            <a:r>
              <a:rPr lang="sl-SI" sz="1200" dirty="0"/>
              <a:t>3. upoštevanje obratovalnih omejitev in pisnih postopkov </a:t>
            </a:r>
            <a:endParaRPr lang="en-US" sz="1200" dirty="0"/>
          </a:p>
          <a:p>
            <a:r>
              <a:rPr lang="sl-SI" sz="1200" dirty="0"/>
              <a:t>4. seznanitev izpostavljenih delavcev, praktikantov in študentov </a:t>
            </a:r>
            <a:endParaRPr lang="en-US" sz="1200" dirty="0"/>
          </a:p>
          <a:p>
            <a:r>
              <a:rPr lang="sl-SI" sz="1200" dirty="0"/>
              <a:t>5. usposabljanje oseb, ki so vključene v izvajanje sevalne dejavnosti; </a:t>
            </a:r>
            <a:endParaRPr lang="en-US" sz="1200" dirty="0"/>
          </a:p>
          <a:p>
            <a:r>
              <a:rPr lang="sl-SI" sz="1200" dirty="0"/>
              <a:t>6. razvrstitev izpostavljenih delavcev v dve kategoriji glede na velikost pričakovane izpostavljenosti </a:t>
            </a:r>
            <a:endParaRPr lang="en-US" sz="1200" dirty="0"/>
          </a:p>
          <a:p>
            <a:r>
              <a:rPr lang="sl-SI" sz="1200" dirty="0"/>
              <a:t>7. ustrezno zaščitno in osebno varovalno opremo in preverjanje njene učinkovitosti; </a:t>
            </a:r>
            <a:endParaRPr lang="en-US" sz="1200" dirty="0"/>
          </a:p>
          <a:p>
            <a:r>
              <a:rPr lang="sl-SI" sz="1200" dirty="0"/>
              <a:t>8. izvajanje nadzornih ukrepov in meritev na nadzorovanih in opazovanih območjih; </a:t>
            </a:r>
            <a:endParaRPr lang="en-US" sz="1200" dirty="0"/>
          </a:p>
          <a:p>
            <a:r>
              <a:rPr lang="sl-SI" sz="1200" dirty="0"/>
              <a:t>9. uporabo ustrezne opreme in postopkov za meritve ter oceno izpostavljenosti; </a:t>
            </a:r>
            <a:endParaRPr lang="en-US" sz="1200" dirty="0"/>
          </a:p>
          <a:p>
            <a:r>
              <a:rPr lang="sl-SI" sz="1200" dirty="0"/>
              <a:t>10. preverjanje učinkovitosti in vzdrževanja opreme in redno umerjanje merilne opreme; </a:t>
            </a:r>
            <a:endParaRPr lang="en-US" sz="1200" dirty="0"/>
          </a:p>
          <a:p>
            <a:r>
              <a:rPr lang="sl-SI" sz="1200" dirty="0"/>
              <a:t>11. zdravstveni nadzor izpostavljenih delavcev; </a:t>
            </a:r>
            <a:endParaRPr lang="en-US" sz="1200" dirty="0"/>
          </a:p>
          <a:p>
            <a:r>
              <a:rPr lang="sl-SI" sz="1200" dirty="0"/>
              <a:t>12. takojšnje obveščanje pristojnih organov v primeru preseganja mejnih doz, radioaktivne kontaminacije delovnega okolja, izgube, kraje ali nepravilne rabe vira sevanja in v primeru izrednega dogodka; </a:t>
            </a:r>
            <a:endParaRPr lang="en-US" sz="1200" dirty="0"/>
          </a:p>
          <a:p>
            <a:r>
              <a:rPr lang="sl-SI" sz="1200" dirty="0"/>
              <a:t>13. izvajanje predpisanih ukrepov varovanja virov sevanja; </a:t>
            </a:r>
            <a:endParaRPr lang="en-US" sz="1200" dirty="0"/>
          </a:p>
          <a:p>
            <a:r>
              <a:rPr lang="sl-SI" sz="1200" dirty="0"/>
              <a:t>14. izvedbo ukrepov po prenehanju uporabe vira sevanja ali prenehanju izvajanja sevalne dejavnosti; </a:t>
            </a:r>
            <a:endParaRPr lang="en-US" sz="1200" dirty="0"/>
          </a:p>
          <a:p>
            <a:r>
              <a:rPr lang="sl-SI" sz="1200" dirty="0"/>
              <a:t>15. načrt zaščite in reševanja ob izrednem dogodku ali navodilo za ukrepanje ob izrednem dogodku; </a:t>
            </a:r>
            <a:endParaRPr lang="en-US" sz="1200" dirty="0"/>
          </a:p>
          <a:p>
            <a:r>
              <a:rPr lang="sl-SI" sz="1200" dirty="0"/>
              <a:t>16. izvedbo ukrepov za sanacijo po izrednem dogodku; </a:t>
            </a:r>
            <a:endParaRPr lang="en-US" sz="1200" dirty="0"/>
          </a:p>
          <a:p>
            <a:r>
              <a:rPr lang="sl-SI" sz="1200" dirty="0"/>
              <a:t>17. vodenje predpisanih evidenc; </a:t>
            </a:r>
            <a:endParaRPr lang="en-US" sz="1200" dirty="0"/>
          </a:p>
          <a:p>
            <a:r>
              <a:rPr lang="sl-SI" sz="1200" dirty="0"/>
              <a:t>18. poročanje v skladu s predpisi</a:t>
            </a:r>
          </a:p>
        </p:txBody>
      </p:sp>
    </p:spTree>
    <p:extLst>
      <p:ext uri="{BB962C8B-B14F-4D97-AF65-F5344CB8AC3E}">
        <p14:creationId xmlns:p14="http://schemas.microsoft.com/office/powerpoint/2010/main" val="2695234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706090"/>
          </a:xfrm>
        </p:spPr>
        <p:txBody>
          <a:bodyPr/>
          <a:lstStyle/>
          <a:p>
            <a:r>
              <a:rPr lang="sl-SI" dirty="0"/>
              <a:t>Odgovornosti izpostavljenega delavca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sl-SI" sz="1800" i="1" dirty="0"/>
              <a:t>Ne glede na obveznosti izvajalca sevalne dejavnosti iz prvega odstavka tega člena mora izpostavljeni delavec, zunanji delavec, praktikant in študent </a:t>
            </a:r>
            <a:r>
              <a:rPr lang="sl-SI" sz="1800" b="1" i="1" dirty="0"/>
              <a:t>kar najbolj sam prispevati k izvajanju </a:t>
            </a:r>
            <a:r>
              <a:rPr lang="sl-SI" sz="1800" i="1" dirty="0"/>
              <a:t>ukrepov varstva pred sevanji, kot jih določa ta zakon.</a:t>
            </a:r>
            <a:endParaRPr lang="en-US" sz="1800" i="1" dirty="0"/>
          </a:p>
          <a:p>
            <a:pPr algn="just">
              <a:buNone/>
            </a:pPr>
            <a:r>
              <a:rPr lang="sl-SI" dirty="0"/>
              <a:t>Izpostavljeni delavec mora 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sl-SI" dirty="0"/>
              <a:t>upoštevati načela varstva pred sevanji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sl-SI" dirty="0"/>
              <a:t>poznati delovanje merilcev sevanja in pravilno uporabo zaščitne opreme in oblačil</a:t>
            </a:r>
            <a:endParaRPr lang="en-US" dirty="0"/>
          </a:p>
          <a:p>
            <a:pPr eaLnBrk="0" hangingPunct="0">
              <a:buFont typeface="Arial" pitchFamily="34" charset="0"/>
              <a:buChar char="•"/>
            </a:pPr>
            <a:r>
              <a:rPr lang="sl-SI" dirty="0"/>
              <a:t>sodelovati z osebo odgovorno za varstvo pred IO sevanji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48680"/>
            <a:ext cx="7772400" cy="838200"/>
          </a:xfrm>
        </p:spPr>
        <p:txBody>
          <a:bodyPr/>
          <a:lstStyle/>
          <a:p>
            <a:r>
              <a:rPr lang="sl-SI" dirty="0"/>
              <a:t>Odgovornosti - povzetek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7467600" cy="326896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Odgovornosti delodajalca</a:t>
            </a:r>
          </a:p>
          <a:p>
            <a:pPr marL="274320" marR="0" lvl="0" indent="-274320" algn="l" defTabSz="914400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Zagotoviti delovne pogoje</a:t>
            </a:r>
          </a:p>
          <a:p>
            <a:pPr marL="274320" marR="0" lvl="0" indent="-274320" algn="l" defTabSz="914400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Zagotoviti zaščitna sredstva</a:t>
            </a:r>
          </a:p>
          <a:p>
            <a:pPr marL="274320" marR="0" lvl="0" indent="-274320" algn="l" defTabSz="914400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sl-SI" sz="2400" dirty="0"/>
              <a:t>Delavec mora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Spoštovati zaščitne ukrepe</a:t>
            </a:r>
          </a:p>
          <a:p>
            <a:pPr marL="274320" marR="0" lvl="0" indent="-274320" algn="l" defTabSz="914400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sl-SI" sz="2400" dirty="0"/>
              <a:t>Uporabljati zaščitna sredstva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Elementarn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1835</TotalTime>
  <Words>2508</Words>
  <Application>Microsoft Office PowerPoint</Application>
  <PresentationFormat>On-screen Show (4:3)</PresentationFormat>
  <Paragraphs>494</Paragraphs>
  <Slides>60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Arial</vt:lpstr>
      <vt:lpstr>Calibri</vt:lpstr>
      <vt:lpstr>Century Schoolbook</vt:lpstr>
      <vt:lpstr>Monotype Sorts</vt:lpstr>
      <vt:lpstr>Symbol</vt:lpstr>
      <vt:lpstr>Times New Roman</vt:lpstr>
      <vt:lpstr>Wingdings</vt:lpstr>
      <vt:lpstr>Wingdings 2</vt:lpstr>
      <vt:lpstr>Oriel</vt:lpstr>
      <vt:lpstr>Drawplus Drawing</vt:lpstr>
      <vt:lpstr>Varstvo delavcev pred ionizirajočim sevanjem – nuklearna medicina</vt:lpstr>
      <vt:lpstr>Temelji varstva pred sevanji</vt:lpstr>
      <vt:lpstr>Primer: Basic Safety Standards (BSS)</vt:lpstr>
      <vt:lpstr>Izpostavljenost IO sevanju</vt:lpstr>
      <vt:lpstr>Zakon o varstvu pred IO sevanji in jedrski varnosti</vt:lpstr>
      <vt:lpstr>Poklicna izpostavljenost sevanju</vt:lpstr>
      <vt:lpstr>Delodajalec mora zagotoviti (po ZVISJV-1, 29.člen)</vt:lpstr>
      <vt:lpstr>Odgovornosti izpostavljenega delavca</vt:lpstr>
      <vt:lpstr>Odgovornosti - povzetek</vt:lpstr>
      <vt:lpstr>Mejne efektivne doze  za izpostavljene delavce</vt:lpstr>
      <vt:lpstr>PowerPoint Presentation</vt:lpstr>
      <vt:lpstr>Posebni delovni pogoji</vt:lpstr>
      <vt:lpstr>Razdelitev prostorov nuklearno-medicinskega oddelka</vt:lpstr>
      <vt:lpstr>Opozorilni znaki</vt:lpstr>
      <vt:lpstr>Izpostavljenost IO sevanju v nuklearni medicini</vt:lpstr>
      <vt:lpstr>Izpostavljenost delavca  v območju sevanja</vt:lpstr>
      <vt:lpstr>Primer izpostavljenosti –  Kontaminacija</vt:lpstr>
      <vt:lpstr>Mejne vrednosti kontaminacije - podrobneje</vt:lpstr>
      <vt:lpstr>Hitrosti doze ob pacientu</vt:lpstr>
      <vt:lpstr>Pacient kot vir sevanja</vt:lpstr>
      <vt:lpstr>Letne prejete doze KNM</vt:lpstr>
      <vt:lpstr>Izbira osebne zaščite</vt:lpstr>
      <vt:lpstr>Varstvo pred sevanji v nuklearni medicini</vt:lpstr>
      <vt:lpstr>Varstvo pred sevanji - CT</vt:lpstr>
      <vt:lpstr>Čas</vt:lpstr>
      <vt:lpstr>Razdalja</vt:lpstr>
      <vt:lpstr>Primer: Pacient z I-131</vt:lpstr>
      <vt:lpstr>Ščitenje virov sevanja</vt:lpstr>
      <vt:lpstr>Ščitenje virov sevanja</vt:lpstr>
      <vt:lpstr>Ščitenje pozitronskih sevalcev</vt:lpstr>
      <vt:lpstr>Izpostavljenost različnim radionuklidom</vt:lpstr>
      <vt:lpstr>Uporabni definiciji</vt:lpstr>
      <vt:lpstr>Primer izračuna potrebne svinčene zaščite</vt:lpstr>
      <vt:lpstr>Ščitenje viale</vt:lpstr>
      <vt:lpstr>Ščitenje ob stiku s pacientom</vt:lpstr>
      <vt:lpstr>Ščitenje virov</vt:lpstr>
      <vt:lpstr>Zaščitna sredstva,  ki preprečujejo kontaminacijo</vt:lpstr>
      <vt:lpstr>Zaščitna sredstva glede na vrsto vira</vt:lpstr>
      <vt:lpstr>Zaščitni ukrepi</vt:lpstr>
      <vt:lpstr>Zaščitni ukrepi</vt:lpstr>
      <vt:lpstr>Znanja potrebna za odgovorno delo v okolju IO sevanja</vt:lpstr>
      <vt:lpstr>Zaščitna sredstva pri odpiranju pošiljk </vt:lpstr>
      <vt:lpstr>Zaščitna sredstva  v vročem laboratoriju</vt:lpstr>
      <vt:lpstr>Zaščitna sredstva pri aplikaciji radioaktivnih odmerkov</vt:lpstr>
      <vt:lpstr>Zaščitna sredstva pri PETu</vt:lpstr>
      <vt:lpstr>Zmanjšanje tveganja za kontaminacijo</vt:lpstr>
      <vt:lpstr>Dekontaminacija</vt:lpstr>
      <vt:lpstr>PowerPoint Presentation</vt:lpstr>
      <vt:lpstr>Nadzor izpostavljenosti sevanju </vt:lpstr>
      <vt:lpstr>Osebni nadzor izpostavljenosti</vt:lpstr>
      <vt:lpstr>Vrste osebnih dozimetrov</vt:lpstr>
      <vt:lpstr>Termoluminiscenca</vt:lpstr>
      <vt:lpstr>TLD</vt:lpstr>
      <vt:lpstr>Whole Body Counter (WBC) </vt:lpstr>
      <vt:lpstr>Program nadzora sevanja v delovnem okolju</vt:lpstr>
      <vt:lpstr>Notranji monitoring</vt:lpstr>
      <vt:lpstr>Merilni instrumenti za nadzor sevanja v delovnem okolju</vt:lpstr>
      <vt:lpstr>Preverjanje kontaminacije  delovne površine</vt:lpstr>
      <vt:lpstr>informacije dostopne na internetu</vt:lpstr>
      <vt:lpstr>Ključni parametri  zaščite pred sevanji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Varstvo delavcev pred ionizirajočim sevanjem – nuklearna medicina</dc:title>
  <dc:creator>Petra</dc:creator>
  <cp:lastModifiedBy>Matjaž Koželj</cp:lastModifiedBy>
  <cp:revision>158</cp:revision>
  <dcterms:created xsi:type="dcterms:W3CDTF">2011-10-24T10:55:23Z</dcterms:created>
  <dcterms:modified xsi:type="dcterms:W3CDTF">2019-05-23T07:07:31Z</dcterms:modified>
</cp:coreProperties>
</file>