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84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49" r:id="rId14"/>
    <p:sldId id="334" r:id="rId15"/>
    <p:sldId id="336" r:id="rId16"/>
    <p:sldId id="353" r:id="rId17"/>
    <p:sldId id="335" r:id="rId18"/>
    <p:sldId id="333" r:id="rId19"/>
    <p:sldId id="345" r:id="rId20"/>
    <p:sldId id="346" r:id="rId21"/>
    <p:sldId id="337" r:id="rId22"/>
    <p:sldId id="338" r:id="rId23"/>
    <p:sldId id="352" r:id="rId24"/>
    <p:sldId id="354" r:id="rId25"/>
    <p:sldId id="356" r:id="rId26"/>
    <p:sldId id="350" r:id="rId27"/>
    <p:sldId id="340" r:id="rId28"/>
    <p:sldId id="339" r:id="rId29"/>
    <p:sldId id="351" r:id="rId30"/>
    <p:sldId id="341" r:id="rId31"/>
    <p:sldId id="342" r:id="rId32"/>
    <p:sldId id="343" r:id="rId33"/>
    <p:sldId id="344" r:id="rId34"/>
    <p:sldId id="347" r:id="rId35"/>
    <p:sldId id="355" r:id="rId36"/>
    <p:sldId id="348" r:id="rId3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99FFCC"/>
    <a:srgbClr val="00FFFF"/>
    <a:srgbClr val="FF0000"/>
    <a:srgbClr val="33CCFF"/>
    <a:srgbClr val="FF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280" autoAdjust="0"/>
  </p:normalViewPr>
  <p:slideViewPr>
    <p:cSldViewPr>
      <p:cViewPr>
        <p:scale>
          <a:sx n="100" d="100"/>
          <a:sy n="100" d="100"/>
        </p:scale>
        <p:origin x="-122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8EBF04-02AF-4611-80CF-F06FFA773D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9479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40CB0-48F8-46AA-99FB-D780D4BCE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B2C7-4EB4-49C2-81DD-F1DF5025B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D147-B253-4A99-87E7-5505DBAAF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CEBBDA-4667-4A80-9611-3BB9A4B2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6E63-C14D-4775-9929-07364412E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7AC3-1208-464A-BBFD-937AD32F3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D47E-9E31-4382-8BC9-160F9DEFB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412CD6-5DE6-4AD9-A995-4978C241E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6640-E31C-4496-AF68-75A90F99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78F865-E3FD-47D7-9C27-DEA367786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75A8F7-5923-437D-A818-59D94421D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BEBDA9-34FA-49F8-867B-9DAFFEEB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46" r:id="rId4"/>
    <p:sldLayoutId id="2147483747" r:id="rId5"/>
    <p:sldLayoutId id="2147483754" r:id="rId6"/>
    <p:sldLayoutId id="2147483748" r:id="rId7"/>
    <p:sldLayoutId id="2147483755" r:id="rId8"/>
    <p:sldLayoutId id="2147483756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thermo.com/com/CMA/Images/Image_25486.jpg" TargetMode="Externa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err="1" smtClean="0"/>
              <a:t>Instrumentacija</a:t>
            </a:r>
            <a:r>
              <a:rPr lang="sl-SI" dirty="0" smtClean="0"/>
              <a:t>, kontrola kvalitete in varstvo pred</a:t>
            </a:r>
            <a:r>
              <a:rPr lang="sl-SI" dirty="0" smtClean="0"/>
              <a:t> </a:t>
            </a:r>
            <a:r>
              <a:rPr lang="sl-SI" dirty="0"/>
              <a:t>sevanji v nuklearni medicini</a:t>
            </a:r>
            <a:endParaRPr lang="sl-SI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sl-SI" dirty="0" smtClean="0"/>
              <a:t>Tečaj iz varstva pred sevanji</a:t>
            </a:r>
          </a:p>
          <a:p>
            <a:pPr eaLnBrk="1" hangingPunct="1"/>
            <a:r>
              <a:rPr lang="sl-SI" dirty="0" smtClean="0"/>
              <a:t>oktober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9"/>
          <a:stretch/>
        </p:blipFill>
        <p:spPr bwMode="auto">
          <a:xfrm>
            <a:off x="-1428" y="989585"/>
            <a:ext cx="6050241" cy="552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4" t="72601" r="6273"/>
          <a:stretch/>
        </p:blipFill>
        <p:spPr bwMode="auto">
          <a:xfrm>
            <a:off x="5371629" y="4692976"/>
            <a:ext cx="2641446" cy="178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6404" y="228020"/>
            <a:ext cx="7269480" cy="682918"/>
          </a:xfrm>
        </p:spPr>
        <p:txBody>
          <a:bodyPr>
            <a:normAutofit/>
          </a:bodyPr>
          <a:lstStyle/>
          <a:p>
            <a:r>
              <a:rPr lang="sl-SI" dirty="0" smtClean="0"/>
              <a:t>Princip zajemanja podatkov</a:t>
            </a:r>
            <a:endParaRPr lang="sl-SI" dirty="0"/>
          </a:p>
        </p:txBody>
      </p:sp>
      <p:cxnSp>
        <p:nvCxnSpPr>
          <p:cNvPr id="7" name="Straight Arrow Connector 7"/>
          <p:cNvCxnSpPr/>
          <p:nvPr/>
        </p:nvCxnSpPr>
        <p:spPr>
          <a:xfrm flipH="1" flipV="1">
            <a:off x="2717767" y="3874754"/>
            <a:ext cx="10571" cy="1254922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8"/>
          <p:cNvSpPr/>
          <p:nvPr/>
        </p:nvSpPr>
        <p:spPr>
          <a:xfrm>
            <a:off x="2637594" y="3708631"/>
            <a:ext cx="160345" cy="169012"/>
          </a:xfrm>
          <a:prstGeom prst="irregularSeal1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Straight Arrow Connector 9"/>
          <p:cNvCxnSpPr/>
          <p:nvPr/>
        </p:nvCxnSpPr>
        <p:spPr>
          <a:xfrm flipV="1">
            <a:off x="2702559" y="2935576"/>
            <a:ext cx="0" cy="721462"/>
          </a:xfrm>
          <a:prstGeom prst="straightConnector1">
            <a:avLst/>
          </a:prstGeom>
          <a:ln w="825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4"/>
          <p:cNvCxnSpPr/>
          <p:nvPr/>
        </p:nvCxnSpPr>
        <p:spPr>
          <a:xfrm flipV="1">
            <a:off x="2761239" y="4257803"/>
            <a:ext cx="399063" cy="871873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6"/>
          <p:cNvCxnSpPr/>
          <p:nvPr/>
        </p:nvCxnSpPr>
        <p:spPr>
          <a:xfrm>
            <a:off x="2684040" y="5241091"/>
            <a:ext cx="1087920" cy="954752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9"/>
          <p:cNvCxnSpPr/>
          <p:nvPr/>
        </p:nvCxnSpPr>
        <p:spPr>
          <a:xfrm flipH="1">
            <a:off x="1497059" y="5193483"/>
            <a:ext cx="1136951" cy="866293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1"/>
          <p:cNvCxnSpPr/>
          <p:nvPr/>
        </p:nvCxnSpPr>
        <p:spPr>
          <a:xfrm flipH="1" flipV="1">
            <a:off x="1497059" y="4399946"/>
            <a:ext cx="1136951" cy="72973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3"/>
          <p:cNvCxnSpPr/>
          <p:nvPr/>
        </p:nvCxnSpPr>
        <p:spPr>
          <a:xfrm flipV="1">
            <a:off x="2750669" y="4880360"/>
            <a:ext cx="2042583" cy="316858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5"/>
          <p:cNvSpPr/>
          <p:nvPr/>
        </p:nvSpPr>
        <p:spPr>
          <a:xfrm>
            <a:off x="4136942" y="4626551"/>
            <a:ext cx="772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γ</a:t>
            </a:r>
            <a:r>
              <a:rPr lang="sl-SI" sz="1200" dirty="0" smtClean="0"/>
              <a:t> - žarki</a:t>
            </a:r>
            <a:endParaRPr lang="sl-SI" sz="1200" dirty="0"/>
          </a:p>
        </p:txBody>
      </p:sp>
      <p:sp>
        <p:nvSpPr>
          <p:cNvPr id="16" name="TextBox 36"/>
          <p:cNvSpPr txBox="1"/>
          <p:nvPr/>
        </p:nvSpPr>
        <p:spPr>
          <a:xfrm>
            <a:off x="2386638" y="2635884"/>
            <a:ext cx="1015021" cy="2154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sl-SI" sz="800" b="1" dirty="0" smtClean="0">
                <a:solidFill>
                  <a:schemeClr val="bg1"/>
                </a:solidFill>
              </a:rPr>
              <a:t>01000111010101</a:t>
            </a:r>
            <a:endParaRPr lang="sl-SI" sz="800" b="1" dirty="0">
              <a:solidFill>
                <a:schemeClr val="bg1"/>
              </a:solidFill>
            </a:endParaRPr>
          </a:p>
        </p:txBody>
      </p:sp>
      <p:sp>
        <p:nvSpPr>
          <p:cNvPr id="17" name="Freeform 38"/>
          <p:cNvSpPr/>
          <p:nvPr/>
        </p:nvSpPr>
        <p:spPr>
          <a:xfrm>
            <a:off x="2936462" y="2435849"/>
            <a:ext cx="4190196" cy="3440926"/>
          </a:xfrm>
          <a:custGeom>
            <a:avLst/>
            <a:gdLst>
              <a:gd name="connsiteX0" fmla="*/ 0 w 460976"/>
              <a:gd name="connsiteY0" fmla="*/ 129426 h 1689820"/>
              <a:gd name="connsiteX1" fmla="*/ 454926 w 460976"/>
              <a:gd name="connsiteY1" fmla="*/ 156721 h 1689820"/>
              <a:gd name="connsiteX2" fmla="*/ 391236 w 460976"/>
              <a:gd name="connsiteY2" fmla="*/ 1689820 h 1689820"/>
              <a:gd name="connsiteX0" fmla="*/ 0 w 928048"/>
              <a:gd name="connsiteY0" fmla="*/ 231849 h 3229807"/>
              <a:gd name="connsiteX1" fmla="*/ 454926 w 928048"/>
              <a:gd name="connsiteY1" fmla="*/ 259144 h 3229807"/>
              <a:gd name="connsiteX2" fmla="*/ 928048 w 928048"/>
              <a:gd name="connsiteY2" fmla="*/ 3229807 h 3229807"/>
              <a:gd name="connsiteX0" fmla="*/ 0 w 928048"/>
              <a:gd name="connsiteY0" fmla="*/ 125071 h 3123029"/>
              <a:gd name="connsiteX1" fmla="*/ 454926 w 928048"/>
              <a:gd name="connsiteY1" fmla="*/ 152366 h 3123029"/>
              <a:gd name="connsiteX2" fmla="*/ 400335 w 928048"/>
              <a:gd name="connsiteY2" fmla="*/ 1621776 h 3123029"/>
              <a:gd name="connsiteX3" fmla="*/ 928048 w 928048"/>
              <a:gd name="connsiteY3" fmla="*/ 3123029 h 3123029"/>
              <a:gd name="connsiteX0" fmla="*/ 0 w 928048"/>
              <a:gd name="connsiteY0" fmla="*/ 125071 h 3123029"/>
              <a:gd name="connsiteX1" fmla="*/ 454926 w 928048"/>
              <a:gd name="connsiteY1" fmla="*/ 152366 h 3123029"/>
              <a:gd name="connsiteX2" fmla="*/ 400335 w 928048"/>
              <a:gd name="connsiteY2" fmla="*/ 1621776 h 3123029"/>
              <a:gd name="connsiteX3" fmla="*/ 500418 w 928048"/>
              <a:gd name="connsiteY3" fmla="*/ 2249573 h 3123029"/>
              <a:gd name="connsiteX4" fmla="*/ 928048 w 928048"/>
              <a:gd name="connsiteY4" fmla="*/ 3123029 h 3123029"/>
              <a:gd name="connsiteX0" fmla="*/ 0 w 928048"/>
              <a:gd name="connsiteY0" fmla="*/ 125071 h 3123029"/>
              <a:gd name="connsiteX1" fmla="*/ 454926 w 928048"/>
              <a:gd name="connsiteY1" fmla="*/ 152366 h 3123029"/>
              <a:gd name="connsiteX2" fmla="*/ 400335 w 928048"/>
              <a:gd name="connsiteY2" fmla="*/ 1621776 h 3123029"/>
              <a:gd name="connsiteX3" fmla="*/ 500418 w 928048"/>
              <a:gd name="connsiteY3" fmla="*/ 2249573 h 3123029"/>
              <a:gd name="connsiteX4" fmla="*/ 764275 w 928048"/>
              <a:gd name="connsiteY4" fmla="*/ 2900117 h 3123029"/>
              <a:gd name="connsiteX5" fmla="*/ 928048 w 928048"/>
              <a:gd name="connsiteY5" fmla="*/ 3123029 h 3123029"/>
              <a:gd name="connsiteX0" fmla="*/ 0 w 918949"/>
              <a:gd name="connsiteY0" fmla="*/ 125071 h 3173071"/>
              <a:gd name="connsiteX1" fmla="*/ 454926 w 918949"/>
              <a:gd name="connsiteY1" fmla="*/ 152366 h 3173071"/>
              <a:gd name="connsiteX2" fmla="*/ 400335 w 918949"/>
              <a:gd name="connsiteY2" fmla="*/ 1621776 h 3173071"/>
              <a:gd name="connsiteX3" fmla="*/ 500418 w 918949"/>
              <a:gd name="connsiteY3" fmla="*/ 2249573 h 3173071"/>
              <a:gd name="connsiteX4" fmla="*/ 764275 w 918949"/>
              <a:gd name="connsiteY4" fmla="*/ 2900117 h 3173071"/>
              <a:gd name="connsiteX5" fmla="*/ 918949 w 918949"/>
              <a:gd name="connsiteY5" fmla="*/ 3173071 h 3173071"/>
              <a:gd name="connsiteX0" fmla="*/ 0 w 918949"/>
              <a:gd name="connsiteY0" fmla="*/ 125071 h 3173071"/>
              <a:gd name="connsiteX1" fmla="*/ 454926 w 918949"/>
              <a:gd name="connsiteY1" fmla="*/ 152366 h 3173071"/>
              <a:gd name="connsiteX2" fmla="*/ 400335 w 918949"/>
              <a:gd name="connsiteY2" fmla="*/ 1621776 h 3173071"/>
              <a:gd name="connsiteX3" fmla="*/ 480096 w 918949"/>
              <a:gd name="connsiteY3" fmla="*/ 2711391 h 3173071"/>
              <a:gd name="connsiteX4" fmla="*/ 764275 w 918949"/>
              <a:gd name="connsiteY4" fmla="*/ 2900117 h 3173071"/>
              <a:gd name="connsiteX5" fmla="*/ 918949 w 918949"/>
              <a:gd name="connsiteY5" fmla="*/ 3173071 h 3173071"/>
              <a:gd name="connsiteX0" fmla="*/ 0 w 3073007"/>
              <a:gd name="connsiteY0" fmla="*/ 125071 h 3440926"/>
              <a:gd name="connsiteX1" fmla="*/ 454926 w 3073007"/>
              <a:gd name="connsiteY1" fmla="*/ 152366 h 3440926"/>
              <a:gd name="connsiteX2" fmla="*/ 400335 w 3073007"/>
              <a:gd name="connsiteY2" fmla="*/ 1621776 h 3440926"/>
              <a:gd name="connsiteX3" fmla="*/ 480096 w 3073007"/>
              <a:gd name="connsiteY3" fmla="*/ 2711391 h 3440926"/>
              <a:gd name="connsiteX4" fmla="*/ 764275 w 3073007"/>
              <a:gd name="connsiteY4" fmla="*/ 2900117 h 3440926"/>
              <a:gd name="connsiteX5" fmla="*/ 3073007 w 3073007"/>
              <a:gd name="connsiteY5" fmla="*/ 3440926 h 3440926"/>
              <a:gd name="connsiteX0" fmla="*/ 0 w 3073007"/>
              <a:gd name="connsiteY0" fmla="*/ 125071 h 3440926"/>
              <a:gd name="connsiteX1" fmla="*/ 454926 w 3073007"/>
              <a:gd name="connsiteY1" fmla="*/ 152366 h 3440926"/>
              <a:gd name="connsiteX2" fmla="*/ 400335 w 3073007"/>
              <a:gd name="connsiteY2" fmla="*/ 1621776 h 3440926"/>
              <a:gd name="connsiteX3" fmla="*/ 480096 w 3073007"/>
              <a:gd name="connsiteY3" fmla="*/ 2711391 h 3440926"/>
              <a:gd name="connsiteX4" fmla="*/ 704986 w 3073007"/>
              <a:gd name="connsiteY4" fmla="*/ 2884296 h 3440926"/>
              <a:gd name="connsiteX5" fmla="*/ 764275 w 3073007"/>
              <a:gd name="connsiteY5" fmla="*/ 2900117 h 3440926"/>
              <a:gd name="connsiteX6" fmla="*/ 3073007 w 3073007"/>
              <a:gd name="connsiteY6" fmla="*/ 3440926 h 3440926"/>
              <a:gd name="connsiteX0" fmla="*/ 0 w 3073007"/>
              <a:gd name="connsiteY0" fmla="*/ 125071 h 3440926"/>
              <a:gd name="connsiteX1" fmla="*/ 454926 w 3073007"/>
              <a:gd name="connsiteY1" fmla="*/ 152366 h 3440926"/>
              <a:gd name="connsiteX2" fmla="*/ 400335 w 3073007"/>
              <a:gd name="connsiteY2" fmla="*/ 1621776 h 3440926"/>
              <a:gd name="connsiteX3" fmla="*/ 480096 w 3073007"/>
              <a:gd name="connsiteY3" fmla="*/ 2711391 h 3440926"/>
              <a:gd name="connsiteX4" fmla="*/ 764275 w 3073007"/>
              <a:gd name="connsiteY4" fmla="*/ 2900117 h 3440926"/>
              <a:gd name="connsiteX5" fmla="*/ 3073007 w 3073007"/>
              <a:gd name="connsiteY5" fmla="*/ 3440926 h 3440926"/>
              <a:gd name="connsiteX0" fmla="*/ 0 w 3073007"/>
              <a:gd name="connsiteY0" fmla="*/ 125071 h 3440926"/>
              <a:gd name="connsiteX1" fmla="*/ 454926 w 3073007"/>
              <a:gd name="connsiteY1" fmla="*/ 152366 h 3440926"/>
              <a:gd name="connsiteX2" fmla="*/ 400335 w 3073007"/>
              <a:gd name="connsiteY2" fmla="*/ 1621776 h 3440926"/>
              <a:gd name="connsiteX3" fmla="*/ 764275 w 3073007"/>
              <a:gd name="connsiteY3" fmla="*/ 2900117 h 3440926"/>
              <a:gd name="connsiteX4" fmla="*/ 3073007 w 3073007"/>
              <a:gd name="connsiteY4" fmla="*/ 3440926 h 3440926"/>
              <a:gd name="connsiteX0" fmla="*/ 0 w 3073007"/>
              <a:gd name="connsiteY0" fmla="*/ 125071 h 3440926"/>
              <a:gd name="connsiteX1" fmla="*/ 454926 w 3073007"/>
              <a:gd name="connsiteY1" fmla="*/ 152366 h 3440926"/>
              <a:gd name="connsiteX2" fmla="*/ 400335 w 3073007"/>
              <a:gd name="connsiteY2" fmla="*/ 1621776 h 3440926"/>
              <a:gd name="connsiteX3" fmla="*/ 701406 w 3073007"/>
              <a:gd name="connsiteY3" fmla="*/ 2900117 h 3440926"/>
              <a:gd name="connsiteX4" fmla="*/ 3073007 w 3073007"/>
              <a:gd name="connsiteY4" fmla="*/ 3440926 h 34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3007" h="3440926">
                <a:moveTo>
                  <a:pt x="0" y="125071"/>
                </a:moveTo>
                <a:cubicBezTo>
                  <a:pt x="194860" y="8685"/>
                  <a:pt x="388204" y="-97085"/>
                  <a:pt x="454926" y="152366"/>
                </a:cubicBezTo>
                <a:cubicBezTo>
                  <a:pt x="521648" y="401817"/>
                  <a:pt x="348777" y="1163818"/>
                  <a:pt x="400335" y="1621776"/>
                </a:cubicBezTo>
                <a:cubicBezTo>
                  <a:pt x="451893" y="2079734"/>
                  <a:pt x="255961" y="2596925"/>
                  <a:pt x="701406" y="2900117"/>
                </a:cubicBezTo>
                <a:cubicBezTo>
                  <a:pt x="772678" y="3045693"/>
                  <a:pt x="3051019" y="3398467"/>
                  <a:pt x="3073007" y="3440926"/>
                </a:cubicBezTo>
              </a:path>
            </a:pathLst>
          </a:custGeom>
          <a:noFill/>
          <a:ln w="25400"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Freeform 39"/>
          <p:cNvSpPr/>
          <p:nvPr/>
        </p:nvSpPr>
        <p:spPr>
          <a:xfrm>
            <a:off x="2894148" y="1838823"/>
            <a:ext cx="818870" cy="745623"/>
          </a:xfrm>
          <a:custGeom>
            <a:avLst/>
            <a:gdLst>
              <a:gd name="connsiteX0" fmla="*/ 0 w 555009"/>
              <a:gd name="connsiteY0" fmla="*/ 441278 h 441278"/>
              <a:gd name="connsiteX1" fmla="*/ 441278 w 555009"/>
              <a:gd name="connsiteY1" fmla="*/ 209266 h 441278"/>
              <a:gd name="connsiteX2" fmla="*/ 555009 w 555009"/>
              <a:gd name="connsiteY2" fmla="*/ 0 h 441278"/>
              <a:gd name="connsiteX3" fmla="*/ 555009 w 555009"/>
              <a:gd name="connsiteY3" fmla="*/ 0 h 441278"/>
              <a:gd name="connsiteX0" fmla="*/ 0 w 555009"/>
              <a:gd name="connsiteY0" fmla="*/ 441278 h 441278"/>
              <a:gd name="connsiteX1" fmla="*/ 145577 w 555009"/>
              <a:gd name="connsiteY1" fmla="*/ 250209 h 441278"/>
              <a:gd name="connsiteX2" fmla="*/ 441278 w 555009"/>
              <a:gd name="connsiteY2" fmla="*/ 209266 h 441278"/>
              <a:gd name="connsiteX3" fmla="*/ 555009 w 555009"/>
              <a:gd name="connsiteY3" fmla="*/ 0 h 441278"/>
              <a:gd name="connsiteX4" fmla="*/ 555009 w 555009"/>
              <a:gd name="connsiteY4" fmla="*/ 0 h 441278"/>
              <a:gd name="connsiteX0" fmla="*/ 0 w 557026"/>
              <a:gd name="connsiteY0" fmla="*/ 441278 h 441278"/>
              <a:gd name="connsiteX1" fmla="*/ 145577 w 557026"/>
              <a:gd name="connsiteY1" fmla="*/ 250209 h 441278"/>
              <a:gd name="connsiteX2" fmla="*/ 441278 w 557026"/>
              <a:gd name="connsiteY2" fmla="*/ 209266 h 441278"/>
              <a:gd name="connsiteX3" fmla="*/ 545911 w 557026"/>
              <a:gd name="connsiteY3" fmla="*/ 154675 h 441278"/>
              <a:gd name="connsiteX4" fmla="*/ 555009 w 557026"/>
              <a:gd name="connsiteY4" fmla="*/ 0 h 441278"/>
              <a:gd name="connsiteX5" fmla="*/ 555009 w 557026"/>
              <a:gd name="connsiteY5" fmla="*/ 0 h 441278"/>
              <a:gd name="connsiteX0" fmla="*/ 0 w 557026"/>
              <a:gd name="connsiteY0" fmla="*/ 441278 h 441278"/>
              <a:gd name="connsiteX1" fmla="*/ 118282 w 557026"/>
              <a:gd name="connsiteY1" fmla="*/ 259307 h 441278"/>
              <a:gd name="connsiteX2" fmla="*/ 441278 w 557026"/>
              <a:gd name="connsiteY2" fmla="*/ 209266 h 441278"/>
              <a:gd name="connsiteX3" fmla="*/ 545911 w 557026"/>
              <a:gd name="connsiteY3" fmla="*/ 154675 h 441278"/>
              <a:gd name="connsiteX4" fmla="*/ 555009 w 557026"/>
              <a:gd name="connsiteY4" fmla="*/ 0 h 441278"/>
              <a:gd name="connsiteX5" fmla="*/ 555009 w 557026"/>
              <a:gd name="connsiteY5" fmla="*/ 0 h 44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026" h="441278">
                <a:moveTo>
                  <a:pt x="0" y="441278"/>
                </a:moveTo>
                <a:cubicBezTo>
                  <a:pt x="43218" y="422323"/>
                  <a:pt x="44736" y="297976"/>
                  <a:pt x="118282" y="259307"/>
                </a:cubicBezTo>
                <a:cubicBezTo>
                  <a:pt x="191828" y="220638"/>
                  <a:pt x="370007" y="226705"/>
                  <a:pt x="441278" y="209266"/>
                </a:cubicBezTo>
                <a:cubicBezTo>
                  <a:pt x="512550" y="191827"/>
                  <a:pt x="526956" y="189553"/>
                  <a:pt x="545911" y="154675"/>
                </a:cubicBezTo>
                <a:cubicBezTo>
                  <a:pt x="564866" y="119797"/>
                  <a:pt x="553493" y="25779"/>
                  <a:pt x="555009" y="0"/>
                </a:cubicBezTo>
                <a:lnTo>
                  <a:pt x="555009" y="0"/>
                </a:lnTo>
              </a:path>
            </a:pathLst>
          </a:custGeom>
          <a:noFill/>
          <a:ln w="19050"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TextBox 2"/>
          <p:cNvSpPr txBox="1"/>
          <p:nvPr/>
        </p:nvSpPr>
        <p:spPr>
          <a:xfrm>
            <a:off x="6092555" y="4176846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2D slikanje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274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46404" y="365760"/>
            <a:ext cx="7269480" cy="66278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sl-SI" dirty="0" smtClean="0"/>
              <a:t>Kako nastane slika?</a:t>
            </a:r>
            <a:endParaRPr lang="sl-SI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46404" y="1828803"/>
            <a:ext cx="644652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mtClean="0"/>
              <a:t>Projekcija 3D organa na 2D sliko</a:t>
            </a:r>
          </a:p>
          <a:p>
            <a:r>
              <a:rPr lang="sl-SI" smtClean="0"/>
              <a:t>Lahko pride do prekrivanja struktur</a:t>
            </a:r>
            <a:endParaRPr lang="sl-SI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15354" y="3082263"/>
            <a:ext cx="7555628" cy="3026581"/>
            <a:chOff x="1135" y="1461"/>
            <a:chExt cx="3490" cy="139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35" y="1461"/>
              <a:ext cx="3490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1461"/>
              <a:ext cx="3498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84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69480" cy="648072"/>
          </a:xfrm>
        </p:spPr>
        <p:txBody>
          <a:bodyPr/>
          <a:lstStyle/>
          <a:p>
            <a:r>
              <a:rPr lang="sl-SI" dirty="0" smtClean="0"/>
              <a:t>Osnovni problem NM preiskav</a:t>
            </a:r>
            <a:endParaRPr lang="sl-SI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5904" y="980728"/>
            <a:ext cx="6585405" cy="5688632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Pri nuklearno medicinskem slikanju lahko zberemo majhno število impulzov</a:t>
            </a:r>
          </a:p>
          <a:p>
            <a:r>
              <a:rPr lang="sl-SI" dirty="0" smtClean="0"/>
              <a:t>Zelo majhen delež izsevanih žarkov </a:t>
            </a:r>
            <a:r>
              <a:rPr lang="sl-SI" dirty="0" err="1" smtClean="0"/>
              <a:t>detektiramo</a:t>
            </a:r>
            <a:r>
              <a:rPr lang="sl-SI" dirty="0" smtClean="0"/>
              <a:t> (1/100000)</a:t>
            </a:r>
          </a:p>
          <a:p>
            <a:pPr lvl="1"/>
            <a:r>
              <a:rPr lang="sl-SI" dirty="0" smtClean="0"/>
              <a:t>Vidno </a:t>
            </a:r>
            <a:r>
              <a:rPr lang="sl-SI" dirty="0"/>
              <a:t>polje gama kamere</a:t>
            </a:r>
          </a:p>
          <a:p>
            <a:pPr lvl="1"/>
            <a:r>
              <a:rPr lang="sl-SI" dirty="0"/>
              <a:t>Kolimacija </a:t>
            </a:r>
            <a:r>
              <a:rPr lang="sl-SI" dirty="0" smtClean="0"/>
              <a:t>žarkov (le vzporedni, ki padajo pravokotno na kristal)</a:t>
            </a:r>
            <a:endParaRPr lang="sl-SI" dirty="0"/>
          </a:p>
          <a:p>
            <a:pPr lvl="1"/>
            <a:r>
              <a:rPr lang="sl-SI" dirty="0"/>
              <a:t>Diskriminacija žarkov izven energijskega polja</a:t>
            </a:r>
          </a:p>
          <a:p>
            <a:pPr lvl="1"/>
            <a:r>
              <a:rPr lang="sl-SI" dirty="0"/>
              <a:t>Izkoristek </a:t>
            </a:r>
            <a:r>
              <a:rPr lang="sl-SI" dirty="0" smtClean="0"/>
              <a:t>kamere</a:t>
            </a:r>
          </a:p>
          <a:p>
            <a:pPr lvl="2"/>
            <a:r>
              <a:rPr lang="sl-SI" dirty="0" smtClean="0"/>
              <a:t>Omejitev kristala</a:t>
            </a:r>
            <a:endParaRPr lang="sl-SI" dirty="0"/>
          </a:p>
          <a:p>
            <a:pPr lvl="2"/>
            <a:r>
              <a:rPr lang="sl-SI" dirty="0" smtClean="0"/>
              <a:t>Omejitev elektronike</a:t>
            </a:r>
          </a:p>
          <a:p>
            <a:pPr lvl="1"/>
            <a:r>
              <a:rPr lang="sl-SI" dirty="0" smtClean="0"/>
              <a:t>Omejitev števnosti kamere</a:t>
            </a:r>
            <a:endParaRPr lang="sl-SI" dirty="0"/>
          </a:p>
          <a:p>
            <a:r>
              <a:rPr lang="sl-SI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Zaradi tega:</a:t>
            </a:r>
          </a:p>
          <a:p>
            <a:pPr lvl="1"/>
            <a:r>
              <a:rPr lang="sl-SI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Imajo nuklearno medicinske slike nižjo ločljivost in več šuma kot radiološke slike</a:t>
            </a:r>
          </a:p>
          <a:p>
            <a:pPr lvl="1"/>
            <a:r>
              <a:rPr lang="sl-SI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Slikanje je dolgotrajno (od nekaj minut do 1 ure)</a:t>
            </a:r>
            <a:endParaRPr lang="sl-SI" sz="1800" dirty="0"/>
          </a:p>
        </p:txBody>
      </p:sp>
      <p:pic>
        <p:nvPicPr>
          <p:cNvPr id="6" name="Picture 4" descr="\\Nt_streznik_nuk\Info\slike\1703351.jpg"/>
          <p:cNvPicPr>
            <a:picLocks noChangeAspect="1" noChangeArrowheads="1"/>
          </p:cNvPicPr>
          <p:nvPr/>
        </p:nvPicPr>
        <p:blipFill>
          <a:blip r:embed="rId2" cstate="print"/>
          <a:srcRect t="22840" r="8201"/>
          <a:stretch>
            <a:fillRect/>
          </a:stretch>
        </p:blipFill>
        <p:spPr bwMode="auto">
          <a:xfrm>
            <a:off x="6911309" y="4907622"/>
            <a:ext cx="1655610" cy="1645077"/>
          </a:xfrm>
          <a:prstGeom prst="rect">
            <a:avLst/>
          </a:prstGeom>
          <a:noFill/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7175207" y="692696"/>
            <a:ext cx="1422991" cy="3900488"/>
            <a:chOff x="2747" y="601"/>
            <a:chExt cx="1201" cy="329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7" y="601"/>
              <a:ext cx="1201" cy="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" y="601"/>
              <a:ext cx="1206" cy="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40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63408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Možne rešitve problema majhne števnosti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136904" cy="5688632"/>
          </a:xfrm>
        </p:spPr>
        <p:txBody>
          <a:bodyPr/>
          <a:lstStyle/>
          <a:p>
            <a:r>
              <a:rPr lang="sl-SI" dirty="0" smtClean="0"/>
              <a:t>Aktivnost</a:t>
            </a:r>
          </a:p>
          <a:p>
            <a:pPr marL="273990" lvl="1" indent="0">
              <a:buNone/>
            </a:pPr>
            <a:r>
              <a:rPr lang="sl-SI" dirty="0">
                <a:solidFill>
                  <a:srgbClr val="00B050"/>
                </a:solidFill>
              </a:rPr>
              <a:t>+</a:t>
            </a:r>
            <a:r>
              <a:rPr lang="sl-SI" dirty="0"/>
              <a:t> Z višjo aktivnostjo dobimo več podatkov</a:t>
            </a:r>
          </a:p>
          <a:p>
            <a:pPr marL="273990" lvl="1" indent="0">
              <a:buNone/>
            </a:pPr>
            <a:r>
              <a:rPr lang="sl-SI" dirty="0">
                <a:solidFill>
                  <a:srgbClr val="FF0000"/>
                </a:solidFill>
              </a:rPr>
              <a:t>─</a:t>
            </a:r>
            <a:r>
              <a:rPr lang="sl-SI" dirty="0"/>
              <a:t> </a:t>
            </a:r>
            <a:r>
              <a:rPr lang="sl-SI" b="1" dirty="0"/>
              <a:t>Neetično, ker pacienta neupravičeno </a:t>
            </a:r>
            <a:r>
              <a:rPr lang="sl-SI" b="1" dirty="0" smtClean="0"/>
              <a:t>obsevamo</a:t>
            </a:r>
            <a:endParaRPr lang="sl-SI" dirty="0" smtClean="0"/>
          </a:p>
          <a:p>
            <a:r>
              <a:rPr lang="sl-SI" dirty="0" smtClean="0"/>
              <a:t>Čas</a:t>
            </a:r>
            <a:endParaRPr lang="sl-SI" dirty="0"/>
          </a:p>
          <a:p>
            <a:pPr marL="273990" lvl="1" indent="0">
              <a:buNone/>
            </a:pPr>
            <a:r>
              <a:rPr lang="sl-SI" dirty="0">
                <a:solidFill>
                  <a:srgbClr val="00B050"/>
                </a:solidFill>
              </a:rPr>
              <a:t>+</a:t>
            </a:r>
            <a:r>
              <a:rPr lang="sl-SI" dirty="0"/>
              <a:t> S podaljšanjem časa zberemo več podatkov</a:t>
            </a:r>
          </a:p>
          <a:p>
            <a:pPr marL="273990" lvl="1" indent="0">
              <a:buNone/>
            </a:pPr>
            <a:r>
              <a:rPr lang="sl-SI" dirty="0">
                <a:solidFill>
                  <a:srgbClr val="FF0000"/>
                </a:solidFill>
              </a:rPr>
              <a:t>─</a:t>
            </a:r>
            <a:r>
              <a:rPr lang="sl-SI" dirty="0"/>
              <a:t> Že tako dolgotrajno slikanje, administrativno neupravičeno</a:t>
            </a:r>
          </a:p>
          <a:p>
            <a:r>
              <a:rPr lang="sl-SI" dirty="0"/>
              <a:t>Velikost slikovne matrike polja</a:t>
            </a:r>
          </a:p>
          <a:p>
            <a:pPr marL="273990" lvl="1" indent="0">
              <a:buNone/>
            </a:pPr>
            <a:r>
              <a:rPr lang="sl-SI" dirty="0">
                <a:solidFill>
                  <a:srgbClr val="00B050"/>
                </a:solidFill>
              </a:rPr>
              <a:t>+</a:t>
            </a:r>
            <a:r>
              <a:rPr lang="sl-SI" dirty="0"/>
              <a:t> Z manjšanjem matrike dobimo več podatkov v 1 slikovni element</a:t>
            </a:r>
          </a:p>
          <a:p>
            <a:pPr marL="273990" lvl="1" indent="0">
              <a:buNone/>
            </a:pPr>
            <a:r>
              <a:rPr lang="sl-SI" dirty="0">
                <a:solidFill>
                  <a:srgbClr val="FF0000"/>
                </a:solidFill>
              </a:rPr>
              <a:t>─</a:t>
            </a:r>
            <a:r>
              <a:rPr lang="sl-SI" dirty="0"/>
              <a:t> </a:t>
            </a:r>
            <a:r>
              <a:rPr lang="sl-SI" b="1" dirty="0"/>
              <a:t>Zmanjšamo prostorsko ločljivost </a:t>
            </a:r>
            <a:r>
              <a:rPr lang="sl-SI" b="1" dirty="0" smtClean="0"/>
              <a:t>slike</a:t>
            </a:r>
            <a:endParaRPr lang="sl-SI" b="1" dirty="0"/>
          </a:p>
          <a:p>
            <a:r>
              <a:rPr lang="sl-SI" dirty="0" smtClean="0"/>
              <a:t>Pacienta damo čim bližje detektorju</a:t>
            </a:r>
          </a:p>
          <a:p>
            <a:r>
              <a:rPr lang="sl-SI" dirty="0" smtClean="0"/>
              <a:t>Z </a:t>
            </a:r>
            <a:r>
              <a:rPr lang="sl-SI" dirty="0"/>
              <a:t>izbiro kolimatorja</a:t>
            </a:r>
          </a:p>
          <a:p>
            <a:pPr marL="273990" lvl="1" indent="0">
              <a:buNone/>
            </a:pPr>
            <a:r>
              <a:rPr lang="sl-SI" dirty="0">
                <a:solidFill>
                  <a:srgbClr val="00B050"/>
                </a:solidFill>
              </a:rPr>
              <a:t>+</a:t>
            </a:r>
            <a:r>
              <a:rPr lang="sl-SI" dirty="0"/>
              <a:t> </a:t>
            </a:r>
            <a:r>
              <a:rPr lang="sl-SI" dirty="0" smtClean="0"/>
              <a:t>Izbira </a:t>
            </a:r>
            <a:r>
              <a:rPr lang="sl-SI" dirty="0"/>
              <a:t>kolimatorja glede na potrebo slikanja</a:t>
            </a:r>
          </a:p>
          <a:p>
            <a:pPr marL="273990" lvl="1" indent="0">
              <a:buNone/>
            </a:pPr>
            <a:r>
              <a:rPr lang="sl-SI" dirty="0">
                <a:solidFill>
                  <a:srgbClr val="FF0000"/>
                </a:solidFill>
              </a:rPr>
              <a:t>─</a:t>
            </a:r>
            <a:r>
              <a:rPr lang="sl-SI" dirty="0"/>
              <a:t> </a:t>
            </a:r>
            <a:r>
              <a:rPr lang="sl-SI" b="1" dirty="0"/>
              <a:t>Vsak kolimator ima tudi svoje slabosti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2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sl-SI" dirty="0" smtClean="0"/>
              <a:t>Kolimatorji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5194920" cy="4873752"/>
          </a:xfrm>
        </p:spPr>
        <p:txBody>
          <a:bodyPr/>
          <a:lstStyle/>
          <a:p>
            <a:r>
              <a:rPr lang="sl-SI" dirty="0"/>
              <a:t>„Luknjice v svincu“ – svinčeno satovje (</a:t>
            </a:r>
            <a:r>
              <a:rPr lang="sl-SI" dirty="0" err="1"/>
              <a:t>septe</a:t>
            </a:r>
            <a:r>
              <a:rPr lang="sl-SI" dirty="0"/>
              <a:t>)</a:t>
            </a:r>
          </a:p>
          <a:p>
            <a:r>
              <a:rPr lang="sl-SI" dirty="0"/>
              <a:t>Opravljajo nalogo leče pri fotoaparatu</a:t>
            </a:r>
          </a:p>
          <a:p>
            <a:r>
              <a:rPr lang="sl-SI" dirty="0" err="1"/>
              <a:t>Kolimirajo</a:t>
            </a:r>
            <a:r>
              <a:rPr lang="sl-SI" dirty="0"/>
              <a:t> gama žarke</a:t>
            </a:r>
          </a:p>
          <a:p>
            <a:pPr lvl="1"/>
            <a:r>
              <a:rPr lang="sl-SI" dirty="0"/>
              <a:t>Do kristala pridejo le vzporedno usmerjeni žarki</a:t>
            </a:r>
          </a:p>
          <a:p>
            <a:pPr lvl="1"/>
            <a:r>
              <a:rPr lang="sl-SI" dirty="0"/>
              <a:t>S pravokotno smerjo na detektor</a:t>
            </a:r>
          </a:p>
          <a:p>
            <a:r>
              <a:rPr lang="sl-SI" dirty="0"/>
              <a:t>Ustvarijo urejeno projekcijo izsevanih žarkov</a:t>
            </a:r>
          </a:p>
          <a:p>
            <a:r>
              <a:rPr lang="sl-SI" dirty="0"/>
              <a:t>Zaustavijo veliko število nepravilno usmerjenih žarkov</a:t>
            </a:r>
          </a:p>
          <a:p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973338" y="3140968"/>
            <a:ext cx="2482153" cy="2749746"/>
            <a:chOff x="1535" y="670"/>
            <a:chExt cx="2690" cy="298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35" y="670"/>
              <a:ext cx="2690" cy="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" y="670"/>
              <a:ext cx="2698" cy="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6084168" y="1028542"/>
            <a:ext cx="2057096" cy="1706030"/>
            <a:chOff x="3678" y="581"/>
            <a:chExt cx="1377" cy="1142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/>
          </p:nvSpPr>
          <p:spPr bwMode="auto">
            <a:xfrm>
              <a:off x="3678" y="581"/>
              <a:ext cx="1377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" y="581"/>
              <a:ext cx="1385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192" y="430932"/>
            <a:ext cx="662968" cy="2778029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6086300" y="5940692"/>
            <a:ext cx="2460496" cy="874003"/>
            <a:chOff x="991" y="1489"/>
            <a:chExt cx="3778" cy="1342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1" y="1489"/>
              <a:ext cx="3778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" y="1489"/>
              <a:ext cx="3786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0"/>
          <p:cNvSpPr/>
          <p:nvPr/>
        </p:nvSpPr>
        <p:spPr>
          <a:xfrm>
            <a:off x="5944416" y="913938"/>
            <a:ext cx="283768" cy="630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7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Tipi </a:t>
            </a:r>
            <a:r>
              <a:rPr lang="sl-SI" dirty="0" err="1" smtClean="0"/>
              <a:t>kolimetrjev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Paralelni</a:t>
            </a:r>
          </a:p>
          <a:p>
            <a:pPr lvl="1"/>
            <a:r>
              <a:rPr lang="en-US" dirty="0"/>
              <a:t>LEHR (Low Energy High Resolution)</a:t>
            </a:r>
          </a:p>
          <a:p>
            <a:pPr lvl="1"/>
            <a:r>
              <a:rPr lang="sl-SI" dirty="0"/>
              <a:t>ME (</a:t>
            </a:r>
            <a:r>
              <a:rPr lang="sl-SI" dirty="0" err="1"/>
              <a:t>Medium</a:t>
            </a:r>
            <a:r>
              <a:rPr lang="sl-SI" dirty="0"/>
              <a:t> </a:t>
            </a:r>
            <a:r>
              <a:rPr lang="sl-SI" dirty="0" err="1"/>
              <a:t>energy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HE (</a:t>
            </a:r>
            <a:r>
              <a:rPr lang="sl-SI" dirty="0" err="1"/>
              <a:t>High</a:t>
            </a:r>
            <a:r>
              <a:rPr lang="sl-SI" dirty="0"/>
              <a:t> </a:t>
            </a:r>
            <a:r>
              <a:rPr lang="sl-SI" dirty="0" err="1"/>
              <a:t>energy</a:t>
            </a:r>
            <a:r>
              <a:rPr lang="sl-SI" dirty="0"/>
              <a:t>)</a:t>
            </a:r>
          </a:p>
          <a:p>
            <a:r>
              <a:rPr lang="sl-SI" dirty="0" err="1" smtClean="0"/>
              <a:t>Neparalelni</a:t>
            </a:r>
            <a:endParaRPr lang="sl-SI" dirty="0" smtClean="0"/>
          </a:p>
          <a:p>
            <a:pPr lvl="1"/>
            <a:r>
              <a:rPr lang="sl-SI" dirty="0" smtClean="0"/>
              <a:t>Konvergentni (Poveča)</a:t>
            </a:r>
          </a:p>
          <a:p>
            <a:pPr lvl="1"/>
            <a:r>
              <a:rPr lang="sl-SI" dirty="0" smtClean="0"/>
              <a:t>Divergentni (Zmanjša)</a:t>
            </a:r>
          </a:p>
          <a:p>
            <a:pPr lvl="1"/>
            <a:r>
              <a:rPr lang="sl-SI" dirty="0" err="1" smtClean="0"/>
              <a:t>Feanbeam</a:t>
            </a:r>
            <a:endParaRPr lang="sl-SI" dirty="0" smtClean="0"/>
          </a:p>
          <a:p>
            <a:r>
              <a:rPr lang="sl-SI" dirty="0" err="1" smtClean="0"/>
              <a:t>Pinhole</a:t>
            </a:r>
            <a:endParaRPr lang="sl-SI" dirty="0" smtClean="0"/>
          </a:p>
          <a:p>
            <a:pPr lvl="1"/>
            <a:r>
              <a:rPr lang="sl-SI" sz="1600" dirty="0"/>
              <a:t>Omogoča povečavo</a:t>
            </a:r>
          </a:p>
          <a:p>
            <a:pPr lvl="1"/>
            <a:r>
              <a:rPr lang="sl-SI" sz="1600" dirty="0"/>
              <a:t>Obrne sliko</a:t>
            </a:r>
          </a:p>
          <a:p>
            <a:pPr lvl="1"/>
            <a:r>
              <a:rPr lang="sl-SI" sz="1600" dirty="0"/>
              <a:t>Zahteva enakomerno oddaljenost in naklon od izvora</a:t>
            </a:r>
          </a:p>
          <a:p>
            <a:pPr lvl="1"/>
            <a:r>
              <a:rPr lang="sl-SI" sz="1600" dirty="0"/>
              <a:t>Zelo občutljiv na spremembo razdalje</a:t>
            </a:r>
          </a:p>
          <a:p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012160" y="530437"/>
            <a:ext cx="2847058" cy="2654259"/>
            <a:chOff x="1359" y="742"/>
            <a:chExt cx="3042" cy="283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59" y="742"/>
              <a:ext cx="3042" cy="2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742"/>
              <a:ext cx="3050" cy="2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292947" y="3284984"/>
            <a:ext cx="2446516" cy="1368152"/>
            <a:chOff x="1487" y="1381"/>
            <a:chExt cx="2786" cy="155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87" y="1381"/>
              <a:ext cx="2786" cy="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" y="1381"/>
              <a:ext cx="2794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"/>
          <p:cNvGrpSpPr>
            <a:grpSpLocks noChangeAspect="1"/>
          </p:cNvGrpSpPr>
          <p:nvPr/>
        </p:nvGrpSpPr>
        <p:grpSpPr bwMode="auto">
          <a:xfrm>
            <a:off x="4630950" y="3748734"/>
            <a:ext cx="1386538" cy="1442479"/>
            <a:chOff x="1839" y="1077"/>
            <a:chExt cx="2082" cy="2166"/>
          </a:xfrm>
        </p:grpSpPr>
        <p:sp>
          <p:nvSpPr>
            <p:cNvPr id="1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839" y="1077"/>
              <a:ext cx="2082" cy="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" y="1077"/>
              <a:ext cx="2090" cy="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6870699" y="4912694"/>
            <a:ext cx="1291012" cy="1851710"/>
            <a:chOff x="2627" y="1076"/>
            <a:chExt cx="2017" cy="2893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27" y="1076"/>
              <a:ext cx="2017" cy="2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" y="1076"/>
              <a:ext cx="2025" cy="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49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Izbira napačnega kolimatorja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50904" cy="4873752"/>
          </a:xfrm>
        </p:spPr>
        <p:txBody>
          <a:bodyPr/>
          <a:lstStyle/>
          <a:p>
            <a:r>
              <a:rPr lang="sl-SI" dirty="0" smtClean="0"/>
              <a:t>Izbira kolimator za prenizke energije</a:t>
            </a:r>
          </a:p>
          <a:p>
            <a:pPr lvl="1"/>
            <a:r>
              <a:rPr lang="sl-SI" dirty="0" smtClean="0"/>
              <a:t>Dobimo zvezdast vzorec</a:t>
            </a:r>
          </a:p>
          <a:p>
            <a:pPr lvl="2"/>
            <a:r>
              <a:rPr lang="sl-SI" dirty="0" smtClean="0"/>
              <a:t>Žarki prebijajo </a:t>
            </a:r>
            <a:r>
              <a:rPr lang="sl-SI" dirty="0" err="1" smtClean="0"/>
              <a:t>septe</a:t>
            </a:r>
            <a:endParaRPr lang="sl-SI" dirty="0" smtClean="0"/>
          </a:p>
          <a:p>
            <a:r>
              <a:rPr lang="sl-SI" dirty="0" smtClean="0"/>
              <a:t>Kolimator za previsoke energije</a:t>
            </a:r>
          </a:p>
          <a:p>
            <a:pPr lvl="1"/>
            <a:r>
              <a:rPr lang="sl-SI" dirty="0" smtClean="0"/>
              <a:t>Znižana učinkovitost sistema in prostorsko ločljivost slike</a:t>
            </a:r>
            <a:endParaRPr lang="en-US" dirty="0"/>
          </a:p>
        </p:txBody>
      </p:sp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8" y="2636912"/>
            <a:ext cx="3687713" cy="36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zultat iskanja slik za gamma camera wrong collim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435750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83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Kristal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r>
              <a:rPr lang="sl-SI" dirty="0" smtClean="0"/>
              <a:t>Najpogosteje uporabljeni kristali</a:t>
            </a:r>
          </a:p>
          <a:p>
            <a:pPr lvl="1"/>
            <a:r>
              <a:rPr lang="sl-SI" dirty="0" err="1" smtClean="0"/>
              <a:t>NaI</a:t>
            </a:r>
            <a:r>
              <a:rPr lang="sl-SI" dirty="0" smtClean="0"/>
              <a:t> </a:t>
            </a:r>
            <a:r>
              <a:rPr lang="sl-SI" dirty="0" smtClean="0"/>
              <a:t>(Tl) </a:t>
            </a:r>
            <a:r>
              <a:rPr lang="sl-SI" dirty="0" smtClean="0">
                <a:sym typeface="Wingdings" panose="05000000000000000000" pitchFamily="2" charset="2"/>
              </a:rPr>
              <a:t> Konvencionalna </a:t>
            </a:r>
            <a:r>
              <a:rPr lang="sl-SI" dirty="0" smtClean="0">
                <a:sym typeface="Wingdings" panose="05000000000000000000" pitchFamily="2" charset="2"/>
              </a:rPr>
              <a:t>in SPECT gama </a:t>
            </a:r>
            <a:r>
              <a:rPr lang="sl-SI" dirty="0" smtClean="0">
                <a:sym typeface="Wingdings" panose="05000000000000000000" pitchFamily="2" charset="2"/>
              </a:rPr>
              <a:t>kamera</a:t>
            </a:r>
            <a:endParaRPr lang="sl-SI" dirty="0" smtClean="0"/>
          </a:p>
          <a:p>
            <a:pPr lvl="1"/>
            <a:r>
              <a:rPr lang="sl-SI" dirty="0" err="1" smtClean="0"/>
              <a:t>CsI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 Posebne izvedbe gama kamer in detektorjev</a:t>
            </a:r>
            <a:endParaRPr lang="sl-SI" dirty="0" smtClean="0"/>
          </a:p>
          <a:p>
            <a:pPr lvl="1"/>
            <a:r>
              <a:rPr lang="sl-SI" dirty="0" smtClean="0"/>
              <a:t>LSO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>
                <a:sym typeface="Wingdings" panose="05000000000000000000" pitchFamily="2" charset="2"/>
              </a:rPr>
              <a:t>PET</a:t>
            </a:r>
            <a:endParaRPr lang="sl-SI" dirty="0" smtClean="0"/>
          </a:p>
          <a:p>
            <a:pPr lvl="1"/>
            <a:r>
              <a:rPr lang="sl-SI" dirty="0" smtClean="0"/>
              <a:t>CZT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/>
              <a:t>Polprevodniški detektor</a:t>
            </a:r>
            <a:endParaRPr lang="en-US" dirty="0"/>
          </a:p>
        </p:txBody>
      </p:sp>
      <p:pic>
        <p:nvPicPr>
          <p:cNvPr id="4" name="Picture 6" descr="The image “file:///G:/Mitja/KOPIJE/SLIKE/KRISTAL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3690938" cy="282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7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97500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Kvaliteta slike zaradi razdalje objekta od detektorja</a:t>
            </a:r>
            <a:endParaRPr lang="sl-SI" dirty="0"/>
          </a:p>
        </p:txBody>
      </p:sp>
      <p:pic>
        <p:nvPicPr>
          <p:cNvPr id="5" name="Picture 5" descr="dista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560840" cy="37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grada vsebine 2"/>
          <p:cNvSpPr txBox="1">
            <a:spLocks/>
          </p:cNvSpPr>
          <p:nvPr/>
        </p:nvSpPr>
        <p:spPr bwMode="auto">
          <a:xfrm>
            <a:off x="457200" y="1412776"/>
            <a:ext cx="7643192" cy="48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Prevelika razdalja do detektorja</a:t>
            </a:r>
          </a:p>
          <a:p>
            <a:pPr lvl="1"/>
            <a:r>
              <a:rPr lang="sl-SI" dirty="0" smtClean="0"/>
              <a:t>Nižja števnost in učinkovitost sistema</a:t>
            </a:r>
          </a:p>
          <a:p>
            <a:pPr lvl="1"/>
            <a:r>
              <a:rPr lang="sl-SI" dirty="0" smtClean="0"/>
              <a:t>Slabša prostorska ločljivost</a:t>
            </a:r>
          </a:p>
        </p:txBody>
      </p:sp>
    </p:spTree>
    <p:extLst>
      <p:ext uri="{BB962C8B-B14F-4D97-AF65-F5344CB8AC3E}">
        <p14:creationId xmlns:p14="http://schemas.microsoft.com/office/powerpoint/2010/main" val="16468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60" y="3645024"/>
            <a:ext cx="4170944" cy="31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radiologieforum.de/cache/marktplatz/anzeigen/f3f/27a/324/516/0.80554400_13889323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9" b="8129"/>
          <a:stretch/>
        </p:blipFill>
        <p:spPr bwMode="auto">
          <a:xfrm>
            <a:off x="683568" y="4874811"/>
            <a:ext cx="3781820" cy="19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sl-SI" dirty="0" smtClean="0"/>
              <a:t>SPECT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16707" y="971161"/>
            <a:ext cx="5050300" cy="4873752"/>
          </a:xfrm>
        </p:spPr>
        <p:txBody>
          <a:bodyPr/>
          <a:lstStyle/>
          <a:p>
            <a:r>
              <a:rPr lang="sl-SI" dirty="0"/>
              <a:t>Princip delovanja detektorjev je enak principu kot pri gama kameri</a:t>
            </a:r>
          </a:p>
          <a:p>
            <a:r>
              <a:rPr lang="sl-SI" dirty="0"/>
              <a:t>Rotirajoči </a:t>
            </a:r>
            <a:r>
              <a:rPr lang="sl-SI" dirty="0" smtClean="0"/>
              <a:t>1 ali več detektorjev so montirani </a:t>
            </a:r>
            <a:r>
              <a:rPr lang="sl-SI" dirty="0"/>
              <a:t>na ogrodje gama </a:t>
            </a:r>
            <a:r>
              <a:rPr lang="sl-SI" dirty="0" smtClean="0"/>
              <a:t>kamere</a:t>
            </a:r>
          </a:p>
          <a:p>
            <a:r>
              <a:rPr lang="pl-PL" dirty="0"/>
              <a:t>Detektor se zavrti okoli objekta z majhnimi rotacijskimi </a:t>
            </a:r>
            <a:r>
              <a:rPr lang="pl-PL" dirty="0" smtClean="0"/>
              <a:t>premiki</a:t>
            </a:r>
          </a:p>
          <a:p>
            <a:r>
              <a:rPr lang="sl-SI" spc="11" dirty="0"/>
              <a:t>Posneta serija slik se rekonstruira v 3D </a:t>
            </a:r>
            <a:r>
              <a:rPr lang="sl-SI" spc="11" dirty="0" smtClean="0"/>
              <a:t>sliko</a:t>
            </a:r>
            <a:r>
              <a:rPr lang="pl-PL" dirty="0" smtClean="0"/>
              <a:t> </a:t>
            </a:r>
            <a:endParaRPr lang="pl-P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www.yale.edu/imaging/techniques/spect_camera/graphics/spect_camera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39"/>
          <a:stretch/>
        </p:blipFill>
        <p:spPr bwMode="auto">
          <a:xfrm>
            <a:off x="5373828" y="332656"/>
            <a:ext cx="31861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75240" cy="490066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Vrste aparatov-detektorjev</a:t>
            </a:r>
            <a:endParaRPr lang="en-US" dirty="0"/>
          </a:p>
        </p:txBody>
      </p:sp>
      <p:sp>
        <p:nvSpPr>
          <p:cNvPr id="11" name="Pravokotnik 10"/>
          <p:cNvSpPr/>
          <p:nvPr/>
        </p:nvSpPr>
        <p:spPr>
          <a:xfrm>
            <a:off x="467544" y="2717304"/>
            <a:ext cx="792088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merilniki</a:t>
            </a:r>
            <a:r>
              <a:rPr lang="en-US" dirty="0"/>
              <a:t> </a:t>
            </a:r>
            <a:r>
              <a:rPr lang="en-US" dirty="0" err="1"/>
              <a:t>sevanja</a:t>
            </a:r>
            <a:endParaRPr lang="en-US" dirty="0"/>
          </a:p>
          <a:p>
            <a:r>
              <a:rPr lang="en-US" dirty="0" err="1"/>
              <a:t>gama</a:t>
            </a:r>
            <a:r>
              <a:rPr lang="en-US" dirty="0"/>
              <a:t> </a:t>
            </a:r>
            <a:r>
              <a:rPr lang="en-US" dirty="0" err="1"/>
              <a:t>kamere</a:t>
            </a:r>
            <a:endParaRPr lang="en-US" dirty="0"/>
          </a:p>
          <a:p>
            <a:r>
              <a:rPr lang="en-US" dirty="0" err="1" smtClean="0"/>
              <a:t>števci</a:t>
            </a:r>
            <a:r>
              <a:rPr lang="en-US" dirty="0" smtClean="0"/>
              <a:t>:</a:t>
            </a:r>
            <a:endParaRPr lang="sl-SI" dirty="0" smtClean="0"/>
          </a:p>
          <a:p>
            <a:pPr lvl="1"/>
            <a:r>
              <a:rPr lang="en-US" dirty="0" smtClean="0"/>
              <a:t>Gama</a:t>
            </a:r>
            <a:r>
              <a:rPr lang="sl-SI" dirty="0" smtClean="0"/>
              <a:t> števci</a:t>
            </a:r>
          </a:p>
          <a:p>
            <a:pPr lvl="1"/>
            <a:r>
              <a:rPr lang="en-US" dirty="0" smtClean="0"/>
              <a:t>Beta</a:t>
            </a:r>
            <a:r>
              <a:rPr lang="sl-SI" dirty="0" smtClean="0"/>
              <a:t> števci</a:t>
            </a:r>
          </a:p>
          <a:p>
            <a:pPr lvl="1"/>
            <a:r>
              <a:rPr lang="en-US" dirty="0" err="1" smtClean="0"/>
              <a:t>tekočinski</a:t>
            </a:r>
            <a:r>
              <a:rPr lang="en-US" dirty="0" smtClean="0"/>
              <a:t> </a:t>
            </a:r>
            <a:r>
              <a:rPr lang="en-US" dirty="0" err="1" smtClean="0"/>
              <a:t>scintilacijski</a:t>
            </a:r>
            <a:r>
              <a:rPr lang="sl-SI" dirty="0" smtClean="0"/>
              <a:t> števci</a:t>
            </a:r>
            <a:endParaRPr lang="en-US" dirty="0"/>
          </a:p>
          <a:p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aparati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66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sl-SI" dirty="0" smtClean="0"/>
              <a:t>PET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5338936" cy="4204408"/>
          </a:xfrm>
        </p:spPr>
        <p:txBody>
          <a:bodyPr/>
          <a:lstStyle/>
          <a:p>
            <a:r>
              <a:rPr lang="sl-SI" dirty="0" smtClean="0"/>
              <a:t>Uporaba pozitronskih sevalcev</a:t>
            </a:r>
            <a:endParaRPr lang="sl-SI" dirty="0" smtClean="0"/>
          </a:p>
          <a:p>
            <a:r>
              <a:rPr lang="sl-SI" dirty="0" err="1" smtClean="0"/>
              <a:t>Detektiramo</a:t>
            </a:r>
            <a:r>
              <a:rPr lang="sl-SI" dirty="0" smtClean="0"/>
              <a:t> para </a:t>
            </a:r>
            <a:r>
              <a:rPr lang="sl-SI" dirty="0" err="1" smtClean="0"/>
              <a:t>anihilacijskih</a:t>
            </a:r>
            <a:r>
              <a:rPr lang="sl-SI" dirty="0" smtClean="0"/>
              <a:t> fotonov z </a:t>
            </a:r>
            <a:r>
              <a:rPr lang="sl-SI" dirty="0" smtClean="0"/>
              <a:t>energijo </a:t>
            </a:r>
            <a:r>
              <a:rPr lang="sl-SI" dirty="0" smtClean="0"/>
              <a:t>511keV</a:t>
            </a:r>
          </a:p>
          <a:p>
            <a:r>
              <a:rPr lang="sl-SI" dirty="0" smtClean="0"/>
              <a:t>Detektorski sistem razporejen v krogu</a:t>
            </a:r>
          </a:p>
          <a:p>
            <a:r>
              <a:rPr lang="sl-SI" dirty="0" smtClean="0"/>
              <a:t>Več detektorskih obročev </a:t>
            </a:r>
            <a:r>
              <a:rPr lang="en-US" dirty="0" smtClean="0"/>
              <a:t>(</a:t>
            </a:r>
            <a:r>
              <a:rPr lang="en-US" dirty="0"/>
              <a:t>ring) </a:t>
            </a:r>
            <a:r>
              <a:rPr lang="sl-SI" dirty="0" smtClean="0"/>
              <a:t>razporejenih v fiksnem</a:t>
            </a:r>
            <a:r>
              <a:rPr lang="en-US" dirty="0" smtClean="0"/>
              <a:t>, </a:t>
            </a:r>
            <a:r>
              <a:rPr lang="sl-SI" dirty="0" err="1" smtClean="0"/>
              <a:t>nerotirajočem</a:t>
            </a:r>
            <a:r>
              <a:rPr lang="sl-SI" dirty="0" smtClean="0"/>
              <a:t> </a:t>
            </a:r>
            <a:r>
              <a:rPr lang="en-US" dirty="0" smtClean="0"/>
              <a:t>gantry-</a:t>
            </a:r>
            <a:r>
              <a:rPr lang="en-US" dirty="0" err="1" smtClean="0"/>
              <a:t>ju</a:t>
            </a:r>
            <a:endParaRPr lang="sl-SI" dirty="0" smtClean="0"/>
          </a:p>
          <a:p>
            <a:r>
              <a:rPr lang="sl-SI" dirty="0" smtClean="0"/>
              <a:t>Moderni PET-i brez fizične kolimacije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24" y="404664"/>
            <a:ext cx="3424976" cy="21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7" y="5257144"/>
            <a:ext cx="5941891" cy="1505711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62" y="2852937"/>
            <a:ext cx="1631484" cy="20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2780600"/>
            <a:ext cx="1873855" cy="22322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995" y="4906001"/>
            <a:ext cx="3103005" cy="19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QC testi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Zaradi zagotavljanja zmanjševanja obremenitve pacientov in osebja, kakor tudi okolja je potrebno na opremi, ki se uporablja za diagnosticiranje, opravljati redno kontrolo kvalitete.</a:t>
            </a:r>
          </a:p>
          <a:p>
            <a:r>
              <a:rPr lang="sl-SI" dirty="0" smtClean="0"/>
              <a:t>Za  zagotavljanje kontrole kvalitete </a:t>
            </a:r>
            <a:r>
              <a:rPr lang="en-US" dirty="0" smtClean="0"/>
              <a:t>se </a:t>
            </a:r>
            <a:r>
              <a:rPr lang="en-US" dirty="0"/>
              <a:t>v </a:t>
            </a:r>
            <a:r>
              <a:rPr lang="sl-SI" dirty="0" smtClean="0"/>
              <a:t>n</a:t>
            </a:r>
            <a:r>
              <a:rPr lang="en-US" dirty="0" err="1" smtClean="0"/>
              <a:t>uklearni</a:t>
            </a:r>
            <a:r>
              <a:rPr lang="en-US" dirty="0" smtClean="0"/>
              <a:t> </a:t>
            </a:r>
            <a:r>
              <a:rPr lang="en-US" dirty="0" err="1"/>
              <a:t>medicini</a:t>
            </a:r>
            <a:r>
              <a:rPr lang="en-US" dirty="0"/>
              <a:t> </a:t>
            </a:r>
            <a:r>
              <a:rPr lang="en-US" dirty="0" err="1"/>
              <a:t>uporabljajo</a:t>
            </a:r>
            <a:r>
              <a:rPr lang="en-US" dirty="0"/>
              <a:t> </a:t>
            </a:r>
            <a:r>
              <a:rPr lang="en-US" dirty="0" err="1" smtClean="0"/>
              <a:t>pred</a:t>
            </a:r>
            <a:r>
              <a:rPr lang="sl-SI" dirty="0" smtClean="0"/>
              <a:t>v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/>
              <a:t>NEMA (National Electrical Manufacturers Association) </a:t>
            </a:r>
            <a:r>
              <a:rPr lang="sl-SI" dirty="0" smtClean="0"/>
              <a:t>standardi, ki predpisujejo postopke in pogostost.</a:t>
            </a:r>
          </a:p>
          <a:p>
            <a:r>
              <a:rPr lang="sl-SI" dirty="0" smtClean="0"/>
              <a:t>Kontrolo kvalitete je potrebno izvajati od priprave </a:t>
            </a:r>
            <a:r>
              <a:rPr lang="sl-SI" dirty="0" err="1" smtClean="0"/>
              <a:t>radiofarmaka</a:t>
            </a:r>
            <a:r>
              <a:rPr lang="sl-SI" dirty="0" smtClean="0"/>
              <a:t> pa do končnega izvida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8288" r="5157" b="4083"/>
          <a:stretch/>
        </p:blipFill>
        <p:spPr bwMode="auto">
          <a:xfrm>
            <a:off x="4649664" y="3393926"/>
            <a:ext cx="20859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sl-SI" dirty="0" smtClean="0"/>
              <a:t>QC testi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0375" y="908720"/>
            <a:ext cx="7992888" cy="5877272"/>
          </a:xfrm>
        </p:spPr>
        <p:txBody>
          <a:bodyPr/>
          <a:lstStyle/>
          <a:p>
            <a:r>
              <a:rPr lang="sl-SI" dirty="0" smtClean="0"/>
              <a:t>Meritev ozadja BKG</a:t>
            </a:r>
          </a:p>
          <a:p>
            <a:r>
              <a:rPr lang="sl-SI" dirty="0" smtClean="0"/>
              <a:t>PEAK </a:t>
            </a:r>
            <a:r>
              <a:rPr lang="sl-SI" dirty="0" smtClean="0"/>
              <a:t>(Mesto energijskega vrha)</a:t>
            </a:r>
          </a:p>
          <a:p>
            <a:r>
              <a:rPr lang="sl-SI" dirty="0" smtClean="0"/>
              <a:t>Učinkovitost sistema (</a:t>
            </a:r>
            <a:r>
              <a:rPr lang="sl-SI" dirty="0" err="1" smtClean="0"/>
              <a:t>Efficienc</a:t>
            </a:r>
            <a:r>
              <a:rPr lang="sl-SI" dirty="0" err="1"/>
              <a:t>y</a:t>
            </a:r>
            <a:r>
              <a:rPr lang="sl-SI" dirty="0" smtClean="0"/>
              <a:t>)</a:t>
            </a:r>
          </a:p>
          <a:p>
            <a:r>
              <a:rPr lang="sl-SI" dirty="0" smtClean="0"/>
              <a:t>Ploskovna enakomernost</a:t>
            </a:r>
          </a:p>
          <a:p>
            <a:pPr lvl="1"/>
            <a:r>
              <a:rPr lang="sl-SI" dirty="0" smtClean="0"/>
              <a:t>Notranja (</a:t>
            </a:r>
            <a:r>
              <a:rPr lang="sl-SI" dirty="0" err="1" smtClean="0"/>
              <a:t>Intrinsic</a:t>
            </a:r>
            <a:r>
              <a:rPr lang="sl-SI" dirty="0" smtClean="0"/>
              <a:t>) – Brez kolimatorja</a:t>
            </a:r>
          </a:p>
          <a:p>
            <a:pPr lvl="1"/>
            <a:r>
              <a:rPr lang="sl-SI" dirty="0" smtClean="0"/>
              <a:t>Sistemska (</a:t>
            </a:r>
            <a:r>
              <a:rPr lang="sl-SI" dirty="0" err="1" smtClean="0"/>
              <a:t>Extrinsic</a:t>
            </a:r>
            <a:r>
              <a:rPr lang="sl-SI" dirty="0" smtClean="0"/>
              <a:t>, </a:t>
            </a:r>
            <a:r>
              <a:rPr lang="sl-SI" dirty="0" err="1" smtClean="0"/>
              <a:t>System</a:t>
            </a:r>
            <a:r>
              <a:rPr lang="sl-SI" dirty="0" smtClean="0"/>
              <a:t>) – S kolimatorjem</a:t>
            </a:r>
            <a:endParaRPr lang="en-US" dirty="0"/>
          </a:p>
          <a:p>
            <a:r>
              <a:rPr lang="sl-SI" dirty="0" smtClean="0"/>
              <a:t>Ločljivost</a:t>
            </a:r>
          </a:p>
          <a:p>
            <a:pPr lvl="1"/>
            <a:r>
              <a:rPr lang="sl-SI" dirty="0" smtClean="0"/>
              <a:t>Z bar fantomom ali z PSF</a:t>
            </a:r>
          </a:p>
          <a:p>
            <a:r>
              <a:rPr lang="sl-SI" dirty="0" smtClean="0"/>
              <a:t>Linearnost</a:t>
            </a:r>
          </a:p>
          <a:p>
            <a:pPr lvl="1"/>
            <a:r>
              <a:rPr lang="sl-SI" dirty="0" smtClean="0"/>
              <a:t>Z bar fantomom</a:t>
            </a:r>
          </a:p>
          <a:p>
            <a:r>
              <a:rPr lang="sl-SI" dirty="0" smtClean="0"/>
              <a:t>Energijska ločljivost</a:t>
            </a:r>
          </a:p>
          <a:p>
            <a:r>
              <a:rPr lang="sl-SI" dirty="0" smtClean="0"/>
              <a:t>SPECT</a:t>
            </a:r>
          </a:p>
          <a:p>
            <a:pPr lvl="1"/>
            <a:r>
              <a:rPr lang="sl-SI" dirty="0" smtClean="0"/>
              <a:t>Center rotacije (COR)</a:t>
            </a:r>
          </a:p>
          <a:p>
            <a:pPr lvl="1"/>
            <a:r>
              <a:rPr lang="sl-SI" dirty="0" smtClean="0"/>
              <a:t>Ločljivost in enakomernost (NEMA ali </a:t>
            </a:r>
            <a:r>
              <a:rPr lang="sl-SI" dirty="0" err="1" smtClean="0"/>
              <a:t>Jaszczak</a:t>
            </a:r>
            <a:r>
              <a:rPr lang="sl-SI" dirty="0" smtClean="0"/>
              <a:t> fantom)</a:t>
            </a:r>
            <a:endParaRPr lang="en-US" dirty="0"/>
          </a:p>
        </p:txBody>
      </p:sp>
      <p:sp>
        <p:nvSpPr>
          <p:cNvPr id="5" name="AutoShape 2" descr="Rezultat iskanja slik za jaszczak phant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Rezultat iskanja slik za jaszczak phant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Rezultat iskanja slik za jaszczak phant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Rezultat iskanja slik za jaszczak phant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2" t="10640" r="16122" b="6371"/>
          <a:stretch/>
        </p:blipFill>
        <p:spPr bwMode="auto">
          <a:xfrm>
            <a:off x="6671642" y="4581128"/>
            <a:ext cx="1428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66" y="850369"/>
            <a:ext cx="2762018" cy="178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5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QC Zamaknjen energijski vrh (PEAK)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Pri zamaknjenem </a:t>
            </a:r>
            <a:r>
              <a:rPr lang="sl-SI" dirty="0" err="1" smtClean="0"/>
              <a:t>PEAKu</a:t>
            </a:r>
            <a:r>
              <a:rPr lang="sl-SI" dirty="0" smtClean="0"/>
              <a:t> se zaradi uporabe energijskega okna</a:t>
            </a:r>
          </a:p>
          <a:p>
            <a:pPr lvl="1"/>
            <a:r>
              <a:rPr lang="sl-SI" dirty="0" smtClean="0"/>
              <a:t>uporabni signali </a:t>
            </a:r>
            <a:r>
              <a:rPr lang="sl-SI" dirty="0" err="1" smtClean="0"/>
              <a:t>fotovrha</a:t>
            </a:r>
            <a:r>
              <a:rPr lang="sl-SI" dirty="0" smtClean="0"/>
              <a:t> zavržejo</a:t>
            </a:r>
          </a:p>
          <a:p>
            <a:pPr lvl="1"/>
            <a:r>
              <a:rPr lang="sl-SI" dirty="0" smtClean="0"/>
              <a:t>beležijo se signali izven </a:t>
            </a:r>
            <a:r>
              <a:rPr lang="sl-SI" dirty="0" err="1" smtClean="0"/>
              <a:t>fotovrha</a:t>
            </a:r>
            <a:endParaRPr lang="sl-SI" dirty="0" smtClean="0"/>
          </a:p>
          <a:p>
            <a:pPr lvl="2"/>
            <a:r>
              <a:rPr lang="sl-SI" dirty="0" smtClean="0"/>
              <a:t>v področju </a:t>
            </a:r>
            <a:r>
              <a:rPr lang="sl-SI" dirty="0" err="1" smtClean="0"/>
              <a:t>comptosnkega</a:t>
            </a:r>
            <a:r>
              <a:rPr lang="sl-SI" dirty="0" smtClean="0"/>
              <a:t> sipanja</a:t>
            </a:r>
          </a:p>
          <a:p>
            <a:r>
              <a:rPr lang="sl-SI" dirty="0" smtClean="0"/>
              <a:t>Zmanjšana učinkovitost sistema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slabša števnost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Informacija o </a:t>
            </a:r>
            <a:r>
              <a:rPr lang="sl-SI" dirty="0" err="1" smtClean="0">
                <a:sym typeface="Wingdings" panose="05000000000000000000" pitchFamily="2" charset="2"/>
              </a:rPr>
              <a:t>privzemu</a:t>
            </a:r>
            <a:r>
              <a:rPr lang="sl-SI" dirty="0" smtClean="0">
                <a:sym typeface="Wingdings" panose="05000000000000000000" pitchFamily="2" charset="2"/>
              </a:rPr>
              <a:t> radioizotopa ne velja več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Diagnostična vrednost slike je oporečna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87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QC učinkovitost sistema - </a:t>
            </a:r>
            <a:r>
              <a:rPr lang="sl-SI" dirty="0" err="1" smtClean="0"/>
              <a:t>Efficiency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>
                <a:sym typeface="Wingdings" panose="05000000000000000000" pitchFamily="2" charset="2"/>
              </a:rPr>
              <a:t>Učinkovitost sistema predstavlja pretvorbeni faktor med številom zabeleženih impulzov v 1 min in aktivnostjo, ki jo slikamo</a:t>
            </a:r>
          </a:p>
          <a:p>
            <a:pPr lvl="1"/>
            <a:r>
              <a:rPr lang="sl-SI" dirty="0" err="1" smtClean="0">
                <a:sym typeface="Wingdings" panose="05000000000000000000" pitchFamily="2" charset="2"/>
              </a:rPr>
              <a:t>Eff</a:t>
            </a:r>
            <a:r>
              <a:rPr lang="sl-SI" dirty="0" smtClean="0">
                <a:sym typeface="Wingdings" panose="05000000000000000000" pitchFamily="2" charset="2"/>
              </a:rPr>
              <a:t> = (Št. </a:t>
            </a:r>
            <a:r>
              <a:rPr lang="sl-SI" dirty="0" err="1" smtClean="0">
                <a:sym typeface="Wingdings" panose="05000000000000000000" pitchFamily="2" charset="2"/>
              </a:rPr>
              <a:t>Imp</a:t>
            </a:r>
            <a:r>
              <a:rPr lang="sl-SI" dirty="0" smtClean="0">
                <a:sym typeface="Wingdings" panose="05000000000000000000" pitchFamily="2" charset="2"/>
              </a:rPr>
              <a:t>./min)/A[</a:t>
            </a:r>
            <a:r>
              <a:rPr lang="sl-SI" dirty="0" err="1" smtClean="0">
                <a:sym typeface="Wingdings" panose="05000000000000000000" pitchFamily="2" charset="2"/>
              </a:rPr>
              <a:t>MBq</a:t>
            </a:r>
            <a:r>
              <a:rPr lang="sl-SI" dirty="0" smtClean="0">
                <a:sym typeface="Wingdings" panose="05000000000000000000" pitchFamily="2" charset="2"/>
              </a:rPr>
              <a:t>]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Znižana učinkovitost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slabša števnost</a:t>
            </a:r>
            <a:endParaRPr lang="sl-SI" dirty="0">
              <a:sym typeface="Wingdings" panose="05000000000000000000" pitchFamily="2" charset="2"/>
            </a:endParaRPr>
          </a:p>
          <a:p>
            <a:pPr lvl="1"/>
            <a:r>
              <a:rPr lang="sl-SI" dirty="0">
                <a:sym typeface="Wingdings" panose="05000000000000000000" pitchFamily="2" charset="2"/>
              </a:rPr>
              <a:t>Informacija o </a:t>
            </a:r>
            <a:r>
              <a:rPr lang="sl-SI" dirty="0" err="1">
                <a:sym typeface="Wingdings" panose="05000000000000000000" pitchFamily="2" charset="2"/>
              </a:rPr>
              <a:t>privzemu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radiofarmaka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>
                <a:sym typeface="Wingdings" panose="05000000000000000000" pitchFamily="2" charset="2"/>
              </a:rPr>
              <a:t>ne velja </a:t>
            </a:r>
            <a:r>
              <a:rPr lang="sl-SI" dirty="0" smtClean="0">
                <a:sym typeface="Wingdings" panose="05000000000000000000" pitchFamily="2" charset="2"/>
              </a:rPr>
              <a:t>več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Pred izvajanjem slikanja je potrebno težavo odpraviti</a:t>
            </a:r>
            <a:endParaRPr lang="sl-SI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3241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sl-SI" dirty="0" smtClean="0"/>
              <a:t>QC enakomernost slike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1208148"/>
            <a:ext cx="7467600" cy="2452478"/>
          </a:xfrm>
        </p:spPr>
        <p:txBody>
          <a:bodyPr/>
          <a:lstStyle/>
          <a:p>
            <a:r>
              <a:rPr lang="sl-SI" sz="2000" dirty="0" smtClean="0"/>
              <a:t>Notranja – </a:t>
            </a:r>
            <a:r>
              <a:rPr lang="sl-SI" sz="2000" dirty="0" err="1" smtClean="0"/>
              <a:t>intrinzična</a:t>
            </a:r>
            <a:endParaRPr lang="sl-SI" sz="2000" dirty="0" smtClean="0"/>
          </a:p>
          <a:p>
            <a:pPr lvl="1"/>
            <a:r>
              <a:rPr lang="sl-SI" sz="2000" dirty="0" smtClean="0"/>
              <a:t>Brez kolimatorja</a:t>
            </a:r>
          </a:p>
          <a:p>
            <a:r>
              <a:rPr lang="sl-SI" sz="2000" dirty="0" smtClean="0"/>
              <a:t>Zunanja – </a:t>
            </a:r>
            <a:r>
              <a:rPr lang="sl-SI" sz="2000" dirty="0" err="1" smtClean="0"/>
              <a:t>ekstrinzična</a:t>
            </a:r>
            <a:endParaRPr lang="sl-SI" sz="2000" dirty="0" smtClean="0"/>
          </a:p>
          <a:p>
            <a:pPr lvl="1"/>
            <a:r>
              <a:rPr lang="sl-SI" sz="2000" dirty="0" smtClean="0"/>
              <a:t>S kolimatorjem</a:t>
            </a:r>
          </a:p>
          <a:p>
            <a:r>
              <a:rPr lang="sl-SI" sz="2000" dirty="0" smtClean="0"/>
              <a:t>Test enakomernosti slike mora biti znotraj mej proizvajalca, sicer je potrebno izvesti korekcijo</a:t>
            </a:r>
            <a:endParaRPr lang="en-US" sz="20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60626"/>
            <a:ext cx="383620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573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sl-SI" dirty="0" smtClean="0"/>
              <a:t>Neenakomernost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04292" y="1262295"/>
            <a:ext cx="7467600" cy="4873752"/>
          </a:xfrm>
        </p:spPr>
        <p:txBody>
          <a:bodyPr/>
          <a:lstStyle/>
          <a:p>
            <a:r>
              <a:rPr lang="sl-SI" dirty="0" smtClean="0"/>
              <a:t>Področje neenakomernosti bi lahko zmotno tolmačili kot znižano aktivnost</a:t>
            </a:r>
          </a:p>
          <a:p>
            <a:r>
              <a:rPr lang="sl-SI" dirty="0" smtClean="0"/>
              <a:t>Slika je diagnostično sporna</a:t>
            </a:r>
            <a:endParaRPr lang="en-US" dirty="0"/>
          </a:p>
        </p:txBody>
      </p:sp>
      <p:pic>
        <p:nvPicPr>
          <p:cNvPr id="2052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31429"/>
            <a:ext cx="6477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97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/>
          <a:lstStyle/>
          <a:p>
            <a:r>
              <a:rPr lang="sl-SI" dirty="0" smtClean="0"/>
              <a:t>Ploskovna </a:t>
            </a:r>
            <a:r>
              <a:rPr lang="sl-SI" dirty="0" smtClean="0"/>
              <a:t>neenakomernost in korekcija</a:t>
            </a:r>
            <a:endParaRPr lang="en-US" dirty="0"/>
          </a:p>
        </p:txBody>
      </p:sp>
      <p:pic>
        <p:nvPicPr>
          <p:cNvPr id="3077" name="Picture 5" descr="Povezana sli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t="21689" r="13237" b="10087"/>
          <a:stretch/>
        </p:blipFill>
        <p:spPr bwMode="auto">
          <a:xfrm>
            <a:off x="971600" y="1556792"/>
            <a:ext cx="7018444" cy="470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sl-SI" dirty="0" smtClean="0"/>
              <a:t>Poškodbe kristala in težave s PMT</a:t>
            </a:r>
            <a:endParaRPr lang="en-US" dirty="0"/>
          </a:p>
        </p:txBody>
      </p:sp>
      <p:pic>
        <p:nvPicPr>
          <p:cNvPr id="4" name="Picture 4" descr="The image “file:///G:/Mitja/KOPIJE/SLIKE/Kristal-zlomljen.jpg” cannot be displayed, because it contains errors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3" y="1468670"/>
            <a:ext cx="472509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16617"/>
            <a:ext cx="2351187" cy="234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79700"/>
            <a:ext cx="2351188" cy="235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sl-SI" dirty="0" smtClean="0"/>
              <a:t>Poškodbe kolimatorja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/>
          <a:lstStyle/>
          <a:p>
            <a:r>
              <a:rPr lang="sl-SI" dirty="0" smtClean="0"/>
              <a:t>Fizična poškodba kolimatorja</a:t>
            </a:r>
          </a:p>
          <a:p>
            <a:pPr lvl="1"/>
            <a:r>
              <a:rPr lang="sl-SI" dirty="0" smtClean="0"/>
              <a:t>Zmotno lahko tolmačimo kot povišano aktivnost ali lezijo</a:t>
            </a:r>
          </a:p>
          <a:p>
            <a:r>
              <a:rPr lang="sl-SI" dirty="0" smtClean="0"/>
              <a:t>Sesedanje svinca</a:t>
            </a:r>
          </a:p>
          <a:p>
            <a:pPr lvl="1"/>
            <a:r>
              <a:rPr lang="sl-SI" dirty="0" smtClean="0"/>
              <a:t>Opazi se kot neenakomernost slike</a:t>
            </a:r>
          </a:p>
          <a:p>
            <a:pPr lvl="2"/>
            <a:r>
              <a:rPr lang="sl-SI" dirty="0" smtClean="0"/>
              <a:t>ki se je ne da odpraviti s korekcijami, saj jih izvajamo brez kolimatorja</a:t>
            </a:r>
          </a:p>
          <a:p>
            <a:pPr lvl="2"/>
            <a:endParaRPr lang="en-US" dirty="0"/>
          </a:p>
        </p:txBody>
      </p:sp>
      <p:pic>
        <p:nvPicPr>
          <p:cNvPr id="3074" name="Picture 2" descr="Rezultat iskanja s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4400550" cy="240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23717"/>
            <a:ext cx="1763237" cy="247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23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/>
              <a:t>Vrste </a:t>
            </a:r>
            <a:r>
              <a:rPr lang="sl-SI" sz="3200" dirty="0" smtClean="0"/>
              <a:t>detektorjev glede </a:t>
            </a:r>
            <a:r>
              <a:rPr lang="sl-SI" sz="3200" dirty="0"/>
              <a:t>na področja uporabe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Detektorji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s </a:t>
            </a:r>
            <a:r>
              <a:rPr lang="en-US" dirty="0" err="1"/>
              <a:t>pripravo</a:t>
            </a:r>
            <a:r>
              <a:rPr lang="en-US" dirty="0"/>
              <a:t> </a:t>
            </a:r>
            <a:r>
              <a:rPr lang="en-US" dirty="0" err="1" smtClean="0"/>
              <a:t>radiofarmakov</a:t>
            </a:r>
            <a:endParaRPr lang="sl-SI" dirty="0" smtClean="0"/>
          </a:p>
          <a:p>
            <a:pPr lvl="1"/>
            <a:r>
              <a:rPr lang="en-US" dirty="0" err="1" smtClean="0"/>
              <a:t>radionuklidni</a:t>
            </a:r>
            <a:r>
              <a:rPr lang="en-US" dirty="0" smtClean="0"/>
              <a:t> </a:t>
            </a:r>
            <a:r>
              <a:rPr lang="en-US" dirty="0" err="1" smtClean="0"/>
              <a:t>kalibrator</a:t>
            </a:r>
            <a:endParaRPr lang="sl-SI" dirty="0" smtClean="0"/>
          </a:p>
          <a:p>
            <a:pPr lvl="1"/>
            <a:r>
              <a:rPr lang="sl-SI" dirty="0" smtClean="0"/>
              <a:t>Skener </a:t>
            </a:r>
            <a:r>
              <a:rPr lang="en-US" dirty="0" err="1" smtClean="0"/>
              <a:t>kromatogra</a:t>
            </a:r>
            <a:r>
              <a:rPr lang="sl-SI" dirty="0" smtClean="0"/>
              <a:t>f</a:t>
            </a:r>
            <a:r>
              <a:rPr lang="en-US" dirty="0" smtClean="0"/>
              <a:t>ski</a:t>
            </a:r>
            <a:r>
              <a:rPr lang="sl-SI" dirty="0" smtClean="0"/>
              <a:t>h</a:t>
            </a:r>
            <a:r>
              <a:rPr lang="en-US" dirty="0" smtClean="0"/>
              <a:t> </a:t>
            </a:r>
            <a:r>
              <a:rPr lang="sl-SI" dirty="0" smtClean="0"/>
              <a:t>ploščic</a:t>
            </a:r>
          </a:p>
          <a:p>
            <a:pPr lvl="1"/>
            <a:r>
              <a:rPr lang="sl-SI" dirty="0" smtClean="0"/>
              <a:t>Gama števec</a:t>
            </a:r>
            <a:endParaRPr lang="en-US" dirty="0"/>
          </a:p>
          <a:p>
            <a:r>
              <a:rPr lang="en-US" dirty="0" err="1"/>
              <a:t>Detektorji</a:t>
            </a:r>
            <a:r>
              <a:rPr lang="en-US" dirty="0"/>
              <a:t> </a:t>
            </a:r>
            <a:r>
              <a:rPr lang="en-US" dirty="0" err="1"/>
              <a:t>radioaktivnosti</a:t>
            </a:r>
            <a:r>
              <a:rPr lang="en-US" dirty="0"/>
              <a:t> v </a:t>
            </a:r>
            <a:r>
              <a:rPr lang="en-US" dirty="0" err="1" smtClean="0"/>
              <a:t>pacientu</a:t>
            </a:r>
            <a:endParaRPr lang="sl-SI" dirty="0" smtClean="0"/>
          </a:p>
          <a:p>
            <a:pPr lvl="1"/>
            <a:r>
              <a:rPr lang="en-US" dirty="0" err="1" smtClean="0"/>
              <a:t>gama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endParaRPr lang="sl-SI" dirty="0" smtClean="0"/>
          </a:p>
          <a:p>
            <a:pPr lvl="1"/>
            <a:r>
              <a:rPr lang="sl-SI" dirty="0" smtClean="0"/>
              <a:t>Števec privzema</a:t>
            </a:r>
          </a:p>
          <a:p>
            <a:pPr lvl="1"/>
            <a:r>
              <a:rPr lang="sl-SI" dirty="0" smtClean="0"/>
              <a:t>WBC</a:t>
            </a:r>
            <a:endParaRPr lang="en-US" dirty="0"/>
          </a:p>
          <a:p>
            <a:r>
              <a:rPr lang="en-US" dirty="0" err="1" smtClean="0"/>
              <a:t>Detektorji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varstvo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 smtClean="0"/>
              <a:t>sevanji</a:t>
            </a:r>
            <a:endParaRPr lang="sl-SI" dirty="0" smtClean="0"/>
          </a:p>
          <a:p>
            <a:pPr lvl="1"/>
            <a:r>
              <a:rPr lang="en-US" dirty="0" err="1" smtClean="0"/>
              <a:t>merilnik</a:t>
            </a:r>
            <a:r>
              <a:rPr lang="en-US" dirty="0" smtClean="0"/>
              <a:t> </a:t>
            </a:r>
            <a:r>
              <a:rPr lang="en-US" dirty="0" err="1"/>
              <a:t>hitrosti</a:t>
            </a:r>
            <a:r>
              <a:rPr lang="en-US" dirty="0"/>
              <a:t> </a:t>
            </a:r>
            <a:r>
              <a:rPr lang="en-US" dirty="0" smtClean="0"/>
              <a:t>doze</a:t>
            </a:r>
            <a:endParaRPr lang="sl-SI" dirty="0" smtClean="0"/>
          </a:p>
          <a:p>
            <a:pPr lvl="1"/>
            <a:r>
              <a:rPr lang="en-US" dirty="0" err="1" smtClean="0"/>
              <a:t>merilnik</a:t>
            </a:r>
            <a:r>
              <a:rPr lang="en-US" dirty="0" smtClean="0"/>
              <a:t> </a:t>
            </a:r>
            <a:r>
              <a:rPr lang="en-US" dirty="0" err="1" smtClean="0"/>
              <a:t>kontaminacije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sl-SI" dirty="0" smtClean="0"/>
              <a:t>QC Ločljivost</a:t>
            </a:r>
            <a:endParaRPr lang="en-US" dirty="0"/>
          </a:p>
        </p:txBody>
      </p:sp>
      <p:pic>
        <p:nvPicPr>
          <p:cNvPr id="4098" name="Picture 2" descr="Rezultat iskanja slik za gama camera resolution bar phan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4654"/>
            <a:ext cx="412435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096344" cy="30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grada vsebine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2736304"/>
          </a:xfrm>
        </p:spPr>
        <p:txBody>
          <a:bodyPr/>
          <a:lstStyle/>
          <a:p>
            <a:r>
              <a:rPr lang="sl-SI" altLang="en-US" sz="2000" dirty="0" smtClean="0"/>
              <a:t>Katero področje na fantomu se še jasno vidi?</a:t>
            </a:r>
          </a:p>
          <a:p>
            <a:r>
              <a:rPr lang="sl-SI" altLang="en-US" sz="2000" dirty="0" smtClean="0"/>
              <a:t>Ločljivost mora biti časovno konstantna in v skladu z navedbami proizvajalca</a:t>
            </a:r>
          </a:p>
          <a:p>
            <a:r>
              <a:rPr lang="sl-SI" altLang="en-US" sz="2000" dirty="0" smtClean="0"/>
              <a:t>Prostorska ločljivost vpliva na diagnostično vrednost slike</a:t>
            </a:r>
          </a:p>
          <a:p>
            <a:pPr lvl="1"/>
            <a:r>
              <a:rPr lang="sl-SI" altLang="en-US" sz="1700" dirty="0" smtClean="0"/>
              <a:t>v NM je ločljivost cca. 1cm pri </a:t>
            </a:r>
            <a:r>
              <a:rPr lang="sl-SI" altLang="en-US" sz="1700" dirty="0" err="1" smtClean="0"/>
              <a:t>planarni</a:t>
            </a:r>
            <a:r>
              <a:rPr lang="sl-SI" altLang="en-US" sz="1700" dirty="0" smtClean="0"/>
              <a:t>, cca. 0,7cm pri SPECT in 0,5cm pri PET</a:t>
            </a:r>
          </a:p>
          <a:p>
            <a:pPr lvl="1"/>
            <a:r>
              <a:rPr lang="sl-SI" altLang="en-US" sz="1700" dirty="0" smtClean="0"/>
              <a:t>2 bližnjih točk,</a:t>
            </a:r>
            <a:r>
              <a:rPr lang="sl-SI" altLang="en-US" sz="1700" dirty="0" smtClean="0"/>
              <a:t> ki sta manjši kot je prostorska ločljivost kamere ne moremo ločiti med sabo </a:t>
            </a:r>
            <a:endParaRPr lang="sl-SI" altLang="en-US" sz="1700" dirty="0"/>
          </a:p>
        </p:txBody>
      </p:sp>
    </p:spTree>
    <p:extLst>
      <p:ext uri="{BB962C8B-B14F-4D97-AF65-F5344CB8AC3E}">
        <p14:creationId xmlns:p14="http://schemas.microsoft.com/office/powerpoint/2010/main" val="8532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sl-SI" dirty="0" smtClean="0"/>
              <a:t>QC </a:t>
            </a:r>
            <a:r>
              <a:rPr lang="sl-SI" dirty="0" err="1" smtClean="0"/>
              <a:t>linernosti</a:t>
            </a:r>
            <a:r>
              <a:rPr lang="sl-SI" dirty="0" smtClean="0"/>
              <a:t> in korekcija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4" y="2783973"/>
            <a:ext cx="5444404" cy="126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Rezultat iskanja slik za gamma camera linearity corr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Rezultat iskanja slik za gamma camera linearity correc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4" y="4142420"/>
            <a:ext cx="5444404" cy="22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grada vsebine 2"/>
          <p:cNvSpPr txBox="1">
            <a:spLocks/>
          </p:cNvSpPr>
          <p:nvPr/>
        </p:nvSpPr>
        <p:spPr bwMode="auto">
          <a:xfrm>
            <a:off x="463773" y="1124744"/>
            <a:ext cx="74676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en-US" sz="2000" dirty="0" smtClean="0"/>
              <a:t>Zaradi nelinearnosti se točke izrišejo drugje na sliki</a:t>
            </a:r>
          </a:p>
          <a:p>
            <a:r>
              <a:rPr lang="sl-SI" altLang="en-US" sz="2000" dirty="0" smtClean="0"/>
              <a:t>Slika je diagnostično sporna</a:t>
            </a:r>
            <a:endParaRPr lang="sl-SI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825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Energijska ločljivost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en-US" sz="2000" dirty="0"/>
              <a:t>Sposobnost ločiti dve različni energiji, ki sta blizu </a:t>
            </a:r>
            <a:r>
              <a:rPr lang="sl-SI" altLang="en-US" sz="2000" dirty="0" smtClean="0"/>
              <a:t>skupaj</a:t>
            </a:r>
            <a:endParaRPr lang="sl-SI" altLang="en-US" sz="2000" dirty="0"/>
          </a:p>
        </p:txBody>
      </p:sp>
      <p:pic>
        <p:nvPicPr>
          <p:cNvPr id="4" name="Picture 4" descr="The image “file:///H:/ENE_res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4" y="2132856"/>
            <a:ext cx="6713984" cy="426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/>
              <a:t>Ločljivost in enakomernost SPECT kamere</a:t>
            </a:r>
            <a:endParaRPr lang="en-US" dirty="0"/>
          </a:p>
        </p:txBody>
      </p:sp>
      <p:sp>
        <p:nvSpPr>
          <p:cNvPr id="5" name="Ograda vsebine 2"/>
          <p:cNvSpPr txBox="1">
            <a:spLocks/>
          </p:cNvSpPr>
          <p:nvPr/>
        </p:nvSpPr>
        <p:spPr bwMode="auto">
          <a:xfrm>
            <a:off x="429865" y="1628799"/>
            <a:ext cx="7467600" cy="112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en-US" dirty="0" smtClean="0"/>
              <a:t>Zaradi rekonstrukcije slike je enakomernost pri SPECT slikanju zelo pomembna</a:t>
            </a:r>
          </a:p>
          <a:p>
            <a:pPr lvl="1"/>
            <a:r>
              <a:rPr lang="sl-SI" altLang="en-US" sz="1800" dirty="0" smtClean="0"/>
              <a:t>Nastanejo lahko artefakti</a:t>
            </a:r>
            <a:endParaRPr lang="sl-SI" altLang="en-US" sz="1800" dirty="0"/>
          </a:p>
        </p:txBody>
      </p:sp>
      <p:sp>
        <p:nvSpPr>
          <p:cNvPr id="7" name="AutoShape 4" descr="Rezultat iskanja slik za SPECT jaszczak phantom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Rezultat iskanja slik za SPECT jaszczak phantom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Rezultat iskanja slik za SPECT jaszczak phantom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Rezultat iskanja slik za SPECT jaszczak phantom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Rezultat iskanja slik za SPECT jaszczak phantom images artefact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365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57192"/>
            <a:ext cx="365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2" y="394446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avokotnik 11"/>
          <p:cNvSpPr/>
          <p:nvPr/>
        </p:nvSpPr>
        <p:spPr>
          <a:xfrm>
            <a:off x="3779911" y="2752744"/>
            <a:ext cx="31618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en-US" sz="1700" dirty="0" smtClean="0"/>
              <a:t>Enakomerna slika brez artefaktov</a:t>
            </a:r>
            <a:endParaRPr lang="sl-SI" altLang="en-US" sz="1700" dirty="0"/>
          </a:p>
        </p:txBody>
      </p:sp>
      <p:sp>
        <p:nvSpPr>
          <p:cNvPr id="19" name="Pravokotnik 18"/>
          <p:cNvSpPr/>
          <p:nvPr/>
        </p:nvSpPr>
        <p:spPr>
          <a:xfrm>
            <a:off x="3779912" y="4691419"/>
            <a:ext cx="31618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en-US" sz="1700" dirty="0" smtClean="0"/>
              <a:t>Prisotni artefakti</a:t>
            </a:r>
            <a:endParaRPr lang="sl-SI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2453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 err="1"/>
              <a:t>Merilniki</a:t>
            </a:r>
            <a:r>
              <a:rPr lang="en-US" dirty="0"/>
              <a:t> </a:t>
            </a:r>
            <a:r>
              <a:rPr lang="en-US" dirty="0" err="1"/>
              <a:t>hitrosti</a:t>
            </a:r>
            <a:r>
              <a:rPr lang="en-US" dirty="0"/>
              <a:t> doze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5626968" cy="5421216"/>
          </a:xfrm>
        </p:spPr>
        <p:txBody>
          <a:bodyPr/>
          <a:lstStyle/>
          <a:p>
            <a:pPr eaLnBrk="1" hangingPunct="1">
              <a:defRPr/>
            </a:pPr>
            <a:r>
              <a:rPr lang="sl-SI" sz="2000" dirty="0"/>
              <a:t>Uporabljajo se za nadzor </a:t>
            </a:r>
            <a:r>
              <a:rPr lang="sl-SI" sz="2000" dirty="0" smtClean="0"/>
              <a:t>sevanja</a:t>
            </a:r>
            <a:endParaRPr lang="sl-SI" sz="2000" dirty="0"/>
          </a:p>
          <a:p>
            <a:pPr eaLnBrk="1" hangingPunct="1">
              <a:defRPr/>
            </a:pPr>
            <a:r>
              <a:rPr lang="sl-SI" sz="2000" dirty="0"/>
              <a:t>Prenosni merilniki</a:t>
            </a:r>
          </a:p>
          <a:p>
            <a:pPr eaLnBrk="1" hangingPunct="1">
              <a:defRPr/>
            </a:pPr>
            <a:r>
              <a:rPr lang="sl-SI" sz="2000" dirty="0"/>
              <a:t>Stacionarne sonde:</a:t>
            </a:r>
            <a:br>
              <a:rPr lang="sl-SI" sz="2000" dirty="0"/>
            </a:br>
            <a:r>
              <a:rPr lang="sl-SI" sz="2000" dirty="0"/>
              <a:t>namenjene za stalni nadzor laboratorijev, </a:t>
            </a:r>
            <a:r>
              <a:rPr lang="sl-SI" sz="2000" dirty="0" smtClean="0"/>
              <a:t>skladišč...</a:t>
            </a:r>
            <a:endParaRPr lang="sl-SI" sz="2000" dirty="0"/>
          </a:p>
          <a:p>
            <a:pPr eaLnBrk="1" hangingPunct="1">
              <a:defRPr/>
            </a:pPr>
            <a:r>
              <a:rPr lang="sl-SI" sz="2000" dirty="0"/>
              <a:t>Princip </a:t>
            </a:r>
            <a:r>
              <a:rPr lang="sl-SI" sz="2000" dirty="0" smtClean="0"/>
              <a:t>delovanja</a:t>
            </a:r>
          </a:p>
          <a:p>
            <a:pPr lvl="1" eaLnBrk="1" hangingPunct="1">
              <a:defRPr/>
            </a:pPr>
            <a:r>
              <a:rPr lang="sl-SI" sz="1700" dirty="0" smtClean="0"/>
              <a:t>plinski </a:t>
            </a:r>
            <a:r>
              <a:rPr lang="sl-SI" sz="1700" dirty="0"/>
              <a:t>detektor </a:t>
            </a:r>
            <a:r>
              <a:rPr lang="sl-SI" sz="1700" dirty="0" smtClean="0">
                <a:sym typeface="Wingdings" panose="05000000000000000000" pitchFamily="2" charset="2"/>
              </a:rPr>
              <a:t> </a:t>
            </a:r>
            <a:r>
              <a:rPr lang="sl-SI" sz="1700" dirty="0" smtClean="0"/>
              <a:t>ionizacijska celica</a:t>
            </a:r>
          </a:p>
          <a:p>
            <a:pPr lvl="1" eaLnBrk="1" hangingPunct="1">
              <a:defRPr/>
            </a:pPr>
            <a:r>
              <a:rPr lang="sl-SI" sz="1700" dirty="0" err="1" smtClean="0"/>
              <a:t>NaI</a:t>
            </a:r>
            <a:r>
              <a:rPr lang="sl-SI" sz="1700" dirty="0" smtClean="0"/>
              <a:t> detektor </a:t>
            </a:r>
            <a:r>
              <a:rPr lang="sl-SI" sz="1700" dirty="0" smtClean="0">
                <a:sym typeface="Wingdings" panose="05000000000000000000" pitchFamily="2" charset="2"/>
              </a:rPr>
              <a:t> </a:t>
            </a:r>
            <a:r>
              <a:rPr lang="sl-SI" sz="1700" dirty="0" smtClean="0"/>
              <a:t>scintilacijski</a:t>
            </a:r>
            <a:endParaRPr lang="sl-SI" sz="1700" dirty="0"/>
          </a:p>
          <a:p>
            <a:pPr lvl="1" eaLnBrk="1" hangingPunct="1">
              <a:defRPr/>
            </a:pPr>
            <a:r>
              <a:rPr lang="sl-SI" sz="2000" dirty="0" smtClean="0"/>
              <a:t>izmerjen </a:t>
            </a:r>
            <a:r>
              <a:rPr lang="sl-SI" sz="2000" dirty="0"/>
              <a:t>električni tok interpretiramo </a:t>
            </a:r>
            <a:br>
              <a:rPr lang="sl-SI" sz="2000" dirty="0"/>
            </a:br>
            <a:r>
              <a:rPr lang="sl-SI" sz="2000" dirty="0"/>
              <a:t>    kot hitrost doze [</a:t>
            </a:r>
            <a:r>
              <a:rPr lang="sl-SI" sz="2000" dirty="0" err="1" smtClean="0"/>
              <a:t>mSv</a:t>
            </a:r>
            <a:r>
              <a:rPr lang="sl-SI" sz="2000" dirty="0" smtClean="0"/>
              <a:t>/h]</a:t>
            </a:r>
          </a:p>
          <a:p>
            <a:pPr lvl="1" eaLnBrk="1" hangingPunct="1">
              <a:defRPr/>
            </a:pPr>
            <a:r>
              <a:rPr lang="sl-SI" sz="2000" dirty="0" smtClean="0"/>
              <a:t>merijo </a:t>
            </a:r>
            <a:r>
              <a:rPr lang="el-GR" sz="2000" dirty="0">
                <a:cs typeface="Times New Roman" pitchFamily="18" charset="0"/>
              </a:rPr>
              <a:t>γ</a:t>
            </a:r>
            <a:r>
              <a:rPr lang="sl-SI" sz="2000" dirty="0">
                <a:cs typeface="Times New Roman" pitchFamily="18" charset="0"/>
              </a:rPr>
              <a:t> sevanje </a:t>
            </a:r>
            <a:r>
              <a:rPr lang="sl-SI" sz="2000" dirty="0"/>
              <a:t>v širokem </a:t>
            </a:r>
            <a:r>
              <a:rPr lang="sl-SI" sz="2000" dirty="0" smtClean="0"/>
              <a:t>intervalu energij </a:t>
            </a:r>
            <a:r>
              <a:rPr lang="sl-SI" sz="2000" dirty="0"/>
              <a:t>in intenzitet</a:t>
            </a:r>
            <a:br>
              <a:rPr lang="sl-SI" sz="2000" dirty="0"/>
            </a:br>
            <a:r>
              <a:rPr lang="sl-SI" sz="2000" dirty="0"/>
              <a:t>    ~10keV-7MeV; ~100nSv/h-100Sv/h</a:t>
            </a:r>
          </a:p>
          <a:p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34" y="620688"/>
            <a:ext cx="2514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4293096"/>
            <a:ext cx="28559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thermo.com/com/CMA/Images/Image_25486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72" y="1988840"/>
            <a:ext cx="151606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Merln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/>
              <a:t>hitrosti</a:t>
            </a:r>
            <a:r>
              <a:rPr lang="en-US" dirty="0"/>
              <a:t> doze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Uporabljamo jih, ko je količina sevanja previsoka za uporabo </a:t>
            </a:r>
            <a:r>
              <a:rPr lang="sl-SI" dirty="0" err="1" smtClean="0"/>
              <a:t>kontaminacijskega</a:t>
            </a:r>
            <a:r>
              <a:rPr lang="sl-SI" dirty="0" smtClean="0"/>
              <a:t> monitorja</a:t>
            </a:r>
          </a:p>
          <a:p>
            <a:r>
              <a:rPr lang="sl-SI" dirty="0" smtClean="0"/>
              <a:t>Poda nam informacijo o hitrosti doze na določeni razdalji od vira sevanja</a:t>
            </a:r>
          </a:p>
          <a:p>
            <a:pPr lvl="1"/>
            <a:r>
              <a:rPr lang="sl-SI" dirty="0" smtClean="0"/>
              <a:t>Kakšno dozo bomo prejeli v obdobju 1 ure na mestu meritve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41837"/>
            <a:ext cx="3613943" cy="240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59" y="4027140"/>
            <a:ext cx="854900" cy="105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 flipV="1">
            <a:off x="4860032" y="4646838"/>
            <a:ext cx="2088232" cy="4383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 rot="20835876">
            <a:off x="5061942" y="4416005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Na razdalji</a:t>
            </a:r>
            <a:endParaRPr lang="en-US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174614" y="3926338"/>
            <a:ext cx="168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Hitrost doze v µSv/h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55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17315"/>
            <a:ext cx="1944216" cy="292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sl-SI" sz="3200" dirty="0"/>
              <a:t>Merilniki kontaminacije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6054210" cy="5616624"/>
          </a:xfrm>
        </p:spPr>
        <p:txBody>
          <a:bodyPr/>
          <a:lstStyle/>
          <a:p>
            <a:pPr eaLnBrk="1" hangingPunct="1"/>
            <a:r>
              <a:rPr lang="sl-SI" altLang="en-US" sz="2000" dirty="0"/>
              <a:t>Uporablja se za nadzor </a:t>
            </a:r>
            <a:r>
              <a:rPr lang="sl-SI" altLang="en-US" sz="2000" dirty="0" smtClean="0"/>
              <a:t>kontaminacije</a:t>
            </a:r>
            <a:endParaRPr lang="sl-SI" altLang="en-US" sz="2000" dirty="0"/>
          </a:p>
          <a:p>
            <a:pPr eaLnBrk="1" hangingPunct="1"/>
            <a:r>
              <a:rPr lang="sl-SI" altLang="en-US" sz="2000" dirty="0"/>
              <a:t>Prenosni merilniki</a:t>
            </a:r>
          </a:p>
          <a:p>
            <a:pPr eaLnBrk="1" hangingPunct="1"/>
            <a:r>
              <a:rPr lang="sl-SI" altLang="en-US" sz="2000" dirty="0"/>
              <a:t>Stacionarni: za kontrolo kontaminacije dlani, </a:t>
            </a:r>
            <a:r>
              <a:rPr lang="sl-SI" altLang="en-US" sz="2000" dirty="0" smtClean="0"/>
              <a:t>stopal</a:t>
            </a:r>
          </a:p>
          <a:p>
            <a:pPr eaLnBrk="1" hangingPunct="1"/>
            <a:r>
              <a:rPr lang="sl-SI" altLang="en-US" sz="2000" dirty="0" smtClean="0"/>
              <a:t>Veliko zajemno okno za veliko občutljivost</a:t>
            </a:r>
          </a:p>
          <a:p>
            <a:pPr lvl="1" eaLnBrk="1" hangingPunct="1"/>
            <a:r>
              <a:rPr lang="sl-SI" altLang="en-US" sz="1700" dirty="0" smtClean="0"/>
              <a:t>Hitro pride v nasičenje </a:t>
            </a:r>
            <a:r>
              <a:rPr lang="sl-SI" altLang="en-US" sz="1700" dirty="0" smtClean="0">
                <a:sym typeface="Wingdings" panose="05000000000000000000" pitchFamily="2" charset="2"/>
              </a:rPr>
              <a:t> potrebujemo merilec hitrosti doze</a:t>
            </a:r>
            <a:endParaRPr lang="sl-SI" altLang="en-US" sz="1700" dirty="0"/>
          </a:p>
          <a:p>
            <a:pPr eaLnBrk="1" hangingPunct="1"/>
            <a:r>
              <a:rPr lang="sl-SI" altLang="en-US" sz="2000" dirty="0" smtClean="0"/>
              <a:t>plinski </a:t>
            </a:r>
            <a:r>
              <a:rPr lang="sl-SI" altLang="en-US" sz="2000" dirty="0"/>
              <a:t>detektor </a:t>
            </a:r>
            <a:r>
              <a:rPr lang="sl-SI" altLang="en-US" sz="2000" dirty="0" smtClean="0">
                <a:sym typeface="Wingdings" panose="05000000000000000000" pitchFamily="2" charset="2"/>
              </a:rPr>
              <a:t></a:t>
            </a:r>
            <a:r>
              <a:rPr lang="sl-SI" altLang="en-US" sz="2000" dirty="0" smtClean="0"/>
              <a:t> </a:t>
            </a:r>
            <a:r>
              <a:rPr lang="sl-SI" altLang="en-US" sz="2000" dirty="0"/>
              <a:t>proporcionalni </a:t>
            </a:r>
            <a:r>
              <a:rPr lang="sl-SI" altLang="en-US" sz="2000" dirty="0" smtClean="0"/>
              <a:t>števec plin </a:t>
            </a:r>
            <a:r>
              <a:rPr lang="sl-SI" altLang="en-US" sz="2000" dirty="0"/>
              <a:t>v detektorju: Ar, </a:t>
            </a:r>
            <a:r>
              <a:rPr lang="sl-SI" altLang="en-US" sz="2000" dirty="0" smtClean="0"/>
              <a:t>Xe</a:t>
            </a:r>
          </a:p>
          <a:p>
            <a:pPr eaLnBrk="1" hangingPunct="1"/>
            <a:r>
              <a:rPr lang="sl-SI" altLang="en-US" sz="2000" dirty="0" err="1" smtClean="0"/>
              <a:t>Scintilacijski</a:t>
            </a:r>
            <a:r>
              <a:rPr lang="sl-SI" altLang="en-US" sz="2000" dirty="0" smtClean="0"/>
              <a:t> detektor s PMT</a:t>
            </a:r>
          </a:p>
          <a:p>
            <a:pPr eaLnBrk="1" hangingPunct="1"/>
            <a:r>
              <a:rPr lang="sl-SI" altLang="en-US" sz="2000" dirty="0" smtClean="0"/>
              <a:t>Meri lahko gama in beta, tudi alfa sevanje</a:t>
            </a:r>
          </a:p>
          <a:p>
            <a:pPr eaLnBrk="1" hangingPunct="1"/>
            <a:r>
              <a:rPr lang="sl-SI" altLang="en-US" sz="2000" dirty="0" smtClean="0"/>
              <a:t>Meritev izvajamo z zelo kratki razdalji</a:t>
            </a:r>
          </a:p>
          <a:p>
            <a:pPr lvl="1" eaLnBrk="1" hangingPunct="1"/>
            <a:r>
              <a:rPr lang="sl-SI" altLang="en-US" sz="1700" dirty="0" smtClean="0"/>
              <a:t>&lt; 1cm</a:t>
            </a:r>
          </a:p>
          <a:p>
            <a:pPr lvl="1" eaLnBrk="1" hangingPunct="1"/>
            <a:r>
              <a:rPr lang="sl-SI" altLang="en-US" sz="1700" dirty="0" smtClean="0"/>
              <a:t>Paziti moramo, da ga ne kontaminiramo</a:t>
            </a:r>
          </a:p>
          <a:p>
            <a:pPr eaLnBrk="1" hangingPunct="1"/>
            <a:r>
              <a:rPr lang="sl-SI" altLang="en-US" sz="2000" dirty="0" smtClean="0"/>
              <a:t>Lahko je kombiniran z merilcem hitrosti doze v eni napravi</a:t>
            </a:r>
            <a:endParaRPr lang="sl-SI" altLang="en-US" sz="2000" dirty="0"/>
          </a:p>
        </p:txBody>
      </p:sp>
      <p:sp>
        <p:nvSpPr>
          <p:cNvPr id="4" name="AutoShape 2" descr="Rezultat iskanja slik za berthold contamin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16363"/>
          <a:stretch/>
        </p:blipFill>
        <p:spPr bwMode="auto">
          <a:xfrm>
            <a:off x="6691857" y="160338"/>
            <a:ext cx="17430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10" y="2090564"/>
            <a:ext cx="1923522" cy="175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Rezultat iskanja slik za hand foot contamin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dirty="0" err="1"/>
              <a:t>Radionuklidni</a:t>
            </a:r>
            <a:r>
              <a:rPr lang="en-US" dirty="0"/>
              <a:t> </a:t>
            </a:r>
            <a:r>
              <a:rPr lang="en-US" dirty="0" err="1"/>
              <a:t>kalibrator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5626968" cy="5328592"/>
          </a:xfrm>
        </p:spPr>
        <p:txBody>
          <a:bodyPr/>
          <a:lstStyle/>
          <a:p>
            <a:r>
              <a:rPr lang="sl-SI" sz="2000" dirty="0" smtClean="0"/>
              <a:t>Služi za določanje aktivnosti radioaktivnega odmerka namenjenega za diagnostiko ali terapijo</a:t>
            </a:r>
          </a:p>
          <a:p>
            <a:r>
              <a:rPr lang="en-US" sz="2000" dirty="0" err="1" smtClean="0"/>
              <a:t>Princip</a:t>
            </a:r>
            <a:r>
              <a:rPr lang="en-US" sz="2000" dirty="0" smtClean="0"/>
              <a:t> </a:t>
            </a:r>
            <a:r>
              <a:rPr lang="en-US" sz="2000" dirty="0" err="1" smtClean="0"/>
              <a:t>delovanja</a:t>
            </a:r>
            <a:endParaRPr lang="sl-SI" sz="2000" dirty="0" smtClean="0"/>
          </a:p>
          <a:p>
            <a:pPr lvl="1"/>
            <a:r>
              <a:rPr lang="en-US" sz="2000" dirty="0" err="1" smtClean="0"/>
              <a:t>plinski</a:t>
            </a:r>
            <a:r>
              <a:rPr lang="en-US" sz="2000" dirty="0" smtClean="0"/>
              <a:t> </a:t>
            </a:r>
            <a:r>
              <a:rPr lang="en-US" sz="2000" dirty="0" err="1"/>
              <a:t>detektor</a:t>
            </a:r>
            <a:r>
              <a:rPr lang="en-US" sz="2000" dirty="0"/>
              <a:t> </a:t>
            </a:r>
            <a:r>
              <a:rPr lang="sl-SI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/>
              <a:t>ionizacijska</a:t>
            </a:r>
            <a:r>
              <a:rPr lang="en-US" sz="2000" dirty="0"/>
              <a:t> </a:t>
            </a:r>
            <a:r>
              <a:rPr lang="en-US" sz="2000" dirty="0" err="1" smtClean="0"/>
              <a:t>celica</a:t>
            </a:r>
            <a:r>
              <a:rPr lang="en-US" sz="2000" dirty="0" smtClean="0"/>
              <a:t> </a:t>
            </a:r>
            <a:r>
              <a:rPr lang="en-US" sz="2000" dirty="0" err="1"/>
              <a:t>obdaja</a:t>
            </a:r>
            <a:r>
              <a:rPr lang="en-US" sz="2000" dirty="0"/>
              <a:t> </a:t>
            </a:r>
            <a:r>
              <a:rPr lang="en-US" sz="2000" dirty="0" err="1"/>
              <a:t>odprtino</a:t>
            </a:r>
            <a:r>
              <a:rPr lang="en-US" sz="2000" dirty="0"/>
              <a:t>, v </a:t>
            </a:r>
            <a:r>
              <a:rPr lang="en-US" sz="2000" dirty="0" err="1" smtClean="0"/>
              <a:t>kater</a:t>
            </a:r>
            <a:r>
              <a:rPr lang="sl-SI" sz="2000" dirty="0" smtClean="0"/>
              <a:t>o vstavimo</a:t>
            </a:r>
            <a:r>
              <a:rPr lang="en-US" sz="2000" dirty="0" smtClean="0"/>
              <a:t> </a:t>
            </a:r>
            <a:r>
              <a:rPr lang="sl-SI" sz="2000" dirty="0" smtClean="0"/>
              <a:t>aktivnost</a:t>
            </a:r>
            <a:endParaRPr lang="en-US" sz="2000" dirty="0"/>
          </a:p>
          <a:p>
            <a:r>
              <a:rPr lang="en-US" sz="2000" dirty="0" err="1" smtClean="0"/>
              <a:t>sevanje</a:t>
            </a:r>
            <a:r>
              <a:rPr lang="en-US" sz="2000" dirty="0" smtClean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vzorca</a:t>
            </a:r>
            <a:r>
              <a:rPr lang="en-US" sz="2000" dirty="0"/>
              <a:t> </a:t>
            </a:r>
            <a:r>
              <a:rPr lang="en-US" sz="2000" dirty="0" err="1"/>
              <a:t>prodre</a:t>
            </a:r>
            <a:r>
              <a:rPr lang="en-US" sz="2000" dirty="0"/>
              <a:t> v </a:t>
            </a:r>
            <a:r>
              <a:rPr lang="sl-SI" sz="2000" dirty="0" smtClean="0"/>
              <a:t>ionizacijsko </a:t>
            </a:r>
            <a:r>
              <a:rPr lang="en-US" sz="2000" dirty="0" err="1" smtClean="0"/>
              <a:t>celico</a:t>
            </a:r>
            <a:r>
              <a:rPr lang="sl-SI" sz="2000" dirty="0" smtClean="0"/>
              <a:t> </a:t>
            </a:r>
            <a:r>
              <a:rPr lang="sl-SI" sz="2000" dirty="0" smtClean="0"/>
              <a:t>in povzroči ionizacije plina</a:t>
            </a:r>
            <a:endParaRPr lang="en-US" sz="2000" dirty="0"/>
          </a:p>
          <a:p>
            <a:pPr lvl="1"/>
            <a:r>
              <a:rPr lang="sl-SI" sz="2000" dirty="0" smtClean="0"/>
              <a:t>Merimo električni tok, ki je sorazmeren številu ionizacij v celici</a:t>
            </a:r>
          </a:p>
          <a:p>
            <a:pPr lvl="1"/>
            <a:r>
              <a:rPr lang="sl-SI" sz="2000" dirty="0" smtClean="0"/>
              <a:t>Za vsak </a:t>
            </a:r>
            <a:r>
              <a:rPr lang="sl-SI" sz="2000" dirty="0" smtClean="0"/>
              <a:t>izotop </a:t>
            </a:r>
            <a:r>
              <a:rPr lang="sl-SI" sz="2000" dirty="0" smtClean="0"/>
              <a:t>obstaja umerjen </a:t>
            </a:r>
            <a:r>
              <a:rPr lang="sl-SI" sz="2000" dirty="0" err="1" smtClean="0"/>
              <a:t>kalibraciski</a:t>
            </a:r>
            <a:r>
              <a:rPr lang="sl-SI" sz="2000" dirty="0" smtClean="0"/>
              <a:t> faktor, preko katerega </a:t>
            </a:r>
            <a:r>
              <a:rPr lang="sl-SI" sz="2000" dirty="0" smtClean="0"/>
              <a:t>se preračuna </a:t>
            </a:r>
            <a:r>
              <a:rPr lang="sl-SI" sz="2000" dirty="0" smtClean="0"/>
              <a:t>aktivnost iz izmerjenega toka</a:t>
            </a:r>
          </a:p>
          <a:p>
            <a:pPr lvl="1"/>
            <a:r>
              <a:rPr lang="en-US" sz="2000" dirty="0" err="1" smtClean="0"/>
              <a:t>Velikost</a:t>
            </a:r>
            <a:r>
              <a:rPr lang="en-US" sz="2000" dirty="0" smtClean="0"/>
              <a:t> </a:t>
            </a:r>
            <a:r>
              <a:rPr lang="en-US" sz="2000" dirty="0" err="1"/>
              <a:t>električnega</a:t>
            </a:r>
            <a:r>
              <a:rPr lang="en-US" sz="2000" dirty="0"/>
              <a:t> </a:t>
            </a:r>
            <a:r>
              <a:rPr lang="en-US" sz="2000" dirty="0" err="1"/>
              <a:t>toka</a:t>
            </a:r>
            <a:r>
              <a:rPr lang="en-US" sz="2000" dirty="0"/>
              <a:t> </a:t>
            </a:r>
            <a:r>
              <a:rPr lang="en-US" sz="2000" dirty="0" err="1"/>
              <a:t>izražamo</a:t>
            </a:r>
            <a:r>
              <a:rPr lang="en-US" sz="2000" dirty="0"/>
              <a:t> </a:t>
            </a:r>
            <a:r>
              <a:rPr lang="en-US" sz="2000" dirty="0" err="1"/>
              <a:t>kot</a:t>
            </a:r>
            <a:r>
              <a:rPr lang="en-US" sz="2000" dirty="0"/>
              <a:t> </a:t>
            </a:r>
            <a:r>
              <a:rPr lang="en-US" sz="2000" dirty="0" err="1"/>
              <a:t>aktivnost</a:t>
            </a:r>
            <a:r>
              <a:rPr lang="en-US" sz="2000" dirty="0"/>
              <a:t> v </a:t>
            </a:r>
            <a:r>
              <a:rPr lang="en-US" sz="2000" dirty="0" err="1"/>
              <a:t>Bq</a:t>
            </a:r>
            <a:r>
              <a:rPr lang="en-US" sz="2000" dirty="0"/>
              <a:t> (</a:t>
            </a:r>
            <a:r>
              <a:rPr lang="en-US" sz="2000" dirty="0" smtClean="0"/>
              <a:t>Ci</a:t>
            </a:r>
            <a:r>
              <a:rPr lang="sl-SI" sz="2000" dirty="0" smtClean="0"/>
              <a:t>)</a:t>
            </a:r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r="9319" b="4506"/>
          <a:stretch>
            <a:fillRect/>
          </a:stretch>
        </p:blipFill>
        <p:spPr bwMode="auto">
          <a:xfrm>
            <a:off x="6082217" y="908720"/>
            <a:ext cx="2644568" cy="295232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KNM arhiv\DSC01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98" y="4255740"/>
            <a:ext cx="264318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6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Delovanje</a:t>
            </a:r>
            <a:r>
              <a:rPr lang="en-US" dirty="0"/>
              <a:t> </a:t>
            </a:r>
            <a:r>
              <a:rPr lang="en-US" dirty="0" err="1"/>
              <a:t>plinskih</a:t>
            </a:r>
            <a:r>
              <a:rPr lang="en-US" dirty="0"/>
              <a:t> </a:t>
            </a:r>
            <a:r>
              <a:rPr lang="en-US" dirty="0" err="1"/>
              <a:t>detektorjev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82952" cy="521317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en-US" u="sng" dirty="0"/>
              <a:t>Dve elektrodi</a:t>
            </a:r>
            <a:r>
              <a:rPr lang="sl-SI" altLang="en-US" dirty="0"/>
              <a:t> </a:t>
            </a:r>
            <a:endParaRPr lang="sl-SI" alt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sl-SI" altLang="en-US" dirty="0" smtClean="0"/>
              <a:t>katoda- </a:t>
            </a:r>
            <a:r>
              <a:rPr lang="sl-SI" altLang="en-US" dirty="0"/>
              <a:t>in anoda</a:t>
            </a:r>
            <a:r>
              <a:rPr lang="sl-SI" altLang="en-US" dirty="0" smtClean="0"/>
              <a:t>+, </a:t>
            </a:r>
            <a:r>
              <a:rPr lang="sl-SI" altLang="en-US" dirty="0"/>
              <a:t>med katerima je napetost</a:t>
            </a:r>
          </a:p>
          <a:p>
            <a:pPr eaLnBrk="1" hangingPunct="1">
              <a:lnSpc>
                <a:spcPct val="80000"/>
              </a:lnSpc>
            </a:pPr>
            <a:r>
              <a:rPr lang="sl-SI" altLang="en-US" dirty="0"/>
              <a:t>Med elektrodama </a:t>
            </a:r>
            <a:r>
              <a:rPr lang="sl-SI" altLang="en-US" dirty="0" smtClean="0"/>
              <a:t>je </a:t>
            </a:r>
            <a:r>
              <a:rPr lang="sl-SI" altLang="en-US" u="sng" dirty="0" smtClean="0"/>
              <a:t>plin</a:t>
            </a:r>
            <a:endParaRPr lang="sl-SI" altLang="en-US" u="sng" dirty="0" smtClean="0"/>
          </a:p>
          <a:p>
            <a:pPr lvl="1" eaLnBrk="1" hangingPunct="1">
              <a:lnSpc>
                <a:spcPct val="80000"/>
              </a:lnSpc>
            </a:pPr>
            <a:r>
              <a:rPr lang="sl-SI" altLang="en-US" dirty="0" smtClean="0"/>
              <a:t>v </a:t>
            </a:r>
            <a:r>
              <a:rPr lang="sl-SI" altLang="en-US" dirty="0"/>
              <a:t>normalnih pogojih ni toka</a:t>
            </a:r>
          </a:p>
          <a:p>
            <a:pPr eaLnBrk="1" hangingPunct="1">
              <a:lnSpc>
                <a:spcPct val="80000"/>
              </a:lnSpc>
            </a:pPr>
            <a:r>
              <a:rPr lang="sl-SI" altLang="en-US" dirty="0"/>
              <a:t>Sevanje v plinu povzroči </a:t>
            </a:r>
            <a:r>
              <a:rPr lang="sl-SI" altLang="en-US" dirty="0" smtClean="0"/>
              <a:t>ionizacije: </a:t>
            </a:r>
            <a:r>
              <a:rPr lang="sl-SI" altLang="en-US" dirty="0"/>
              <a:t>električni </a:t>
            </a:r>
            <a:r>
              <a:rPr lang="sl-SI" altLang="en-US" dirty="0" smtClean="0"/>
              <a:t>tok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en-US" dirty="0" smtClean="0"/>
              <a:t>katoda </a:t>
            </a:r>
            <a:r>
              <a:rPr lang="sl-SI" altLang="en-US" dirty="0"/>
              <a:t>privlači + </a:t>
            </a:r>
            <a:r>
              <a:rPr lang="sl-SI" altLang="en-US" dirty="0" smtClean="0"/>
              <a:t>ione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en-US" dirty="0" smtClean="0"/>
              <a:t>anoda </a:t>
            </a:r>
            <a:r>
              <a:rPr lang="sl-SI" altLang="en-US" dirty="0"/>
              <a:t>privlači – ione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en-US" dirty="0"/>
              <a:t>Merimo električni tok</a:t>
            </a:r>
          </a:p>
          <a:p>
            <a:pPr eaLnBrk="1" hangingPunct="1">
              <a:lnSpc>
                <a:spcPct val="80000"/>
              </a:lnSpc>
            </a:pPr>
            <a:r>
              <a:rPr lang="sl-SI" altLang="en-US" dirty="0"/>
              <a:t>Karakteristike detektorja so odvisne od: </a:t>
            </a:r>
            <a:endParaRPr lang="sl-SI" alt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sl-SI" altLang="en-US" dirty="0" smtClean="0"/>
              <a:t>zgradbe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en-US" dirty="0" smtClean="0"/>
              <a:t>vrste plina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en-US" dirty="0" smtClean="0"/>
              <a:t>napetosti </a:t>
            </a:r>
            <a:r>
              <a:rPr lang="sl-SI" altLang="en-US" dirty="0"/>
              <a:t>med katodo </a:t>
            </a:r>
            <a:r>
              <a:rPr lang="sl-SI" altLang="en-US" dirty="0" smtClean="0"/>
              <a:t>in</a:t>
            </a:r>
          </a:p>
          <a:p>
            <a:pPr marL="366713" lvl="1" indent="0" eaLnBrk="1" hangingPunct="1">
              <a:lnSpc>
                <a:spcPct val="80000"/>
              </a:lnSpc>
              <a:buNone/>
            </a:pPr>
            <a:r>
              <a:rPr lang="sl-SI" altLang="en-US" dirty="0"/>
              <a:t> </a:t>
            </a:r>
            <a:r>
              <a:rPr lang="sl-SI" altLang="en-US" dirty="0" smtClean="0"/>
              <a:t>   anodo</a:t>
            </a:r>
            <a:endParaRPr lang="sl-SI" altLang="en-US" dirty="0"/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83234"/>
            <a:ext cx="3097041" cy="3744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14" y="5301208"/>
            <a:ext cx="2376487" cy="1530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b="6610"/>
          <a:stretch>
            <a:fillRect/>
          </a:stretch>
        </p:blipFill>
        <p:spPr bwMode="auto">
          <a:xfrm>
            <a:off x="4427984" y="5301208"/>
            <a:ext cx="2259720" cy="1530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sl-SI" sz="3200" dirty="0"/>
              <a:t>QC </a:t>
            </a:r>
            <a:r>
              <a:rPr lang="sl-SI" sz="3200" dirty="0" err="1"/>
              <a:t>Radionuklidnega</a:t>
            </a:r>
            <a:r>
              <a:rPr lang="sl-SI" sz="3200" dirty="0"/>
              <a:t> </a:t>
            </a:r>
            <a:r>
              <a:rPr lang="sl-SI" sz="3200" dirty="0" err="1"/>
              <a:t>kalibratorja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5832648"/>
          </a:xfrm>
        </p:spPr>
        <p:txBody>
          <a:bodyPr/>
          <a:lstStyle/>
          <a:p>
            <a:r>
              <a:rPr lang="en-US" dirty="0" smtClean="0"/>
              <a:t>VALIDACIJSKI </a:t>
            </a:r>
            <a:r>
              <a:rPr lang="en-US" dirty="0" err="1" smtClean="0"/>
              <a:t>postopek</a:t>
            </a:r>
            <a:endParaRPr lang="sl-SI" dirty="0" smtClean="0"/>
          </a:p>
          <a:p>
            <a:pPr lvl="1"/>
            <a:r>
              <a:rPr lang="sl-SI" dirty="0" smtClean="0"/>
              <a:t>Ob instalaciji, letno ali pri servisnih posegih</a:t>
            </a:r>
            <a:endParaRPr lang="en-US" dirty="0"/>
          </a:p>
          <a:p>
            <a:pPr lvl="1"/>
            <a:r>
              <a:rPr lang="en-US" dirty="0" smtClean="0"/>
              <a:t>test </a:t>
            </a:r>
            <a:r>
              <a:rPr lang="en-US" dirty="0" err="1"/>
              <a:t>linearnosti</a:t>
            </a:r>
            <a:endParaRPr lang="en-US" dirty="0"/>
          </a:p>
          <a:p>
            <a:pPr lvl="1"/>
            <a:r>
              <a:rPr lang="en-US" dirty="0" err="1" smtClean="0"/>
              <a:t>točnost</a:t>
            </a:r>
            <a:r>
              <a:rPr lang="en-US" dirty="0" smtClean="0"/>
              <a:t> </a:t>
            </a:r>
            <a:r>
              <a:rPr lang="en-US" dirty="0" err="1"/>
              <a:t>kalibratorja</a:t>
            </a:r>
            <a:endParaRPr lang="en-US" dirty="0"/>
          </a:p>
          <a:p>
            <a:pPr lvl="1"/>
            <a:r>
              <a:rPr lang="en-US" dirty="0" err="1" smtClean="0"/>
              <a:t>vpliv</a:t>
            </a:r>
            <a:r>
              <a:rPr lang="en-US" dirty="0" smtClean="0"/>
              <a:t> </a:t>
            </a:r>
            <a:r>
              <a:rPr lang="en-US" dirty="0" err="1"/>
              <a:t>geometrije</a:t>
            </a:r>
            <a:r>
              <a:rPr lang="en-US" dirty="0"/>
              <a:t> </a:t>
            </a:r>
            <a:r>
              <a:rPr lang="en-US" dirty="0" err="1"/>
              <a:t>telesa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meritev</a:t>
            </a:r>
            <a:r>
              <a:rPr lang="en-US" dirty="0"/>
              <a:t> </a:t>
            </a:r>
            <a:r>
              <a:rPr lang="en-US" dirty="0" err="1" smtClean="0"/>
              <a:t>radioaktivnosti</a:t>
            </a:r>
            <a:endParaRPr lang="en-US" dirty="0"/>
          </a:p>
          <a:p>
            <a:r>
              <a:rPr lang="sl-SI" dirty="0"/>
              <a:t>D</a:t>
            </a:r>
            <a:r>
              <a:rPr lang="en-US" dirty="0" err="1" smtClean="0"/>
              <a:t>nevn</a:t>
            </a:r>
            <a:r>
              <a:rPr lang="sl-SI" dirty="0" smtClean="0"/>
              <a:t>i test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/>
              <a:t>Ozadj</a:t>
            </a:r>
            <a:r>
              <a:rPr lang="sl-SI" dirty="0" smtClean="0"/>
              <a:t>e (</a:t>
            </a:r>
            <a:r>
              <a:rPr lang="en-US" dirty="0" err="1" smtClean="0"/>
              <a:t>ugotavljanje</a:t>
            </a:r>
            <a:r>
              <a:rPr lang="en-US" dirty="0" smtClean="0"/>
              <a:t> </a:t>
            </a:r>
            <a:r>
              <a:rPr lang="en-US" dirty="0" err="1" smtClean="0"/>
              <a:t>kontaminacije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Vrednosti tokov in </a:t>
            </a:r>
            <a:r>
              <a:rPr lang="sl-SI" dirty="0" err="1" smtClean="0"/>
              <a:t>hisokih</a:t>
            </a:r>
            <a:r>
              <a:rPr lang="sl-SI" dirty="0" smtClean="0"/>
              <a:t> napetosti</a:t>
            </a:r>
            <a:endParaRPr lang="en-US" dirty="0"/>
          </a:p>
          <a:p>
            <a:pPr lvl="1"/>
            <a:r>
              <a:rPr lang="en-US" dirty="0" err="1" smtClean="0"/>
              <a:t>testiranje</a:t>
            </a:r>
            <a:r>
              <a:rPr lang="en-US" dirty="0" smtClean="0"/>
              <a:t> </a:t>
            </a:r>
            <a:r>
              <a:rPr lang="en-US" dirty="0"/>
              <a:t>z </a:t>
            </a:r>
            <a:r>
              <a:rPr lang="en-US" dirty="0" err="1"/>
              <a:t>referenčnim</a:t>
            </a:r>
            <a:r>
              <a:rPr lang="en-US" dirty="0"/>
              <a:t> </a:t>
            </a:r>
            <a:r>
              <a:rPr lang="en-US" dirty="0" err="1"/>
              <a:t>virom</a:t>
            </a:r>
            <a:r>
              <a:rPr lang="en-US" dirty="0"/>
              <a:t> </a:t>
            </a:r>
            <a:r>
              <a:rPr lang="en-US" dirty="0" err="1" smtClean="0"/>
              <a:t>sevanja</a:t>
            </a:r>
            <a:r>
              <a:rPr lang="sl-SI" dirty="0" smtClean="0"/>
              <a:t> </a:t>
            </a:r>
            <a:r>
              <a:rPr lang="sl-SI" dirty="0" err="1" smtClean="0"/>
              <a:t>Cs</a:t>
            </a:r>
            <a:r>
              <a:rPr lang="sl-SI" dirty="0" smtClean="0"/>
              <a:t>-137</a:t>
            </a:r>
          </a:p>
          <a:p>
            <a:pPr lvl="2"/>
            <a:r>
              <a:rPr lang="sl-SI" dirty="0" smtClean="0"/>
              <a:t>Test konstantnosti delovanja (ni enako kot test točnosti)</a:t>
            </a:r>
            <a:endParaRPr lang="en-US" dirty="0"/>
          </a:p>
          <a:p>
            <a:r>
              <a:rPr lang="sl-SI" dirty="0" smtClean="0"/>
              <a:t>Pomembno redno </a:t>
            </a:r>
            <a:r>
              <a:rPr lang="sl-SI" dirty="0" smtClean="0"/>
              <a:t>testiranje</a:t>
            </a:r>
          </a:p>
          <a:p>
            <a:pPr lvl="1"/>
            <a:r>
              <a:rPr lang="sl-SI" dirty="0" smtClean="0"/>
              <a:t>Zagotavljanje točnosti delovanja</a:t>
            </a:r>
          </a:p>
          <a:p>
            <a:pPr lvl="1"/>
            <a:r>
              <a:rPr lang="sl-SI" dirty="0" smtClean="0"/>
              <a:t>Zagotavljanje varnosti za pacienta in delavca</a:t>
            </a:r>
          </a:p>
          <a:p>
            <a:pPr lvl="1"/>
            <a:r>
              <a:rPr lang="sl-SI" dirty="0" smtClean="0"/>
              <a:t>Ob večjih odstopanjih je potrebno ukrepati!</a:t>
            </a:r>
          </a:p>
          <a:p>
            <a:pPr lvl="2"/>
            <a:r>
              <a:rPr lang="sl-SI" dirty="0" smtClean="0"/>
              <a:t>Odpraviti težavo ali izvesti servis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 </a:t>
            </a:r>
            <a:r>
              <a:rPr lang="en-US" dirty="0" err="1" smtClean="0"/>
              <a:t>čitalca</a:t>
            </a:r>
            <a:r>
              <a:rPr lang="sl-SI" dirty="0" smtClean="0"/>
              <a:t> kromatografskih ploščic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pPr eaLnBrk="1" hangingPunct="1"/>
            <a:r>
              <a:rPr lang="sl-SI" altLang="en-US" dirty="0"/>
              <a:t>Aparat s </a:t>
            </a:r>
            <a:r>
              <a:rPr lang="sl-SI" altLang="en-US" dirty="0" err="1"/>
              <a:t>scintilacijskim</a:t>
            </a:r>
            <a:r>
              <a:rPr lang="sl-SI" altLang="en-US" dirty="0"/>
              <a:t> </a:t>
            </a:r>
            <a:r>
              <a:rPr lang="sl-SI" altLang="en-US" dirty="0" smtClean="0"/>
              <a:t>detektorjem</a:t>
            </a:r>
            <a:endParaRPr lang="sl-SI" altLang="en-US" dirty="0"/>
          </a:p>
          <a:p>
            <a:pPr eaLnBrk="1" hangingPunct="1"/>
            <a:r>
              <a:rPr lang="sl-SI" altLang="en-US" dirty="0"/>
              <a:t>Uporablja se v procesu kontrole kvalitete </a:t>
            </a:r>
            <a:r>
              <a:rPr lang="sl-SI" altLang="en-US" dirty="0" smtClean="0"/>
              <a:t>pripravljenih </a:t>
            </a:r>
            <a:r>
              <a:rPr lang="sl-SI" altLang="en-US" dirty="0" err="1" smtClean="0"/>
              <a:t>radiofarmakov</a:t>
            </a:r>
            <a:endParaRPr lang="sl-SI" altLang="en-US" dirty="0" smtClean="0"/>
          </a:p>
          <a:p>
            <a:pPr lvl="1" eaLnBrk="1" hangingPunct="1"/>
            <a:r>
              <a:rPr lang="sl-SI" altLang="en-US" dirty="0" err="1" smtClean="0"/>
              <a:t>radiokemijska</a:t>
            </a:r>
            <a:r>
              <a:rPr lang="sl-SI" altLang="en-US" dirty="0" smtClean="0"/>
              <a:t> </a:t>
            </a:r>
            <a:r>
              <a:rPr lang="sl-SI" altLang="en-US" dirty="0" err="1" smtClean="0"/>
              <a:t>čistota</a:t>
            </a:r>
            <a:endParaRPr lang="sl-SI" altLang="en-US" dirty="0"/>
          </a:p>
          <a:p>
            <a:pPr eaLnBrk="1" hangingPunct="1"/>
            <a:r>
              <a:rPr lang="sl-SI" altLang="en-US" dirty="0"/>
              <a:t> </a:t>
            </a:r>
            <a:r>
              <a:rPr lang="sl-SI" altLang="en-US" b="1" dirty="0"/>
              <a:t>Ob instalaciji in servisnih posegih</a:t>
            </a:r>
            <a:r>
              <a:rPr lang="sl-SI" altLang="en-US" dirty="0"/>
              <a:t> se izvede VALIDACIJSKI </a:t>
            </a:r>
            <a:r>
              <a:rPr lang="sl-SI" altLang="en-US" dirty="0" smtClean="0"/>
              <a:t>postopek:</a:t>
            </a:r>
          </a:p>
          <a:p>
            <a:pPr lvl="1" eaLnBrk="1" hangingPunct="1"/>
            <a:r>
              <a:rPr lang="sl-SI" altLang="en-US" dirty="0" smtClean="0"/>
              <a:t>test linearnosti</a:t>
            </a:r>
          </a:p>
          <a:p>
            <a:pPr lvl="1" eaLnBrk="1" hangingPunct="1"/>
            <a:r>
              <a:rPr lang="sl-SI" altLang="en-US" dirty="0" smtClean="0"/>
              <a:t>test določanja energijske ločljivosti</a:t>
            </a:r>
            <a:endParaRPr lang="sl-SI" altLang="en-US" dirty="0"/>
          </a:p>
          <a:p>
            <a:endParaRPr lang="en-US" dirty="0"/>
          </a:p>
        </p:txBody>
      </p:sp>
      <p:pic>
        <p:nvPicPr>
          <p:cNvPr id="7170" name="Picture 2" descr="Rezultat iskanja slik za cromatogram sc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47084"/>
            <a:ext cx="3384376" cy="14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vezana sli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8114" r="9317" b="5486"/>
          <a:stretch/>
        </p:blipFill>
        <p:spPr bwMode="auto">
          <a:xfrm>
            <a:off x="5905499" y="4634768"/>
            <a:ext cx="19716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/>
          <a:lstStyle/>
          <a:p>
            <a:r>
              <a:rPr lang="sl-SI" dirty="0" smtClean="0"/>
              <a:t>Tipi gama kamer</a:t>
            </a:r>
            <a:endParaRPr lang="sl-SI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1483" y="1828804"/>
            <a:ext cx="6446520" cy="1384416"/>
          </a:xfrm>
        </p:spPr>
        <p:txBody>
          <a:bodyPr/>
          <a:lstStyle/>
          <a:p>
            <a:r>
              <a:rPr lang="sl-SI" b="1" dirty="0" err="1" smtClean="0"/>
              <a:t>Planarna</a:t>
            </a:r>
            <a:r>
              <a:rPr lang="sl-SI" b="1" dirty="0" smtClean="0"/>
              <a:t> enoglava </a:t>
            </a:r>
            <a:r>
              <a:rPr lang="sl-SI" dirty="0" smtClean="0"/>
              <a:t>(</a:t>
            </a:r>
            <a:r>
              <a:rPr lang="sl-SI" dirty="0" err="1" smtClean="0"/>
              <a:t>Anger</a:t>
            </a:r>
            <a:r>
              <a:rPr lang="sl-SI" dirty="0" smtClean="0"/>
              <a:t> </a:t>
            </a:r>
            <a:r>
              <a:rPr lang="sl-SI" dirty="0" err="1" smtClean="0"/>
              <a:t>scintillation</a:t>
            </a:r>
            <a:r>
              <a:rPr lang="sl-SI" dirty="0" smtClean="0"/>
              <a:t> camera)</a:t>
            </a:r>
          </a:p>
          <a:p>
            <a:r>
              <a:rPr lang="sl-SI" dirty="0" smtClean="0"/>
              <a:t>SPECT (</a:t>
            </a:r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enoglava</a:t>
            </a:r>
            <a:r>
              <a:rPr lang="sl-SI" dirty="0" smtClean="0"/>
              <a:t>, dvoglava, troglava)</a:t>
            </a:r>
          </a:p>
          <a:p>
            <a:r>
              <a:rPr lang="sl-SI" dirty="0" smtClean="0"/>
              <a:t>PET</a:t>
            </a:r>
            <a:endParaRPr lang="sl-SI" dirty="0"/>
          </a:p>
        </p:txBody>
      </p:sp>
      <p:pic>
        <p:nvPicPr>
          <p:cNvPr id="6" name="Picture 2" descr="DDD DIAGNOSTIC SOLOMOBILE Nuclear Gamma Camera for sa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7348"/>
          <a:stretch/>
        </p:blipFill>
        <p:spPr bwMode="auto">
          <a:xfrm>
            <a:off x="6588806" y="1632107"/>
            <a:ext cx="1580972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healthcare.siemens.com/siemens_hwem-hwem_ssxa_websites-context-root/wcm/idc/groups/public/@global/@imaging/@molecular/documents/image/mdaw/mtg4/~edisp/symbia_s_layer-00169218/~renditions/symbia_s_layer-00169218~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8" y="3834296"/>
            <a:ext cx="3271289" cy="24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49256" y="3863661"/>
            <a:ext cx="3806809" cy="23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4663650" y="1205972"/>
            <a:ext cx="4444854" cy="5319372"/>
            <a:chOff x="2941" y="759"/>
            <a:chExt cx="2460" cy="2944"/>
          </a:xfrm>
        </p:grpSpPr>
        <p:sp>
          <p:nvSpPr>
            <p:cNvPr id="5" name="AutoShape 7"/>
            <p:cNvSpPr>
              <a:spLocks noChangeAspect="1" noChangeArrowheads="1" noTextEdit="1"/>
            </p:cNvSpPr>
            <p:nvPr/>
          </p:nvSpPr>
          <p:spPr bwMode="auto">
            <a:xfrm>
              <a:off x="3225" y="759"/>
              <a:ext cx="2176" cy="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759"/>
              <a:ext cx="2181" cy="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69480" cy="749498"/>
          </a:xfrm>
        </p:spPr>
        <p:txBody>
          <a:bodyPr/>
          <a:lstStyle/>
          <a:p>
            <a:r>
              <a:rPr lang="sl-SI" dirty="0" smtClean="0"/>
              <a:t>Osnovna zgradba gama kamere</a:t>
            </a:r>
            <a:endParaRPr lang="sl-SI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418568"/>
            <a:ext cx="4565633" cy="5322800"/>
          </a:xfrm>
        </p:spPr>
        <p:txBody>
          <a:bodyPr/>
          <a:lstStyle/>
          <a:p>
            <a:r>
              <a:rPr lang="sl-SI" sz="2000" dirty="0" smtClean="0"/>
              <a:t>Kamera</a:t>
            </a:r>
          </a:p>
          <a:p>
            <a:pPr lvl="1"/>
            <a:r>
              <a:rPr lang="sl-SI" sz="2000" dirty="0"/>
              <a:t>nosilno </a:t>
            </a:r>
            <a:r>
              <a:rPr lang="sl-SI" sz="2000" dirty="0" smtClean="0"/>
              <a:t>ogrodje (</a:t>
            </a:r>
            <a:r>
              <a:rPr lang="sl-SI" sz="2000" dirty="0" err="1"/>
              <a:t>Gantry</a:t>
            </a:r>
            <a:r>
              <a:rPr lang="sl-SI" sz="2000" dirty="0" smtClean="0"/>
              <a:t>)</a:t>
            </a:r>
            <a:endParaRPr lang="sl-SI" sz="2000" dirty="0"/>
          </a:p>
          <a:p>
            <a:pPr lvl="1"/>
            <a:r>
              <a:rPr lang="sl-SI" sz="2000" dirty="0"/>
              <a:t>Detektorska glava</a:t>
            </a:r>
          </a:p>
          <a:p>
            <a:pPr lvl="2"/>
            <a:r>
              <a:rPr lang="sl-SI" sz="1600" dirty="0"/>
              <a:t>Kolimator</a:t>
            </a:r>
          </a:p>
          <a:p>
            <a:pPr lvl="2"/>
            <a:r>
              <a:rPr lang="sl-SI" sz="1600" dirty="0" smtClean="0"/>
              <a:t>Scintilacijski kristal</a:t>
            </a:r>
            <a:endParaRPr lang="sl-SI" sz="1600" dirty="0"/>
          </a:p>
          <a:p>
            <a:pPr lvl="2"/>
            <a:r>
              <a:rPr lang="sl-SI" sz="1600" dirty="0" err="1"/>
              <a:t>Fotopomnoževalke</a:t>
            </a:r>
            <a:r>
              <a:rPr lang="sl-SI" sz="1600" dirty="0"/>
              <a:t> (PMT)</a:t>
            </a:r>
          </a:p>
          <a:p>
            <a:pPr lvl="2"/>
            <a:r>
              <a:rPr lang="sl-SI" sz="1600" dirty="0"/>
              <a:t>Vezje za določitev pozicije in višine impulza</a:t>
            </a:r>
          </a:p>
          <a:p>
            <a:pPr lvl="1"/>
            <a:r>
              <a:rPr lang="sl-SI" sz="2000" dirty="0" smtClean="0"/>
              <a:t>Miza (opcijsko)</a:t>
            </a:r>
            <a:endParaRPr lang="sl-SI" sz="2000" dirty="0"/>
          </a:p>
          <a:p>
            <a:r>
              <a:rPr lang="sl-SI" sz="2000" dirty="0" smtClean="0"/>
              <a:t>Vizualizacija persistence - prikaz trenutnega dogajanja (opcijsko)</a:t>
            </a:r>
          </a:p>
          <a:p>
            <a:r>
              <a:rPr lang="sl-SI" sz="2000" dirty="0" smtClean="0"/>
              <a:t>Obdelovalni računalnik</a:t>
            </a:r>
          </a:p>
          <a:p>
            <a:pPr lvl="1"/>
            <a:r>
              <a:rPr lang="sl-SI" sz="2000" dirty="0" smtClean="0"/>
              <a:t>Rekonstrukcijska programska oprema</a:t>
            </a:r>
          </a:p>
          <a:p>
            <a:pPr lvl="1"/>
            <a:r>
              <a:rPr lang="sl-SI" sz="2000" dirty="0"/>
              <a:t>Obdelovalna programska </a:t>
            </a:r>
            <a:r>
              <a:rPr lang="sl-SI" sz="2000" dirty="0" smtClean="0"/>
              <a:t>oprema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2818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rn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1757</TotalTime>
  <Words>1374</Words>
  <Application>Microsoft Office PowerPoint</Application>
  <PresentationFormat>Diaprojekcija na zaslonu (4:3)</PresentationFormat>
  <Paragraphs>264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37" baseType="lpstr">
      <vt:lpstr>Oriel</vt:lpstr>
      <vt:lpstr>Instrumentacija, kontrola kvalitete in varstvo pred sevanji v nuklearni medicini</vt:lpstr>
      <vt:lpstr>Vrste aparatov-detektorjev</vt:lpstr>
      <vt:lpstr>Vrste detektorjev glede na področja uporabe</vt:lpstr>
      <vt:lpstr>Radionuklidni kalibrator</vt:lpstr>
      <vt:lpstr>Delovanje plinskih detektorjev</vt:lpstr>
      <vt:lpstr>QC Radionuklidnega kalibratorja</vt:lpstr>
      <vt:lpstr>QC čitalca kromatografskih ploščic</vt:lpstr>
      <vt:lpstr>Tipi gama kamer</vt:lpstr>
      <vt:lpstr>Osnovna zgradba gama kamere</vt:lpstr>
      <vt:lpstr>Princip zajemanja podatkov</vt:lpstr>
      <vt:lpstr>PowerPointova predstavitev</vt:lpstr>
      <vt:lpstr>Osnovni problem NM preiskav</vt:lpstr>
      <vt:lpstr>Možne rešitve problema majhne števnosti</vt:lpstr>
      <vt:lpstr>Kolimatorji</vt:lpstr>
      <vt:lpstr>Tipi kolimetrjev</vt:lpstr>
      <vt:lpstr>Izbira napačnega kolimatorja</vt:lpstr>
      <vt:lpstr>Kristal</vt:lpstr>
      <vt:lpstr>Kvaliteta slike zaradi razdalje objekta od detektorja</vt:lpstr>
      <vt:lpstr>SPECT</vt:lpstr>
      <vt:lpstr>PET</vt:lpstr>
      <vt:lpstr>QC testi</vt:lpstr>
      <vt:lpstr>QC testi</vt:lpstr>
      <vt:lpstr>QC Zamaknjen energijski vrh (PEAK)</vt:lpstr>
      <vt:lpstr>QC učinkovitost sistema - Efficiency</vt:lpstr>
      <vt:lpstr>QC enakomernost slike</vt:lpstr>
      <vt:lpstr>Neenakomernost</vt:lpstr>
      <vt:lpstr>Ploskovna neenakomernost in korekcija</vt:lpstr>
      <vt:lpstr>Poškodbe kristala in težave s PMT</vt:lpstr>
      <vt:lpstr>Poškodbe kolimatorja</vt:lpstr>
      <vt:lpstr>QC Ločljivost</vt:lpstr>
      <vt:lpstr>QC linernosti in korekcija</vt:lpstr>
      <vt:lpstr>Energijska ločljivost</vt:lpstr>
      <vt:lpstr>Ločljivost in enakomernost SPECT kamere</vt:lpstr>
      <vt:lpstr>Merilniki hitrosti doze</vt:lpstr>
      <vt:lpstr>Merlniki hitrosti doze</vt:lpstr>
      <vt:lpstr>Merilniki kontaminacije</vt:lpstr>
    </vt:vector>
  </TitlesOfParts>
  <Company>Pedagoška fakulteta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</dc:creator>
  <cp:lastModifiedBy>Luka Jensterle</cp:lastModifiedBy>
  <cp:revision>155</cp:revision>
  <dcterms:created xsi:type="dcterms:W3CDTF">2005-09-27T21:13:38Z</dcterms:created>
  <dcterms:modified xsi:type="dcterms:W3CDTF">2018-10-15T14:56:13Z</dcterms:modified>
</cp:coreProperties>
</file>