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7" r:id="rId14"/>
    <p:sldId id="296" r:id="rId15"/>
    <p:sldId id="298" r:id="rId16"/>
    <p:sldId id="299" r:id="rId17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CC"/>
    <a:srgbClr val="99FFCC"/>
    <a:srgbClr val="00FFFF"/>
    <a:srgbClr val="FF0000"/>
    <a:srgbClr val="33CCFF"/>
    <a:srgbClr val="FFFF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280" autoAdjust="0"/>
  </p:normalViewPr>
  <p:slideViewPr>
    <p:cSldViewPr>
      <p:cViewPr>
        <p:scale>
          <a:sx n="100" d="100"/>
          <a:sy n="100" d="100"/>
        </p:scale>
        <p:origin x="-122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43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43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68EBF04-02AF-4611-80CF-F06FFA773D3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9479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40CB0-48F8-46AA-99FB-D780D4BCE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9B2C7-4EB4-49C2-81DD-F1DF5025B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ED147-B253-4A99-87E7-5505DBAAF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CEBBDA-4667-4A80-9611-3BB9A4B24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06E63-C14D-4775-9929-07364412E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87AC3-1208-464A-BBFD-937AD32F3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5D47E-9E31-4382-8BC9-160F9DEFB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412CD6-5DE6-4AD9-A995-4978C241E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36640-E31C-4496-AF68-75A90F991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978F865-E3FD-47D7-9C27-DEA367786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275A8F7-5923-437D-A818-59D94421D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4BEBDA9-34FA-49F8-867B-9DAFFEEB3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46" r:id="rId4"/>
    <p:sldLayoutId id="2147483747" r:id="rId5"/>
    <p:sldLayoutId id="2147483754" r:id="rId6"/>
    <p:sldLayoutId id="2147483748" r:id="rId7"/>
    <p:sldLayoutId id="2147483755" r:id="rId8"/>
    <p:sldLayoutId id="2147483756" r:id="rId9"/>
    <p:sldLayoutId id="2147483749" r:id="rId10"/>
    <p:sldLayoutId id="21474837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Worksheet1.xls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318448" cy="18938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3600" dirty="0" smtClean="0"/>
              <a:t>Izredni dogodki,</a:t>
            </a:r>
            <a:br>
              <a:rPr lang="sl-SI" sz="3600" dirty="0" smtClean="0"/>
            </a:br>
            <a:r>
              <a:rPr lang="sl-SI" sz="3600" dirty="0" smtClean="0"/>
              <a:t>kontaminacija in dekontaminacija</a:t>
            </a:r>
            <a:endParaRPr lang="sl-SI" sz="3600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r>
              <a:rPr lang="sl-SI" dirty="0" smtClean="0"/>
              <a:t>Tečaj iz varstva pred sevanji</a:t>
            </a:r>
          </a:p>
          <a:p>
            <a:pPr eaLnBrk="1" hangingPunct="1"/>
            <a:r>
              <a:rPr lang="sl-SI" dirty="0" smtClean="0"/>
              <a:t>Oktober</a:t>
            </a:r>
            <a:r>
              <a:rPr lang="sl-SI" dirty="0" smtClean="0"/>
              <a:t> </a:t>
            </a:r>
            <a:r>
              <a:rPr lang="sl-SI" dirty="0" smtClean="0"/>
              <a:t>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en-US" dirty="0" err="1"/>
              <a:t>Osebna</a:t>
            </a:r>
            <a:r>
              <a:rPr lang="en-US" dirty="0"/>
              <a:t> </a:t>
            </a:r>
            <a:r>
              <a:rPr lang="en-US" dirty="0" err="1"/>
              <a:t>dekontaminacija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7467600" cy="4873752"/>
          </a:xfrm>
        </p:spPr>
        <p:txBody>
          <a:bodyPr/>
          <a:lstStyle/>
          <a:p>
            <a:r>
              <a:rPr lang="en-US" dirty="0"/>
              <a:t>Z </a:t>
            </a:r>
            <a:r>
              <a:rPr lang="en-US" dirty="0" err="1"/>
              <a:t>monitorjem</a:t>
            </a:r>
            <a:r>
              <a:rPr lang="en-US" dirty="0"/>
              <a:t> </a:t>
            </a:r>
            <a:r>
              <a:rPr lang="en-US" dirty="0" err="1"/>
              <a:t>kontaminacije</a:t>
            </a:r>
            <a:r>
              <a:rPr lang="en-US" dirty="0"/>
              <a:t> </a:t>
            </a:r>
            <a:r>
              <a:rPr lang="en-US" dirty="0" err="1"/>
              <a:t>ugotovi</a:t>
            </a:r>
            <a:r>
              <a:rPr lang="en-US" dirty="0"/>
              <a:t> </a:t>
            </a:r>
            <a:r>
              <a:rPr lang="en-US" dirty="0" err="1"/>
              <a:t>kontaminirane</a:t>
            </a:r>
            <a:r>
              <a:rPr lang="en-US" dirty="0"/>
              <a:t> dele </a:t>
            </a:r>
            <a:r>
              <a:rPr lang="en-US" dirty="0" err="1"/>
              <a:t>telesa</a:t>
            </a:r>
            <a:r>
              <a:rPr lang="en-US" dirty="0"/>
              <a:t> in </a:t>
            </a:r>
            <a:r>
              <a:rPr lang="en-US" dirty="0" err="1"/>
              <a:t>obleke</a:t>
            </a:r>
            <a:endParaRPr lang="en-US" dirty="0"/>
          </a:p>
          <a:p>
            <a:r>
              <a:rPr lang="en-US" dirty="0" err="1"/>
              <a:t>Zamenjamo</a:t>
            </a:r>
            <a:r>
              <a:rPr lang="en-US" dirty="0"/>
              <a:t> </a:t>
            </a:r>
            <a:r>
              <a:rPr lang="en-US" dirty="0" err="1"/>
              <a:t>kontaminirano</a:t>
            </a:r>
            <a:r>
              <a:rPr lang="en-US" dirty="0"/>
              <a:t> </a:t>
            </a:r>
            <a:r>
              <a:rPr lang="en-US" dirty="0" err="1"/>
              <a:t>obleko</a:t>
            </a:r>
            <a:r>
              <a:rPr lang="en-US" dirty="0"/>
              <a:t> in </a:t>
            </a:r>
            <a:r>
              <a:rPr lang="en-US" dirty="0" err="1"/>
              <a:t>čevlje</a:t>
            </a:r>
            <a:endParaRPr lang="en-US" dirty="0"/>
          </a:p>
          <a:p>
            <a:r>
              <a:rPr lang="en-US" dirty="0" err="1"/>
              <a:t>Kožo</a:t>
            </a:r>
            <a:r>
              <a:rPr lang="en-US" dirty="0"/>
              <a:t> in </a:t>
            </a:r>
            <a:r>
              <a:rPr lang="en-US" dirty="0" err="1"/>
              <a:t>rane</a:t>
            </a:r>
            <a:r>
              <a:rPr lang="en-US" dirty="0"/>
              <a:t> </a:t>
            </a:r>
            <a:r>
              <a:rPr lang="en-US" dirty="0" err="1"/>
              <a:t>spiramo</a:t>
            </a:r>
            <a:r>
              <a:rPr lang="en-US" dirty="0"/>
              <a:t> z </a:t>
            </a:r>
            <a:r>
              <a:rPr lang="en-US" dirty="0" err="1"/>
              <a:t>mlačno</a:t>
            </a:r>
            <a:r>
              <a:rPr lang="en-US" dirty="0"/>
              <a:t> </a:t>
            </a:r>
            <a:r>
              <a:rPr lang="en-US" dirty="0" err="1"/>
              <a:t>vodo</a:t>
            </a:r>
            <a:r>
              <a:rPr lang="en-US" dirty="0"/>
              <a:t> in </a:t>
            </a:r>
            <a:r>
              <a:rPr lang="en-US" dirty="0" err="1"/>
              <a:t>milom</a:t>
            </a:r>
            <a:endParaRPr lang="en-US" dirty="0"/>
          </a:p>
          <a:p>
            <a:r>
              <a:rPr lang="en-US" dirty="0" err="1"/>
              <a:t>Dekontaminacija</a:t>
            </a:r>
            <a:r>
              <a:rPr lang="en-US" dirty="0"/>
              <a:t> </a:t>
            </a:r>
            <a:r>
              <a:rPr lang="en-US" dirty="0" err="1"/>
              <a:t>oči</a:t>
            </a:r>
            <a:r>
              <a:rPr lang="en-US" dirty="0"/>
              <a:t>, </a:t>
            </a:r>
            <a:r>
              <a:rPr lang="en-US" dirty="0" err="1"/>
              <a:t>ušes</a:t>
            </a:r>
            <a:r>
              <a:rPr lang="en-US" dirty="0"/>
              <a:t>, </a:t>
            </a:r>
            <a:r>
              <a:rPr lang="en-US" dirty="0" err="1"/>
              <a:t>nosa</a:t>
            </a:r>
            <a:r>
              <a:rPr lang="en-US" dirty="0"/>
              <a:t> in </a:t>
            </a:r>
            <a:r>
              <a:rPr lang="en-US" dirty="0" err="1"/>
              <a:t>ust</a:t>
            </a:r>
            <a:r>
              <a:rPr lang="en-US" dirty="0"/>
              <a:t> (s </a:t>
            </a:r>
            <a:r>
              <a:rPr lang="en-US" dirty="0" err="1"/>
              <a:t>fiziološko</a:t>
            </a:r>
            <a:r>
              <a:rPr lang="en-US" dirty="0"/>
              <a:t> </a:t>
            </a:r>
            <a:r>
              <a:rPr lang="en-US" dirty="0" err="1"/>
              <a:t>raztopino</a:t>
            </a:r>
            <a:r>
              <a:rPr lang="en-US" dirty="0"/>
              <a:t>)</a:t>
            </a:r>
          </a:p>
          <a:p>
            <a:r>
              <a:rPr lang="en-US" dirty="0" err="1"/>
              <a:t>Preverimo</a:t>
            </a:r>
            <a:r>
              <a:rPr lang="en-US" dirty="0"/>
              <a:t> </a:t>
            </a:r>
            <a:r>
              <a:rPr lang="en-US" dirty="0" err="1"/>
              <a:t>uspešnost</a:t>
            </a:r>
            <a:r>
              <a:rPr lang="en-US" dirty="0"/>
              <a:t> </a:t>
            </a:r>
            <a:r>
              <a:rPr lang="en-US" dirty="0" err="1"/>
              <a:t>dekontaminacije</a:t>
            </a:r>
            <a:r>
              <a:rPr lang="en-US" dirty="0"/>
              <a:t> in </a:t>
            </a:r>
            <a:r>
              <a:rPr lang="en-US" dirty="0" err="1"/>
              <a:t>če</a:t>
            </a:r>
            <a:r>
              <a:rPr lang="en-US" dirty="0"/>
              <a:t> je </a:t>
            </a:r>
            <a:r>
              <a:rPr lang="en-US" dirty="0" err="1"/>
              <a:t>potrebno</a:t>
            </a:r>
            <a:r>
              <a:rPr lang="en-US" dirty="0"/>
              <a:t>, </a:t>
            </a:r>
            <a:r>
              <a:rPr lang="en-US" dirty="0" err="1"/>
              <a:t>dekontaminacijo</a:t>
            </a:r>
            <a:r>
              <a:rPr lang="en-US" dirty="0"/>
              <a:t> </a:t>
            </a:r>
            <a:r>
              <a:rPr lang="en-US" dirty="0" err="1"/>
              <a:t>ponovimo</a:t>
            </a:r>
            <a:r>
              <a:rPr lang="en-US" dirty="0"/>
              <a:t> </a:t>
            </a:r>
          </a:p>
          <a:p>
            <a:r>
              <a:rPr lang="en-US" dirty="0"/>
              <a:t>1kBq/cm2 Tc-99m </a:t>
            </a:r>
            <a:r>
              <a:rPr lang="sl-SI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0,24mSv/h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kožo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244012"/>
              </p:ext>
            </p:extLst>
          </p:nvPr>
        </p:nvGraphicFramePr>
        <p:xfrm>
          <a:off x="563376" y="5301208"/>
          <a:ext cx="691276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2496278"/>
                <a:gridCol w="2184243"/>
              </a:tblGrid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Obleka</a:t>
                      </a:r>
                      <a:r>
                        <a:rPr lang="sl-SI" baseline="0" dirty="0" smtClean="0"/>
                        <a:t> zaposlenih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Koža zaposlenih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Alfa sevalec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0,4 Bq/cm</a:t>
                      </a:r>
                      <a:r>
                        <a:rPr lang="sl-SI" baseline="30000" dirty="0" smtClean="0"/>
                        <a:t>2</a:t>
                      </a:r>
                      <a:endParaRPr lang="sl-SI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0,08 Bq/cm</a:t>
                      </a:r>
                      <a:r>
                        <a:rPr lang="sl-SI" baseline="30000" dirty="0" smtClean="0"/>
                        <a:t>2</a:t>
                      </a:r>
                      <a:endParaRPr lang="sl-SI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Beta/Gama sevalec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4</a:t>
                      </a:r>
                      <a:r>
                        <a:rPr lang="sl-SI" baseline="0" dirty="0" smtClean="0"/>
                        <a:t> </a:t>
                      </a:r>
                      <a:r>
                        <a:rPr lang="sl-SI" dirty="0" smtClean="0"/>
                        <a:t>Bq/cm</a:t>
                      </a:r>
                      <a:r>
                        <a:rPr lang="sl-SI" baseline="30000" dirty="0" smtClean="0"/>
                        <a:t>2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0,8 Bq/cm</a:t>
                      </a:r>
                      <a:r>
                        <a:rPr lang="sl-SI" baseline="30000" dirty="0" smtClean="0"/>
                        <a:t>2</a:t>
                      </a:r>
                      <a:endParaRPr lang="sl-SI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Rezultat iskanja slik za decontamination r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6848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zultat iskanja sli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91"/>
          <a:stretch/>
        </p:blipFill>
        <p:spPr bwMode="auto">
          <a:xfrm>
            <a:off x="7102896" y="2276872"/>
            <a:ext cx="1934819" cy="140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345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29"/>
          <p:cNvPicPr>
            <a:picLocks noChangeArrowheads="1"/>
          </p:cNvPicPr>
          <p:nvPr/>
        </p:nvPicPr>
        <p:blipFill>
          <a:blip r:embed="rId2" cstate="print"/>
          <a:srcRect t="11876" b="15182"/>
          <a:stretch>
            <a:fillRect/>
          </a:stretch>
        </p:blipFill>
        <p:spPr bwMode="auto">
          <a:xfrm>
            <a:off x="6702425" y="4913784"/>
            <a:ext cx="244157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Dekontaminacija</a:t>
            </a:r>
            <a:r>
              <a:rPr lang="en-US" dirty="0"/>
              <a:t> </a:t>
            </a:r>
            <a:r>
              <a:rPr lang="en-US" dirty="0" err="1"/>
              <a:t>delovne</a:t>
            </a:r>
            <a:r>
              <a:rPr lang="en-US" dirty="0"/>
              <a:t> </a:t>
            </a:r>
            <a:r>
              <a:rPr lang="en-US" dirty="0" err="1"/>
              <a:t>površine</a:t>
            </a:r>
            <a:r>
              <a:rPr lang="en-US" dirty="0"/>
              <a:t> 1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Nujna</a:t>
            </a:r>
            <a:r>
              <a:rPr lang="en-US" dirty="0"/>
              <a:t> </a:t>
            </a:r>
            <a:r>
              <a:rPr lang="en-US" dirty="0" err="1"/>
              <a:t>uporaba</a:t>
            </a:r>
            <a:r>
              <a:rPr lang="en-US" dirty="0"/>
              <a:t> </a:t>
            </a:r>
            <a:r>
              <a:rPr lang="en-US" dirty="0" err="1"/>
              <a:t>zaščitnih</a:t>
            </a:r>
            <a:r>
              <a:rPr lang="en-US" dirty="0"/>
              <a:t> </a:t>
            </a:r>
            <a:r>
              <a:rPr lang="en-US" dirty="0" err="1"/>
              <a:t>sredstev</a:t>
            </a:r>
            <a:r>
              <a:rPr lang="en-US" dirty="0"/>
              <a:t>, da </a:t>
            </a:r>
            <a:r>
              <a:rPr lang="en-US" dirty="0" err="1"/>
              <a:t>preprečimo</a:t>
            </a:r>
            <a:r>
              <a:rPr lang="en-US" dirty="0"/>
              <a:t> </a:t>
            </a:r>
            <a:r>
              <a:rPr lang="en-US" dirty="0" err="1"/>
              <a:t>osebno</a:t>
            </a:r>
            <a:r>
              <a:rPr lang="en-US" dirty="0"/>
              <a:t> </a:t>
            </a:r>
            <a:r>
              <a:rPr lang="en-US" dirty="0" err="1"/>
              <a:t>kontaminacijo</a:t>
            </a:r>
            <a:r>
              <a:rPr lang="en-US" dirty="0"/>
              <a:t> (</a:t>
            </a:r>
            <a:r>
              <a:rPr lang="en-US" dirty="0" err="1"/>
              <a:t>rokavice</a:t>
            </a:r>
            <a:r>
              <a:rPr lang="en-US" dirty="0"/>
              <a:t>, </a:t>
            </a:r>
            <a:r>
              <a:rPr lang="en-US" dirty="0" err="1"/>
              <a:t>zaščita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čevlje</a:t>
            </a:r>
            <a:r>
              <a:rPr lang="en-US" dirty="0"/>
              <a:t>)</a:t>
            </a:r>
          </a:p>
          <a:p>
            <a:r>
              <a:rPr lang="en-US" dirty="0"/>
              <a:t>Z </a:t>
            </a:r>
            <a:r>
              <a:rPr lang="en-US" dirty="0" err="1"/>
              <a:t>merilnikom</a:t>
            </a:r>
            <a:r>
              <a:rPr lang="en-US" dirty="0"/>
              <a:t> </a:t>
            </a:r>
            <a:r>
              <a:rPr lang="en-US" dirty="0" err="1"/>
              <a:t>kontaminacije</a:t>
            </a:r>
            <a:r>
              <a:rPr lang="en-US" dirty="0"/>
              <a:t> </a:t>
            </a:r>
            <a:r>
              <a:rPr lang="en-US" dirty="0" err="1"/>
              <a:t>natančno</a:t>
            </a:r>
            <a:r>
              <a:rPr lang="en-US" dirty="0"/>
              <a:t> </a:t>
            </a:r>
            <a:r>
              <a:rPr lang="en-US" dirty="0" err="1"/>
              <a:t>določimo</a:t>
            </a:r>
            <a:r>
              <a:rPr lang="en-US" dirty="0"/>
              <a:t> </a:t>
            </a:r>
            <a:r>
              <a:rPr lang="en-US" dirty="0" err="1"/>
              <a:t>površino</a:t>
            </a:r>
            <a:r>
              <a:rPr lang="en-US" dirty="0"/>
              <a:t> </a:t>
            </a:r>
            <a:r>
              <a:rPr lang="en-US" dirty="0" err="1"/>
              <a:t>kontaminacije</a:t>
            </a:r>
            <a:r>
              <a:rPr lang="en-US" dirty="0"/>
              <a:t> in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potrebi</a:t>
            </a:r>
            <a:r>
              <a:rPr lang="en-US" dirty="0"/>
              <a:t> </a:t>
            </a:r>
            <a:r>
              <a:rPr lang="en-US" dirty="0" err="1"/>
              <a:t>označimo</a:t>
            </a:r>
            <a:r>
              <a:rPr lang="en-US" dirty="0"/>
              <a:t> </a:t>
            </a:r>
            <a:r>
              <a:rPr lang="en-US" dirty="0" err="1"/>
              <a:t>zunanje</a:t>
            </a:r>
            <a:r>
              <a:rPr lang="en-US" dirty="0"/>
              <a:t> </a:t>
            </a:r>
            <a:r>
              <a:rPr lang="en-US" dirty="0" err="1"/>
              <a:t>meje</a:t>
            </a:r>
            <a:endParaRPr lang="en-US" dirty="0"/>
          </a:p>
          <a:p>
            <a:r>
              <a:rPr lang="en-US" dirty="0" err="1"/>
              <a:t>Uporaba</a:t>
            </a:r>
            <a:r>
              <a:rPr lang="en-US" dirty="0"/>
              <a:t> </a:t>
            </a:r>
            <a:r>
              <a:rPr lang="en-US" dirty="0" err="1"/>
              <a:t>dekontaminacijskih</a:t>
            </a:r>
            <a:r>
              <a:rPr lang="en-US" dirty="0"/>
              <a:t> </a:t>
            </a:r>
            <a:r>
              <a:rPr lang="en-US" dirty="0" err="1"/>
              <a:t>sredstev</a:t>
            </a:r>
            <a:r>
              <a:rPr lang="en-US" dirty="0"/>
              <a:t>, </a:t>
            </a:r>
            <a:r>
              <a:rPr lang="en-US" dirty="0" err="1"/>
              <a:t>mila</a:t>
            </a:r>
            <a:r>
              <a:rPr lang="en-US" dirty="0"/>
              <a:t>, </a:t>
            </a:r>
            <a:r>
              <a:rPr lang="en-US" dirty="0" err="1"/>
              <a:t>vode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alkohola</a:t>
            </a:r>
            <a:endParaRPr lang="en-US" dirty="0"/>
          </a:p>
          <a:p>
            <a:r>
              <a:rPr lang="en-US" dirty="0" err="1"/>
              <a:t>Brišemo</a:t>
            </a:r>
            <a:r>
              <a:rPr lang="en-US" dirty="0"/>
              <a:t> od </a:t>
            </a:r>
            <a:r>
              <a:rPr lang="en-US" dirty="0" err="1"/>
              <a:t>robov</a:t>
            </a:r>
            <a:r>
              <a:rPr lang="en-US" dirty="0"/>
              <a:t> </a:t>
            </a:r>
            <a:r>
              <a:rPr lang="en-US" dirty="0" err="1"/>
              <a:t>proti</a:t>
            </a:r>
            <a:r>
              <a:rPr lang="en-US" dirty="0"/>
              <a:t> </a:t>
            </a:r>
            <a:r>
              <a:rPr lang="en-US" dirty="0" err="1"/>
              <a:t>sredini</a:t>
            </a:r>
            <a:r>
              <a:rPr lang="en-US" dirty="0"/>
              <a:t> – NE MAŽEMO!</a:t>
            </a:r>
          </a:p>
          <a:p>
            <a:r>
              <a:rPr lang="en-US" dirty="0" err="1"/>
              <a:t>Krpe</a:t>
            </a:r>
            <a:r>
              <a:rPr lang="en-US" dirty="0"/>
              <a:t> </a:t>
            </a:r>
            <a:r>
              <a:rPr lang="en-US" dirty="0" err="1"/>
              <a:t>sproti</a:t>
            </a:r>
            <a:r>
              <a:rPr lang="en-US" dirty="0"/>
              <a:t> </a:t>
            </a:r>
            <a:r>
              <a:rPr lang="en-US" dirty="0" err="1"/>
              <a:t>menjavamo</a:t>
            </a:r>
            <a:r>
              <a:rPr lang="en-US" dirty="0"/>
              <a:t> in </a:t>
            </a:r>
            <a:r>
              <a:rPr lang="en-US" dirty="0" err="1"/>
              <a:t>mečemo</a:t>
            </a:r>
            <a:r>
              <a:rPr lang="en-US" dirty="0"/>
              <a:t> v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vrečo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koš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radioaktivne</a:t>
            </a:r>
            <a:r>
              <a:rPr lang="en-US" dirty="0"/>
              <a:t> </a:t>
            </a:r>
            <a:r>
              <a:rPr lang="en-US" dirty="0" err="1"/>
              <a:t>odpadke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4" descr="http://kozmetik.si/img/p/27-83-thickbox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1" t="7375" r="18485" b="6525"/>
          <a:stretch/>
        </p:blipFill>
        <p:spPr bwMode="auto">
          <a:xfrm>
            <a:off x="8172400" y="980728"/>
            <a:ext cx="79208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fotoagent.dk/single_picture/11361/138/mega/Abeba_39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988" y="2420888"/>
            <a:ext cx="1308243" cy="70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904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zultat iskanja slik za decontamination wipe tes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6" t="14385" r="5074" b="16629"/>
          <a:stretch/>
        </p:blipFill>
        <p:spPr bwMode="auto">
          <a:xfrm>
            <a:off x="4932040" y="5271795"/>
            <a:ext cx="2376264" cy="139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en-US" dirty="0" err="1"/>
              <a:t>Dekontaminacija</a:t>
            </a:r>
            <a:r>
              <a:rPr lang="en-US" dirty="0"/>
              <a:t> </a:t>
            </a:r>
            <a:r>
              <a:rPr lang="en-US" dirty="0" err="1"/>
              <a:t>delovne</a:t>
            </a:r>
            <a:r>
              <a:rPr lang="en-US" dirty="0"/>
              <a:t> </a:t>
            </a:r>
            <a:r>
              <a:rPr lang="en-US" dirty="0" err="1"/>
              <a:t>površine</a:t>
            </a:r>
            <a:r>
              <a:rPr lang="en-US" dirty="0"/>
              <a:t> 2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7900156" cy="4873752"/>
          </a:xfrm>
        </p:spPr>
        <p:txBody>
          <a:bodyPr/>
          <a:lstStyle/>
          <a:p>
            <a:r>
              <a:rPr lang="en-US" dirty="0" err="1"/>
              <a:t>Preverimo</a:t>
            </a:r>
            <a:r>
              <a:rPr lang="en-US" dirty="0"/>
              <a:t> </a:t>
            </a:r>
            <a:r>
              <a:rPr lang="en-US" dirty="0" err="1"/>
              <a:t>kontaminacijo</a:t>
            </a:r>
            <a:r>
              <a:rPr lang="en-US" dirty="0"/>
              <a:t> z </a:t>
            </a:r>
            <a:r>
              <a:rPr lang="en-US" dirty="0" err="1"/>
              <a:t>aparatom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naredimo</a:t>
            </a:r>
            <a:r>
              <a:rPr lang="en-US" dirty="0"/>
              <a:t> wipe test (</a:t>
            </a:r>
            <a:r>
              <a:rPr lang="en-US" dirty="0" err="1"/>
              <a:t>pobrišemo</a:t>
            </a:r>
            <a:r>
              <a:rPr lang="en-US" dirty="0"/>
              <a:t> s </a:t>
            </a:r>
            <a:r>
              <a:rPr lang="en-US" dirty="0" err="1"/>
              <a:t>krpo</a:t>
            </a:r>
            <a:r>
              <a:rPr lang="en-US" dirty="0"/>
              <a:t> in </a:t>
            </a:r>
            <a:r>
              <a:rPr lang="en-US" dirty="0" err="1"/>
              <a:t>izmerimo</a:t>
            </a:r>
            <a:r>
              <a:rPr lang="en-US" dirty="0"/>
              <a:t> </a:t>
            </a:r>
            <a:r>
              <a:rPr lang="en-US" dirty="0" err="1"/>
              <a:t>drugje</a:t>
            </a:r>
            <a:r>
              <a:rPr lang="en-US" dirty="0"/>
              <a:t>, </a:t>
            </a:r>
            <a:r>
              <a:rPr lang="en-US" dirty="0" err="1"/>
              <a:t>kjer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sevanja</a:t>
            </a:r>
            <a:r>
              <a:rPr lang="en-US" dirty="0"/>
              <a:t>)</a:t>
            </a:r>
          </a:p>
          <a:p>
            <a:r>
              <a:rPr lang="en-US" dirty="0" err="1"/>
              <a:t>Čistimo</a:t>
            </a:r>
            <a:r>
              <a:rPr lang="en-US" dirty="0"/>
              <a:t> </a:t>
            </a:r>
            <a:r>
              <a:rPr lang="en-US" dirty="0" err="1"/>
              <a:t>dokler</a:t>
            </a:r>
            <a:r>
              <a:rPr lang="en-US" dirty="0"/>
              <a:t> </a:t>
            </a:r>
            <a:r>
              <a:rPr lang="en-US" dirty="0" err="1"/>
              <a:t>meritve</a:t>
            </a:r>
            <a:r>
              <a:rPr lang="en-US" dirty="0"/>
              <a:t> </a:t>
            </a:r>
            <a:r>
              <a:rPr lang="en-US" dirty="0" err="1"/>
              <a:t>niso</a:t>
            </a:r>
            <a:r>
              <a:rPr lang="en-US" dirty="0"/>
              <a:t> pod </a:t>
            </a:r>
            <a:r>
              <a:rPr lang="en-US" dirty="0" err="1"/>
              <a:t>dovoljeno</a:t>
            </a:r>
            <a:r>
              <a:rPr lang="en-US" dirty="0"/>
              <a:t> </a:t>
            </a:r>
            <a:r>
              <a:rPr lang="en-US" dirty="0" err="1"/>
              <a:t>mejo</a:t>
            </a:r>
            <a:endParaRPr lang="en-US" dirty="0"/>
          </a:p>
          <a:p>
            <a:r>
              <a:rPr lang="en-US" dirty="0" err="1"/>
              <a:t>Če</a:t>
            </a:r>
            <a:r>
              <a:rPr lang="en-US" dirty="0"/>
              <a:t> se </a:t>
            </a:r>
            <a:r>
              <a:rPr lang="en-US" dirty="0" err="1"/>
              <a:t>kontaminacije</a:t>
            </a:r>
            <a:r>
              <a:rPr lang="en-US" dirty="0"/>
              <a:t> ne da </a:t>
            </a:r>
            <a:r>
              <a:rPr lang="en-US" dirty="0" err="1"/>
              <a:t>popolnoma</a:t>
            </a:r>
            <a:r>
              <a:rPr lang="en-US" dirty="0"/>
              <a:t> </a:t>
            </a:r>
            <a:r>
              <a:rPr lang="en-US" dirty="0" err="1"/>
              <a:t>odstraniti</a:t>
            </a:r>
            <a:r>
              <a:rPr lang="en-US" dirty="0"/>
              <a:t>,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čez</a:t>
            </a:r>
            <a:r>
              <a:rPr lang="en-US" dirty="0"/>
              <a:t> </a:t>
            </a:r>
            <a:r>
              <a:rPr lang="en-US" dirty="0" err="1"/>
              <a:t>kontaminirano</a:t>
            </a:r>
            <a:r>
              <a:rPr lang="en-US" dirty="0"/>
              <a:t> </a:t>
            </a:r>
            <a:r>
              <a:rPr lang="en-US" dirty="0" err="1"/>
              <a:t>mesto</a:t>
            </a:r>
            <a:r>
              <a:rPr lang="en-US" dirty="0"/>
              <a:t> </a:t>
            </a:r>
            <a:r>
              <a:rPr lang="en-US" dirty="0" err="1"/>
              <a:t>položimo</a:t>
            </a:r>
            <a:r>
              <a:rPr lang="en-US" dirty="0"/>
              <a:t> </a:t>
            </a:r>
            <a:r>
              <a:rPr lang="en-US" dirty="0" err="1"/>
              <a:t>svinčene</a:t>
            </a:r>
            <a:r>
              <a:rPr lang="en-US" dirty="0"/>
              <a:t> </a:t>
            </a:r>
            <a:r>
              <a:rPr lang="en-US" dirty="0" err="1"/>
              <a:t>plošče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območje</a:t>
            </a:r>
            <a:r>
              <a:rPr lang="en-US" dirty="0"/>
              <a:t> </a:t>
            </a:r>
            <a:r>
              <a:rPr lang="en-US" dirty="0" err="1"/>
              <a:t>zapremo</a:t>
            </a:r>
            <a:r>
              <a:rPr lang="en-US" dirty="0"/>
              <a:t> </a:t>
            </a:r>
            <a:r>
              <a:rPr lang="en-US" dirty="0" err="1"/>
              <a:t>dokler</a:t>
            </a:r>
            <a:r>
              <a:rPr lang="en-US" dirty="0"/>
              <a:t> </a:t>
            </a:r>
            <a:r>
              <a:rPr lang="en-US" dirty="0" err="1"/>
              <a:t>aktivnost</a:t>
            </a:r>
            <a:r>
              <a:rPr lang="en-US" dirty="0"/>
              <a:t> ne </a:t>
            </a:r>
            <a:r>
              <a:rPr lang="en-US" dirty="0" err="1"/>
              <a:t>pade</a:t>
            </a:r>
            <a:r>
              <a:rPr lang="en-US" dirty="0"/>
              <a:t> pod </a:t>
            </a:r>
            <a:r>
              <a:rPr lang="en-US" dirty="0" err="1"/>
              <a:t>mejo</a:t>
            </a:r>
            <a:endParaRPr lang="en-US" dirty="0"/>
          </a:p>
          <a:p>
            <a:r>
              <a:rPr lang="en-US" dirty="0" err="1"/>
              <a:t>Izpolnimo</a:t>
            </a:r>
            <a:r>
              <a:rPr lang="en-US" dirty="0"/>
              <a:t> </a:t>
            </a:r>
            <a:r>
              <a:rPr lang="en-US" dirty="0" err="1"/>
              <a:t>poročilo</a:t>
            </a:r>
            <a:r>
              <a:rPr lang="en-US" dirty="0"/>
              <a:t> o </a:t>
            </a:r>
            <a:r>
              <a:rPr lang="en-US" dirty="0" err="1" smtClean="0"/>
              <a:t>vzroku</a:t>
            </a:r>
            <a:endParaRPr lang="sl-SI" dirty="0"/>
          </a:p>
          <a:p>
            <a:pPr marL="0" indent="0">
              <a:buNone/>
            </a:pPr>
            <a:r>
              <a:rPr lang="sl-SI" dirty="0" smtClean="0"/>
              <a:t>    </a:t>
            </a:r>
            <a:r>
              <a:rPr lang="en-US" dirty="0" err="1" smtClean="0"/>
              <a:t>kontaminacije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err="1" smtClean="0"/>
              <a:t>postopku</a:t>
            </a:r>
            <a:endParaRPr lang="sl-SI" dirty="0" smtClean="0"/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</a:t>
            </a:r>
            <a:r>
              <a:rPr lang="en-US" dirty="0" err="1" smtClean="0"/>
              <a:t>dekontaminacije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 descr="Rezultat iskanja slik za contamination moni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380" y="4149080"/>
            <a:ext cx="2835620" cy="259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992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Dekontaminacija</a:t>
            </a:r>
            <a:r>
              <a:rPr lang="en-US" dirty="0"/>
              <a:t> </a:t>
            </a:r>
            <a:r>
              <a:rPr lang="en-US" dirty="0" err="1"/>
              <a:t>delovne</a:t>
            </a:r>
            <a:r>
              <a:rPr lang="en-US" dirty="0"/>
              <a:t> </a:t>
            </a:r>
            <a:r>
              <a:rPr lang="en-US" dirty="0" err="1"/>
              <a:t>površine</a:t>
            </a:r>
            <a:r>
              <a:rPr lang="en-US" dirty="0"/>
              <a:t> 3</a:t>
            </a:r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5046958"/>
              </p:ext>
            </p:extLst>
          </p:nvPr>
        </p:nvGraphicFramePr>
        <p:xfrm>
          <a:off x="1259632" y="1628800"/>
          <a:ext cx="5472608" cy="28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iagram" r:id="rId4" imgW="3476460" imgH="2057352" progId="Excel.Sheet.8">
                  <p:embed followColorScheme="full"/>
                </p:oleObj>
              </mc:Choice>
              <mc:Fallback>
                <p:oleObj name="Diagram" r:id="rId4" imgW="3476460" imgH="2057352" progId="Excel.Sheet.8">
                  <p:embed followColorScheme="full"/>
                  <p:pic>
                    <p:nvPicPr>
                      <p:cNvPr id="0" name="Object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628800"/>
                        <a:ext cx="5472608" cy="280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330199"/>
              </p:ext>
            </p:extLst>
          </p:nvPr>
        </p:nvGraphicFramePr>
        <p:xfrm>
          <a:off x="1619672" y="4509120"/>
          <a:ext cx="475252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2520280"/>
              </a:tblGrid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Površina prostora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Alfa sevalec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4 Bq/cm</a:t>
                      </a:r>
                      <a:r>
                        <a:rPr lang="sl-SI" baseline="30000" dirty="0" smtClean="0"/>
                        <a:t>2</a:t>
                      </a:r>
                      <a:endParaRPr lang="sl-SI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Beta/Gama sevalec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40 Bq/cm</a:t>
                      </a:r>
                      <a:r>
                        <a:rPr lang="sl-SI" baseline="30000" dirty="0" smtClean="0"/>
                        <a:t>2</a:t>
                      </a:r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378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Izpolnimo</a:t>
            </a:r>
            <a:r>
              <a:rPr lang="en-US" dirty="0"/>
              <a:t> </a:t>
            </a:r>
            <a:r>
              <a:rPr lang="en-US" dirty="0" err="1"/>
              <a:t>poročilo</a:t>
            </a:r>
            <a:endParaRPr lang="en-US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40049" t="19568" r="27551" b="16443"/>
          <a:stretch>
            <a:fillRect/>
          </a:stretch>
        </p:blipFill>
        <p:spPr bwMode="auto">
          <a:xfrm>
            <a:off x="2216843" y="1600200"/>
            <a:ext cx="3948314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0426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Kontaminacije</a:t>
            </a:r>
            <a:r>
              <a:rPr lang="en-US" dirty="0"/>
              <a:t> </a:t>
            </a:r>
            <a:r>
              <a:rPr lang="en-US" dirty="0" err="1"/>
              <a:t>zaradi</a:t>
            </a:r>
            <a:r>
              <a:rPr lang="en-US" dirty="0"/>
              <a:t> </a:t>
            </a:r>
            <a:r>
              <a:rPr lang="en-US" dirty="0" err="1"/>
              <a:t>pacientov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Pacienti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prejmejo</a:t>
            </a:r>
            <a:r>
              <a:rPr lang="en-US" dirty="0"/>
              <a:t> 1000 </a:t>
            </a:r>
            <a:r>
              <a:rPr lang="en-US" dirty="0" err="1"/>
              <a:t>MBq</a:t>
            </a:r>
            <a:r>
              <a:rPr lang="en-US" dirty="0"/>
              <a:t> I-131</a:t>
            </a:r>
          </a:p>
          <a:p>
            <a:endParaRPr lang="en-US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809522"/>
              </p:ext>
            </p:extLst>
          </p:nvPr>
        </p:nvGraphicFramePr>
        <p:xfrm>
          <a:off x="827584" y="2708920"/>
          <a:ext cx="720080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944216"/>
                <a:gridCol w="3960441"/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Izloček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Koncentracija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Kontaminacija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Slina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&lt; 2 </a:t>
                      </a:r>
                      <a:r>
                        <a:rPr lang="sl-SI" dirty="0" err="1" smtClean="0"/>
                        <a:t>MBq</a:t>
                      </a:r>
                      <a:r>
                        <a:rPr lang="sl-SI" dirty="0" smtClean="0"/>
                        <a:t>/g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Robček/posoda          2 </a:t>
                      </a:r>
                      <a:r>
                        <a:rPr lang="sl-SI" dirty="0" err="1" smtClean="0"/>
                        <a:t>kBq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Potenje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&lt; 20Bq/cm</a:t>
                      </a:r>
                      <a:r>
                        <a:rPr lang="sl-SI" baseline="30000" dirty="0" smtClean="0"/>
                        <a:t>2</a:t>
                      </a:r>
                      <a:endParaRPr lang="sl-SI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Površina                   10 Bq/cm</a:t>
                      </a:r>
                      <a:r>
                        <a:rPr lang="sl-SI" baseline="30000" dirty="0" smtClean="0"/>
                        <a:t>2</a:t>
                      </a:r>
                      <a:endParaRPr lang="sl-SI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Dihanje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100 Bq/l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Zrak                           1 Bq/l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Urin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&lt; 500 </a:t>
                      </a:r>
                      <a:r>
                        <a:rPr lang="sl-SI" dirty="0" err="1" smtClean="0"/>
                        <a:t>kBq</a:t>
                      </a:r>
                      <a:r>
                        <a:rPr lang="sl-SI" dirty="0" smtClean="0"/>
                        <a:t>/ml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Stranišče</a:t>
                      </a:r>
                      <a:r>
                        <a:rPr lang="sl-SI" baseline="0" dirty="0" smtClean="0"/>
                        <a:t>                  2 </a:t>
                      </a:r>
                      <a:r>
                        <a:rPr lang="sl-SI" baseline="0" dirty="0" err="1" smtClean="0"/>
                        <a:t>kBq</a:t>
                      </a:r>
                      <a:r>
                        <a:rPr lang="sl-SI" baseline="0" dirty="0" smtClean="0"/>
                        <a:t>/cm</a:t>
                      </a:r>
                      <a:r>
                        <a:rPr lang="sl-SI" baseline="30000" dirty="0" smtClean="0"/>
                        <a:t>2</a:t>
                      </a:r>
                      <a:endParaRPr lang="sl-SI" baseline="30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881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Whole body counter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Merjenje</a:t>
            </a:r>
            <a:r>
              <a:rPr lang="en-US" dirty="0"/>
              <a:t> </a:t>
            </a:r>
            <a:r>
              <a:rPr lang="en-US" dirty="0" err="1"/>
              <a:t>kontaminacije</a:t>
            </a:r>
            <a:r>
              <a:rPr lang="en-US" dirty="0"/>
              <a:t> </a:t>
            </a:r>
            <a:r>
              <a:rPr lang="en-US" dirty="0" err="1"/>
              <a:t>znotraj</a:t>
            </a:r>
            <a:r>
              <a:rPr lang="en-US" dirty="0"/>
              <a:t> </a:t>
            </a:r>
            <a:r>
              <a:rPr lang="en-US" dirty="0" err="1" smtClean="0"/>
              <a:t>telesa</a:t>
            </a:r>
            <a:endParaRPr lang="sl-SI" dirty="0" smtClean="0"/>
          </a:p>
          <a:p>
            <a:r>
              <a:rPr lang="sl-SI" dirty="0" err="1" smtClean="0"/>
              <a:t>Germaijev</a:t>
            </a:r>
            <a:r>
              <a:rPr lang="sl-SI" dirty="0" smtClean="0"/>
              <a:t> detektor (hlajen s tekočim dušikom)</a:t>
            </a:r>
            <a:endParaRPr lang="en-US" dirty="0"/>
          </a:p>
          <a:p>
            <a:r>
              <a:rPr lang="en-US" dirty="0" err="1"/>
              <a:t>Določanje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kateri</a:t>
            </a:r>
            <a:r>
              <a:rPr lang="en-US" dirty="0"/>
              <a:t> </a:t>
            </a:r>
            <a:r>
              <a:rPr lang="en-US" dirty="0" err="1"/>
              <a:t>radioizotop</a:t>
            </a:r>
            <a:r>
              <a:rPr lang="en-US" dirty="0"/>
              <a:t> </a:t>
            </a:r>
            <a:r>
              <a:rPr lang="en-US" dirty="0" err="1"/>
              <a:t>gre</a:t>
            </a:r>
            <a:endParaRPr lang="en-US" dirty="0"/>
          </a:p>
          <a:p>
            <a:r>
              <a:rPr lang="en-US" dirty="0" err="1"/>
              <a:t>Določanje</a:t>
            </a:r>
            <a:r>
              <a:rPr lang="en-US" dirty="0"/>
              <a:t> </a:t>
            </a:r>
            <a:r>
              <a:rPr lang="en-US" dirty="0" err="1"/>
              <a:t>aktivnosti</a:t>
            </a:r>
            <a:endParaRPr lang="en-US" dirty="0"/>
          </a:p>
          <a:p>
            <a:r>
              <a:rPr lang="en-US" dirty="0"/>
              <a:t>V 2. </a:t>
            </a:r>
            <a:r>
              <a:rPr lang="en-US" dirty="0" err="1"/>
              <a:t>kleti</a:t>
            </a:r>
            <a:endParaRPr lang="en-US" dirty="0"/>
          </a:p>
          <a:p>
            <a:endParaRPr lang="en-US" dirty="0"/>
          </a:p>
        </p:txBody>
      </p:sp>
      <p:sp>
        <p:nvSpPr>
          <p:cNvPr id="5" name="AutoShape 2" descr="Rezultat iskanja slik za canberra whole body coun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ACCUSCAN Horizontal Bed Whole Body Cou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3331768" cy="252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Rezultat iskanja slik za canberra whole body coun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Rezultat iskanja slik za canberra whole body cou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94621"/>
            <a:ext cx="2762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zultat iskanja slik za canberra whole body cou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66703"/>
            <a:ext cx="2762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119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Kontaminacija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KAJ JE?</a:t>
            </a:r>
          </a:p>
          <a:p>
            <a:pPr lvl="1"/>
            <a:r>
              <a:rPr lang="en-US" dirty="0" err="1"/>
              <a:t>Radioaktivna</a:t>
            </a:r>
            <a:r>
              <a:rPr lang="en-US" dirty="0"/>
              <a:t> </a:t>
            </a:r>
            <a:r>
              <a:rPr lang="en-US" dirty="0" err="1"/>
              <a:t>onesnaženost</a:t>
            </a:r>
            <a:r>
              <a:rPr lang="en-US" dirty="0"/>
              <a:t> </a:t>
            </a:r>
            <a:r>
              <a:rPr lang="en-US" dirty="0" err="1"/>
              <a:t>površine</a:t>
            </a:r>
            <a:r>
              <a:rPr lang="en-US" dirty="0"/>
              <a:t>, </a:t>
            </a:r>
            <a:r>
              <a:rPr lang="en-US" dirty="0" err="1"/>
              <a:t>zraka</a:t>
            </a:r>
            <a:r>
              <a:rPr lang="en-US" dirty="0"/>
              <a:t>, </a:t>
            </a:r>
            <a:r>
              <a:rPr lang="en-US" dirty="0" err="1"/>
              <a:t>vode</a:t>
            </a:r>
            <a:r>
              <a:rPr lang="en-US" dirty="0"/>
              <a:t>, </a:t>
            </a:r>
            <a:r>
              <a:rPr lang="en-US" dirty="0" err="1"/>
              <a:t>predmeta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posameznika</a:t>
            </a:r>
            <a:r>
              <a:rPr lang="en-US" dirty="0"/>
              <a:t> z </a:t>
            </a:r>
            <a:r>
              <a:rPr lang="en-US" dirty="0" err="1"/>
              <a:t>radionuklidi</a:t>
            </a:r>
            <a:endParaRPr lang="en-US" dirty="0"/>
          </a:p>
          <a:p>
            <a:r>
              <a:rPr lang="en-US" dirty="0"/>
              <a:t>KJE?</a:t>
            </a:r>
          </a:p>
          <a:p>
            <a:pPr lvl="1"/>
            <a:r>
              <a:rPr lang="en-US" dirty="0" err="1"/>
              <a:t>Povsod</a:t>
            </a:r>
            <a:r>
              <a:rPr lang="en-US" dirty="0"/>
              <a:t>, </a:t>
            </a:r>
            <a:r>
              <a:rPr lang="en-US" dirty="0" err="1"/>
              <a:t>kjer</a:t>
            </a:r>
            <a:r>
              <a:rPr lang="en-US" dirty="0"/>
              <a:t> se </a:t>
            </a:r>
            <a:r>
              <a:rPr lang="en-US" dirty="0" err="1"/>
              <a:t>dela</a:t>
            </a:r>
            <a:r>
              <a:rPr lang="en-US" dirty="0"/>
              <a:t> z </a:t>
            </a:r>
            <a:r>
              <a:rPr lang="en-US" dirty="0" err="1"/>
              <a:t>odprtimi</a:t>
            </a:r>
            <a:r>
              <a:rPr lang="en-US" dirty="0"/>
              <a:t> </a:t>
            </a:r>
            <a:r>
              <a:rPr lang="en-US" dirty="0" err="1"/>
              <a:t>viri</a:t>
            </a:r>
            <a:r>
              <a:rPr lang="en-US" dirty="0"/>
              <a:t> </a:t>
            </a:r>
            <a:r>
              <a:rPr lang="en-US" dirty="0" err="1"/>
              <a:t>sevanja</a:t>
            </a:r>
            <a:endParaRPr lang="en-US" dirty="0"/>
          </a:p>
          <a:p>
            <a:r>
              <a:rPr lang="en-US" dirty="0" err="1"/>
              <a:t>Kako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Razlitje</a:t>
            </a:r>
            <a:r>
              <a:rPr lang="en-US" dirty="0"/>
              <a:t> </a:t>
            </a:r>
            <a:r>
              <a:rPr lang="en-US" dirty="0" err="1"/>
              <a:t>radioaktivne</a:t>
            </a:r>
            <a:r>
              <a:rPr lang="en-US" dirty="0"/>
              <a:t> </a:t>
            </a:r>
            <a:r>
              <a:rPr lang="en-US" dirty="0" err="1"/>
              <a:t>snovi</a:t>
            </a:r>
            <a:endParaRPr lang="en-US" dirty="0"/>
          </a:p>
          <a:p>
            <a:pPr lvl="1"/>
            <a:r>
              <a:rPr lang="en-US" dirty="0" err="1"/>
              <a:t>pacient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0" t="13776" r="32967" b="5137"/>
          <a:stretch/>
        </p:blipFill>
        <p:spPr bwMode="auto">
          <a:xfrm>
            <a:off x="6705525" y="3645024"/>
            <a:ext cx="2016224" cy="29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258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Instrumenti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detekcijo</a:t>
            </a:r>
            <a:r>
              <a:rPr lang="en-US" dirty="0"/>
              <a:t> </a:t>
            </a:r>
            <a:r>
              <a:rPr lang="en-US" dirty="0" err="1"/>
              <a:t>radioaktivnega</a:t>
            </a:r>
            <a:r>
              <a:rPr lang="en-US" dirty="0"/>
              <a:t> </a:t>
            </a:r>
            <a:r>
              <a:rPr lang="en-US" dirty="0" err="1"/>
              <a:t>sevanja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Monitorji</a:t>
            </a:r>
            <a:r>
              <a:rPr lang="en-US" dirty="0"/>
              <a:t> </a:t>
            </a:r>
            <a:r>
              <a:rPr lang="en-US" dirty="0" err="1"/>
              <a:t>kontaminacije</a:t>
            </a:r>
            <a:endParaRPr lang="en-US" dirty="0"/>
          </a:p>
          <a:p>
            <a:pPr lvl="1"/>
            <a:r>
              <a:rPr lang="en-US" dirty="0"/>
              <a:t> </a:t>
            </a:r>
            <a:r>
              <a:rPr lang="en-US" dirty="0" err="1" smtClean="0"/>
              <a:t>Aktivnost</a:t>
            </a:r>
            <a:r>
              <a:rPr lang="en-US" dirty="0" smtClean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površini</a:t>
            </a:r>
            <a:endParaRPr lang="en-US" dirty="0"/>
          </a:p>
          <a:p>
            <a:pPr lvl="1"/>
            <a:r>
              <a:rPr lang="en-US" dirty="0"/>
              <a:t> </a:t>
            </a:r>
            <a:r>
              <a:rPr lang="en-US" dirty="0" smtClean="0"/>
              <a:t>cps</a:t>
            </a:r>
            <a:r>
              <a:rPr lang="en-US" dirty="0"/>
              <a:t>, </a:t>
            </a:r>
            <a:r>
              <a:rPr lang="en-US" dirty="0" err="1"/>
              <a:t>Bq</a:t>
            </a:r>
            <a:r>
              <a:rPr lang="en-US" dirty="0"/>
              <a:t>/cm2</a:t>
            </a:r>
          </a:p>
          <a:p>
            <a:r>
              <a:rPr lang="en-US" dirty="0" err="1"/>
              <a:t>Merilci</a:t>
            </a:r>
            <a:r>
              <a:rPr lang="en-US" dirty="0"/>
              <a:t> </a:t>
            </a:r>
            <a:r>
              <a:rPr lang="en-US" dirty="0" err="1"/>
              <a:t>hitrosti</a:t>
            </a:r>
            <a:r>
              <a:rPr lang="en-US" dirty="0"/>
              <a:t> doze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Kakšno</a:t>
            </a:r>
            <a:r>
              <a:rPr lang="en-US" dirty="0"/>
              <a:t> </a:t>
            </a:r>
            <a:r>
              <a:rPr lang="en-US" dirty="0" err="1"/>
              <a:t>dozo</a:t>
            </a:r>
            <a:r>
              <a:rPr lang="en-US" dirty="0"/>
              <a:t> </a:t>
            </a:r>
            <a:r>
              <a:rPr lang="en-US" dirty="0" err="1"/>
              <a:t>bomo</a:t>
            </a:r>
            <a:r>
              <a:rPr lang="en-US" dirty="0"/>
              <a:t> </a:t>
            </a:r>
            <a:r>
              <a:rPr lang="en-US" dirty="0" err="1"/>
              <a:t>prejeli</a:t>
            </a:r>
            <a:r>
              <a:rPr lang="en-US" dirty="0"/>
              <a:t>, </a:t>
            </a:r>
            <a:r>
              <a:rPr lang="en-US" dirty="0" err="1"/>
              <a:t>če</a:t>
            </a:r>
            <a:r>
              <a:rPr lang="en-US" dirty="0"/>
              <a:t> se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zadržujemo</a:t>
            </a:r>
            <a:r>
              <a:rPr lang="en-US" dirty="0"/>
              <a:t> tam </a:t>
            </a:r>
            <a:r>
              <a:rPr lang="en-US" dirty="0" err="1"/>
              <a:t>neko</a:t>
            </a:r>
            <a:r>
              <a:rPr lang="en-US" dirty="0"/>
              <a:t> </a:t>
            </a:r>
            <a:r>
              <a:rPr lang="en-US" dirty="0" err="1"/>
              <a:t>časovno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enoto</a:t>
            </a:r>
            <a:endParaRPr lang="en-US" dirty="0"/>
          </a:p>
          <a:p>
            <a:pPr lvl="1"/>
            <a:r>
              <a:rPr lang="en-US" dirty="0"/>
              <a:t> µ</a:t>
            </a:r>
            <a:r>
              <a:rPr lang="en-US" dirty="0" err="1"/>
              <a:t>Sv</a:t>
            </a:r>
            <a:r>
              <a:rPr lang="en-US" dirty="0"/>
              <a:t>/h</a:t>
            </a:r>
          </a:p>
          <a:p>
            <a:r>
              <a:rPr lang="en-US" dirty="0" err="1"/>
              <a:t>Dozimetri</a:t>
            </a:r>
            <a:r>
              <a:rPr lang="en-US" dirty="0"/>
              <a:t> (</a:t>
            </a:r>
            <a:r>
              <a:rPr lang="en-US" dirty="0" err="1"/>
              <a:t>osebni</a:t>
            </a:r>
            <a:r>
              <a:rPr lang="en-US" dirty="0"/>
              <a:t>, </a:t>
            </a:r>
            <a:r>
              <a:rPr lang="en-US" dirty="0" err="1"/>
              <a:t>elektronski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Nadzor</a:t>
            </a:r>
            <a:r>
              <a:rPr lang="en-US" dirty="0"/>
              <a:t> </a:t>
            </a:r>
            <a:r>
              <a:rPr lang="en-US" dirty="0" err="1"/>
              <a:t>prejete</a:t>
            </a:r>
            <a:r>
              <a:rPr lang="en-US" dirty="0"/>
              <a:t> doze</a:t>
            </a:r>
          </a:p>
          <a:p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052736"/>
            <a:ext cx="1695672" cy="252028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5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17032"/>
            <a:ext cx="1553108" cy="2786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35"/>
          <a:stretch/>
        </p:blipFill>
        <p:spPr bwMode="auto">
          <a:xfrm>
            <a:off x="4644008" y="5428362"/>
            <a:ext cx="2376264" cy="134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785761"/>
            <a:ext cx="1736474" cy="99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8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Navodila za varno ravnanje z odprtimi viri sevanja 1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Zmanjšati</a:t>
            </a:r>
            <a:r>
              <a:rPr lang="en-US" dirty="0"/>
              <a:t> </a:t>
            </a:r>
            <a:r>
              <a:rPr lang="en-US" dirty="0" err="1"/>
              <a:t>moramo</a:t>
            </a:r>
            <a:r>
              <a:rPr lang="en-US" dirty="0"/>
              <a:t> </a:t>
            </a:r>
            <a:r>
              <a:rPr lang="en-US" dirty="0" err="1"/>
              <a:t>možnosti</a:t>
            </a:r>
            <a:r>
              <a:rPr lang="en-US" dirty="0"/>
              <a:t> </a:t>
            </a:r>
            <a:r>
              <a:rPr lang="en-US" dirty="0" err="1"/>
              <a:t>kontaminacije</a:t>
            </a:r>
            <a:r>
              <a:rPr lang="en-US" dirty="0"/>
              <a:t> </a:t>
            </a:r>
            <a:r>
              <a:rPr lang="en-US" dirty="0" err="1"/>
              <a:t>kože</a:t>
            </a:r>
            <a:r>
              <a:rPr lang="en-US" dirty="0"/>
              <a:t>, </a:t>
            </a:r>
            <a:r>
              <a:rPr lang="en-US" dirty="0" err="1"/>
              <a:t>oči</a:t>
            </a:r>
            <a:r>
              <a:rPr lang="en-US" dirty="0"/>
              <a:t>, </a:t>
            </a:r>
            <a:r>
              <a:rPr lang="en-US" dirty="0" err="1"/>
              <a:t>obleke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delovne</a:t>
            </a:r>
            <a:r>
              <a:rPr lang="en-US" dirty="0"/>
              <a:t> </a:t>
            </a:r>
            <a:r>
              <a:rPr lang="en-US" dirty="0" err="1"/>
              <a:t>površine</a:t>
            </a:r>
            <a:r>
              <a:rPr lang="en-US" dirty="0"/>
              <a:t> </a:t>
            </a:r>
          </a:p>
          <a:p>
            <a:r>
              <a:rPr lang="en-US" dirty="0" err="1"/>
              <a:t>Uporaba</a:t>
            </a:r>
            <a:r>
              <a:rPr lang="en-US" dirty="0"/>
              <a:t> </a:t>
            </a:r>
            <a:r>
              <a:rPr lang="en-US" dirty="0" err="1"/>
              <a:t>zaščitnih</a:t>
            </a:r>
            <a:r>
              <a:rPr lang="en-US" dirty="0"/>
              <a:t> </a:t>
            </a:r>
            <a:r>
              <a:rPr lang="en-US" dirty="0" err="1"/>
              <a:t>sredstev</a:t>
            </a:r>
            <a:endParaRPr lang="en-US" dirty="0"/>
          </a:p>
          <a:p>
            <a:pPr lvl="1"/>
            <a:r>
              <a:rPr lang="en-US" dirty="0" err="1"/>
              <a:t>Zaščita</a:t>
            </a:r>
            <a:r>
              <a:rPr lang="en-US" dirty="0"/>
              <a:t> </a:t>
            </a:r>
            <a:r>
              <a:rPr lang="en-US" dirty="0" err="1"/>
              <a:t>delovne</a:t>
            </a:r>
            <a:r>
              <a:rPr lang="en-US" dirty="0"/>
              <a:t> </a:t>
            </a:r>
            <a:r>
              <a:rPr lang="en-US" dirty="0" err="1"/>
              <a:t>površine</a:t>
            </a:r>
            <a:r>
              <a:rPr lang="en-US" dirty="0"/>
              <a:t> s </a:t>
            </a:r>
            <a:r>
              <a:rPr lang="en-US" dirty="0" err="1"/>
              <a:t>folijami</a:t>
            </a:r>
            <a:r>
              <a:rPr lang="en-US" dirty="0"/>
              <a:t>, </a:t>
            </a:r>
            <a:r>
              <a:rPr lang="en-US" dirty="0" err="1"/>
              <a:t>pleničkami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papirnatimi</a:t>
            </a:r>
            <a:r>
              <a:rPr lang="en-US" dirty="0"/>
              <a:t> </a:t>
            </a:r>
            <a:r>
              <a:rPr lang="en-US" dirty="0" err="1"/>
              <a:t>brisačami</a:t>
            </a:r>
            <a:endParaRPr lang="en-US" dirty="0"/>
          </a:p>
          <a:p>
            <a:pPr lvl="1"/>
            <a:r>
              <a:rPr lang="en-US" dirty="0" err="1"/>
              <a:t>Uporaba</a:t>
            </a:r>
            <a:r>
              <a:rPr lang="en-US" dirty="0"/>
              <a:t> </a:t>
            </a:r>
            <a:r>
              <a:rPr lang="en-US" dirty="0" err="1"/>
              <a:t>rokavic</a:t>
            </a:r>
            <a:endParaRPr lang="en-US" dirty="0"/>
          </a:p>
          <a:p>
            <a:pPr lvl="1"/>
            <a:r>
              <a:rPr lang="en-US" dirty="0" err="1"/>
              <a:t>Uporaba</a:t>
            </a:r>
            <a:r>
              <a:rPr lang="en-US" dirty="0"/>
              <a:t> </a:t>
            </a:r>
            <a:r>
              <a:rPr lang="en-US" dirty="0" err="1"/>
              <a:t>zaščitnih</a:t>
            </a:r>
            <a:r>
              <a:rPr lang="en-US" dirty="0"/>
              <a:t> </a:t>
            </a:r>
            <a:r>
              <a:rPr lang="en-US" dirty="0" err="1"/>
              <a:t>očal</a:t>
            </a:r>
            <a:r>
              <a:rPr lang="en-US" dirty="0"/>
              <a:t> (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pripravi</a:t>
            </a:r>
            <a:r>
              <a:rPr lang="en-US" dirty="0"/>
              <a:t> </a:t>
            </a:r>
            <a:r>
              <a:rPr lang="en-US" dirty="0" err="1"/>
              <a:t>radiofarmakov</a:t>
            </a:r>
            <a:r>
              <a:rPr lang="en-US" dirty="0"/>
              <a:t>, </a:t>
            </a:r>
            <a:r>
              <a:rPr lang="en-US" dirty="0" err="1"/>
              <a:t>vroči</a:t>
            </a:r>
            <a:r>
              <a:rPr lang="en-US" dirty="0"/>
              <a:t> </a:t>
            </a:r>
            <a:r>
              <a:rPr lang="en-US" dirty="0" err="1"/>
              <a:t>laboratorij</a:t>
            </a:r>
            <a:r>
              <a:rPr lang="en-US" dirty="0"/>
              <a:t>)</a:t>
            </a:r>
          </a:p>
          <a:p>
            <a:r>
              <a:rPr lang="en-US" dirty="0" err="1"/>
              <a:t>Doza</a:t>
            </a:r>
            <a:r>
              <a:rPr lang="en-US" dirty="0"/>
              <a:t> </a:t>
            </a:r>
            <a:r>
              <a:rPr lang="en-US" dirty="0" err="1"/>
              <a:t>sevanja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s </a:t>
            </a:r>
            <a:r>
              <a:rPr lang="en-US" dirty="0" err="1"/>
              <a:t>kvadratom</a:t>
            </a:r>
            <a:r>
              <a:rPr lang="en-US" dirty="0"/>
              <a:t> </a:t>
            </a:r>
            <a:r>
              <a:rPr lang="en-US" dirty="0" err="1"/>
              <a:t>razdalje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204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Navodila za varno ravnanje z odprtimi viri sevanja 2</a:t>
            </a:r>
            <a:endParaRPr lang="en-US" dirty="0"/>
          </a:p>
        </p:txBody>
      </p:sp>
      <p:pic>
        <p:nvPicPr>
          <p:cNvPr id="4" name="Picture 3" descr="C:\WINDOWS\Profiles\sten\Skrivbord\t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4154295" cy="3528392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699792" y="3140968"/>
            <a:ext cx="122413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sv-SE" sz="1800" dirty="0">
                <a:solidFill>
                  <a:srgbClr val="FF0000"/>
                </a:solidFill>
                <a:latin typeface="Times New Roman" pitchFamily="18" charset="0"/>
              </a:rPr>
              <a:t>560 mGy/h</a:t>
            </a:r>
            <a:endParaRPr lang="en-US" sz="1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843808" y="4077072"/>
            <a:ext cx="100811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sv-SE" sz="1800" dirty="0">
                <a:solidFill>
                  <a:srgbClr val="FF0000"/>
                </a:solidFill>
                <a:latin typeface="Times New Roman" pitchFamily="18" charset="0"/>
              </a:rPr>
              <a:t>1 mGy/h</a:t>
            </a:r>
            <a:endParaRPr lang="en-US" sz="1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11560" y="2665491"/>
            <a:ext cx="936104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sv-SE" sz="1800" dirty="0">
                <a:latin typeface="Times New Roman" pitchFamily="18" charset="0"/>
              </a:rPr>
              <a:t>Tc-99m</a:t>
            </a:r>
          </a:p>
          <a:p>
            <a:r>
              <a:rPr lang="sv-SE" sz="1800" dirty="0">
                <a:latin typeface="Times New Roman" pitchFamily="18" charset="0"/>
              </a:rPr>
              <a:t>10 GBq</a:t>
            </a:r>
          </a:p>
          <a:p>
            <a:r>
              <a:rPr lang="sv-SE" sz="1800" dirty="0">
                <a:latin typeface="Times New Roman" pitchFamily="18" charset="0"/>
              </a:rPr>
              <a:t>10 ml</a:t>
            </a:r>
            <a:endParaRPr lang="en-US" sz="1800" dirty="0">
              <a:latin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835696" y="5085184"/>
            <a:ext cx="136447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sv-SE" dirty="0">
                <a:latin typeface="Times New Roman" pitchFamily="18" charset="0"/>
              </a:rPr>
              <a:t>2 mm </a:t>
            </a:r>
            <a:r>
              <a:rPr lang="sl-SI" dirty="0" smtClean="0">
                <a:latin typeface="Times New Roman" pitchFamily="18" charset="0"/>
              </a:rPr>
              <a:t>svinca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588224" y="1988840"/>
            <a:ext cx="212725" cy="2193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435824" y="2674640"/>
            <a:ext cx="517525" cy="2346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435824" y="4198640"/>
            <a:ext cx="517525" cy="822325"/>
          </a:xfrm>
          <a:prstGeom prst="rect">
            <a:avLst/>
          </a:prstGeom>
          <a:solidFill>
            <a:srgbClr val="33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291808" y="2614464"/>
            <a:ext cx="822325" cy="60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6588224" y="5417840"/>
            <a:ext cx="212725" cy="212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6808887" y="5028903"/>
            <a:ext cx="152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 flipV="1">
            <a:off x="6427887" y="5028903"/>
            <a:ext cx="152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6283424" y="1906067"/>
            <a:ext cx="822325" cy="8277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508609" y="5710808"/>
            <a:ext cx="2381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35000" eaLnBrk="0" hangingPunct="0"/>
            <a:r>
              <a:rPr lang="sv-SE" dirty="0"/>
              <a:t>400 MBq Tc-99m </a:t>
            </a:r>
            <a:r>
              <a:rPr lang="sl-SI" dirty="0" smtClean="0"/>
              <a:t>v</a:t>
            </a:r>
            <a:r>
              <a:rPr lang="sv-SE" dirty="0" smtClean="0"/>
              <a:t> </a:t>
            </a:r>
            <a:r>
              <a:rPr lang="sv-SE" dirty="0"/>
              <a:t>1 ml</a:t>
            </a: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5004048" y="1844824"/>
            <a:ext cx="1304528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35000" eaLnBrk="0" hangingPunct="0"/>
            <a:r>
              <a:rPr lang="sl-SI" sz="2000" b="1" dirty="0" smtClean="0"/>
              <a:t>Brez zaščite</a:t>
            </a:r>
            <a:endParaRPr lang="sv-SE" sz="2000" b="1" dirty="0"/>
          </a:p>
          <a:p>
            <a:pPr defTabSz="635000" eaLnBrk="0" hangingPunct="0"/>
            <a:endParaRPr lang="sv-SE" sz="2000" dirty="0"/>
          </a:p>
          <a:p>
            <a:pPr defTabSz="635000" eaLnBrk="0" hangingPunct="0"/>
            <a:r>
              <a:rPr lang="sv-SE" sz="2000" dirty="0"/>
              <a:t>0.4 mSv/h</a:t>
            </a:r>
          </a:p>
          <a:p>
            <a:pPr defTabSz="635000" eaLnBrk="0" hangingPunct="0"/>
            <a:endParaRPr lang="sv-SE" sz="2000" dirty="0"/>
          </a:p>
          <a:p>
            <a:pPr defTabSz="635000" eaLnBrk="0" hangingPunct="0"/>
            <a:r>
              <a:rPr lang="sv-SE" sz="2000" dirty="0"/>
              <a:t>0.8 mSv/h</a:t>
            </a:r>
          </a:p>
          <a:p>
            <a:pPr defTabSz="635000" eaLnBrk="0" hangingPunct="0"/>
            <a:endParaRPr lang="sv-SE" sz="2000" dirty="0"/>
          </a:p>
          <a:p>
            <a:pPr defTabSz="635000" eaLnBrk="0" hangingPunct="0"/>
            <a:r>
              <a:rPr lang="sv-SE" sz="2000" dirty="0"/>
              <a:t>4.2 mSv/h</a:t>
            </a:r>
          </a:p>
          <a:p>
            <a:pPr defTabSz="635000" eaLnBrk="0" hangingPunct="0"/>
            <a:endParaRPr lang="sv-SE" sz="2000" dirty="0"/>
          </a:p>
          <a:p>
            <a:pPr defTabSz="635000" eaLnBrk="0" hangingPunct="0"/>
            <a:r>
              <a:rPr lang="sv-SE" sz="2000" dirty="0"/>
              <a:t>22 mSv/h</a:t>
            </a:r>
          </a:p>
          <a:p>
            <a:pPr defTabSz="635000" eaLnBrk="0" hangingPunct="0"/>
            <a:endParaRPr lang="sv-SE" sz="2000" dirty="0"/>
          </a:p>
          <a:p>
            <a:pPr defTabSz="635000" eaLnBrk="0" hangingPunct="0"/>
            <a:r>
              <a:rPr lang="sv-SE" sz="2000" dirty="0"/>
              <a:t>8  mSv/h</a:t>
            </a: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7164288" y="2028904"/>
            <a:ext cx="17365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35000" eaLnBrk="0" hangingPunct="0"/>
            <a:r>
              <a:rPr lang="sl-SI" sz="1800" b="1" dirty="0" smtClean="0"/>
              <a:t>Z zaščito</a:t>
            </a:r>
            <a:r>
              <a:rPr lang="sv-SE" sz="1800" b="1" dirty="0" smtClean="0"/>
              <a:t> </a:t>
            </a:r>
            <a:r>
              <a:rPr lang="sv-SE" sz="1800" b="1" dirty="0"/>
              <a:t>(</a:t>
            </a:r>
            <a:r>
              <a:rPr lang="sv-SE" sz="1800" b="1" dirty="0" smtClean="0"/>
              <a:t>2mm)</a:t>
            </a:r>
            <a:endParaRPr lang="sv-SE" sz="1800" b="1" dirty="0"/>
          </a:p>
          <a:p>
            <a:pPr defTabSz="635000" eaLnBrk="0" hangingPunct="0"/>
            <a:endParaRPr lang="sv-SE" sz="1800" dirty="0"/>
          </a:p>
          <a:p>
            <a:pPr defTabSz="635000" eaLnBrk="0" hangingPunct="0"/>
            <a:r>
              <a:rPr lang="sv-SE" sz="1800" dirty="0"/>
              <a:t>0.004 mSv/h</a:t>
            </a:r>
          </a:p>
          <a:p>
            <a:pPr defTabSz="635000" eaLnBrk="0" hangingPunct="0"/>
            <a:endParaRPr lang="sv-SE" sz="1800" dirty="0"/>
          </a:p>
          <a:p>
            <a:pPr defTabSz="635000" eaLnBrk="0" hangingPunct="0"/>
            <a:r>
              <a:rPr lang="sv-SE" sz="1800" dirty="0"/>
              <a:t>0.01  mSv/h</a:t>
            </a:r>
          </a:p>
          <a:p>
            <a:pPr defTabSz="635000" eaLnBrk="0" hangingPunct="0"/>
            <a:endParaRPr lang="sv-SE" sz="1800" dirty="0"/>
          </a:p>
          <a:p>
            <a:pPr defTabSz="635000" eaLnBrk="0" hangingPunct="0"/>
            <a:r>
              <a:rPr lang="sv-SE" sz="1800" dirty="0"/>
              <a:t>0.04  mSv/h</a:t>
            </a:r>
          </a:p>
          <a:p>
            <a:pPr defTabSz="635000" eaLnBrk="0" hangingPunct="0"/>
            <a:endParaRPr lang="sv-SE" sz="1800" dirty="0"/>
          </a:p>
          <a:p>
            <a:pPr defTabSz="635000" eaLnBrk="0" hangingPunct="0"/>
            <a:r>
              <a:rPr lang="sv-SE" sz="1800" dirty="0"/>
              <a:t>0.16  mSv/h</a:t>
            </a:r>
          </a:p>
          <a:p>
            <a:pPr defTabSz="635000" eaLnBrk="0" hangingPunct="0"/>
            <a:endParaRPr lang="sv-SE" sz="1800" dirty="0"/>
          </a:p>
          <a:p>
            <a:pPr defTabSz="635000" eaLnBrk="0" hangingPunct="0"/>
            <a:r>
              <a:rPr lang="sv-SE" sz="1800" dirty="0"/>
              <a:t>6       mSv/h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987824" y="1988840"/>
            <a:ext cx="1653017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sl-SI" dirty="0" smtClean="0">
                <a:latin typeface="Times New Roman" pitchFamily="18" charset="0"/>
              </a:rPr>
              <a:t>PINCETA - </a:t>
            </a:r>
          </a:p>
          <a:p>
            <a:r>
              <a:rPr lang="sl-SI" dirty="0" smtClean="0">
                <a:latin typeface="Times New Roman" pitchFamily="18" charset="0"/>
              </a:rPr>
              <a:t>Poveča razdaljo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21" name="Prostoročno 20"/>
          <p:cNvSpPr/>
          <p:nvPr/>
        </p:nvSpPr>
        <p:spPr>
          <a:xfrm>
            <a:off x="6804248" y="2688336"/>
            <a:ext cx="264064" cy="2756888"/>
          </a:xfrm>
          <a:custGeom>
            <a:avLst/>
            <a:gdLst>
              <a:gd name="connsiteX0" fmla="*/ 146304 w 256032"/>
              <a:gd name="connsiteY0" fmla="*/ 0 h 2743200"/>
              <a:gd name="connsiteX1" fmla="*/ 256032 w 256032"/>
              <a:gd name="connsiteY1" fmla="*/ 0 h 2743200"/>
              <a:gd name="connsiteX2" fmla="*/ 256032 w 256032"/>
              <a:gd name="connsiteY2" fmla="*/ 2322576 h 2743200"/>
              <a:gd name="connsiteX3" fmla="*/ 91440 w 256032"/>
              <a:gd name="connsiteY3" fmla="*/ 2743200 h 2743200"/>
              <a:gd name="connsiteX4" fmla="*/ 0 w 256032"/>
              <a:gd name="connsiteY4" fmla="*/ 2734056 h 2743200"/>
              <a:gd name="connsiteX5" fmla="*/ 164592 w 256032"/>
              <a:gd name="connsiteY5" fmla="*/ 2322576 h 2743200"/>
              <a:gd name="connsiteX6" fmla="*/ 146304 w 256032"/>
              <a:gd name="connsiteY6" fmla="*/ 0 h 2743200"/>
              <a:gd name="connsiteX0" fmla="*/ 146304 w 256032"/>
              <a:gd name="connsiteY0" fmla="*/ 0 h 2743200"/>
              <a:gd name="connsiteX1" fmla="*/ 256032 w 256032"/>
              <a:gd name="connsiteY1" fmla="*/ 0 h 2743200"/>
              <a:gd name="connsiteX2" fmla="*/ 256032 w 256032"/>
              <a:gd name="connsiteY2" fmla="*/ 2322576 h 2743200"/>
              <a:gd name="connsiteX3" fmla="*/ 91440 w 256032"/>
              <a:gd name="connsiteY3" fmla="*/ 2743200 h 2743200"/>
              <a:gd name="connsiteX4" fmla="*/ 0 w 256032"/>
              <a:gd name="connsiteY4" fmla="*/ 2734056 h 2743200"/>
              <a:gd name="connsiteX5" fmla="*/ 135984 w 256032"/>
              <a:gd name="connsiteY5" fmla="*/ 2324840 h 2743200"/>
              <a:gd name="connsiteX6" fmla="*/ 146304 w 256032"/>
              <a:gd name="connsiteY6" fmla="*/ 0 h 2743200"/>
              <a:gd name="connsiteX0" fmla="*/ 154336 w 264064"/>
              <a:gd name="connsiteY0" fmla="*/ 0 h 2743200"/>
              <a:gd name="connsiteX1" fmla="*/ 264064 w 264064"/>
              <a:gd name="connsiteY1" fmla="*/ 0 h 2743200"/>
              <a:gd name="connsiteX2" fmla="*/ 264064 w 264064"/>
              <a:gd name="connsiteY2" fmla="*/ 2322576 h 2743200"/>
              <a:gd name="connsiteX3" fmla="*/ 99472 w 264064"/>
              <a:gd name="connsiteY3" fmla="*/ 2743200 h 2743200"/>
              <a:gd name="connsiteX4" fmla="*/ 0 w 264064"/>
              <a:gd name="connsiteY4" fmla="*/ 2684880 h 2743200"/>
              <a:gd name="connsiteX5" fmla="*/ 144016 w 264064"/>
              <a:gd name="connsiteY5" fmla="*/ 2324840 h 2743200"/>
              <a:gd name="connsiteX6" fmla="*/ 154336 w 264064"/>
              <a:gd name="connsiteY6" fmla="*/ 0 h 2743200"/>
              <a:gd name="connsiteX0" fmla="*/ 154336 w 264064"/>
              <a:gd name="connsiteY0" fmla="*/ 0 h 2756888"/>
              <a:gd name="connsiteX1" fmla="*/ 264064 w 264064"/>
              <a:gd name="connsiteY1" fmla="*/ 0 h 2756888"/>
              <a:gd name="connsiteX2" fmla="*/ 264064 w 264064"/>
              <a:gd name="connsiteY2" fmla="*/ 2322576 h 2756888"/>
              <a:gd name="connsiteX3" fmla="*/ 99472 w 264064"/>
              <a:gd name="connsiteY3" fmla="*/ 2743200 h 2756888"/>
              <a:gd name="connsiteX4" fmla="*/ 0 w 264064"/>
              <a:gd name="connsiteY4" fmla="*/ 2756888 h 2756888"/>
              <a:gd name="connsiteX5" fmla="*/ 144016 w 264064"/>
              <a:gd name="connsiteY5" fmla="*/ 2324840 h 2756888"/>
              <a:gd name="connsiteX6" fmla="*/ 154336 w 264064"/>
              <a:gd name="connsiteY6" fmla="*/ 0 h 275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064" h="2756888">
                <a:moveTo>
                  <a:pt x="154336" y="0"/>
                </a:moveTo>
                <a:lnTo>
                  <a:pt x="264064" y="0"/>
                </a:lnTo>
                <a:lnTo>
                  <a:pt x="264064" y="2322576"/>
                </a:lnTo>
                <a:lnTo>
                  <a:pt x="99472" y="2743200"/>
                </a:lnTo>
                <a:lnTo>
                  <a:pt x="0" y="2756888"/>
                </a:lnTo>
                <a:lnTo>
                  <a:pt x="144016" y="2324840"/>
                </a:lnTo>
                <a:lnTo>
                  <a:pt x="15433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6268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Navodila za ravnanje z radioaktivnimi odpadki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Vse</a:t>
            </a:r>
            <a:r>
              <a:rPr lang="en-US" dirty="0"/>
              <a:t> </a:t>
            </a:r>
            <a:r>
              <a:rPr lang="en-US" dirty="0" err="1"/>
              <a:t>kar</a:t>
            </a:r>
            <a:r>
              <a:rPr lang="en-US" dirty="0"/>
              <a:t> je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potencialno</a:t>
            </a:r>
            <a:r>
              <a:rPr lang="en-US" dirty="0"/>
              <a:t> v </a:t>
            </a:r>
            <a:r>
              <a:rPr lang="en-US" dirty="0" err="1"/>
              <a:t>stiku</a:t>
            </a:r>
            <a:r>
              <a:rPr lang="en-US" dirty="0"/>
              <a:t> z </a:t>
            </a:r>
            <a:r>
              <a:rPr lang="en-US" dirty="0" err="1"/>
              <a:t>radioaktivno</a:t>
            </a:r>
            <a:r>
              <a:rPr lang="en-US" dirty="0"/>
              <a:t> </a:t>
            </a:r>
            <a:r>
              <a:rPr lang="en-US" dirty="0" err="1"/>
              <a:t>snovjo</a:t>
            </a:r>
            <a:r>
              <a:rPr lang="en-US" dirty="0"/>
              <a:t> </a:t>
            </a:r>
            <a:r>
              <a:rPr lang="en-US" dirty="0" err="1"/>
              <a:t>damo</a:t>
            </a:r>
            <a:r>
              <a:rPr lang="en-US" dirty="0"/>
              <a:t> v </a:t>
            </a:r>
            <a:r>
              <a:rPr lang="en-US" dirty="0" err="1"/>
              <a:t>koš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radioaktivne</a:t>
            </a:r>
            <a:r>
              <a:rPr lang="en-US" dirty="0"/>
              <a:t> </a:t>
            </a:r>
            <a:r>
              <a:rPr lang="en-US" dirty="0" err="1"/>
              <a:t>odpadke</a:t>
            </a:r>
            <a:r>
              <a:rPr lang="en-US" dirty="0"/>
              <a:t> </a:t>
            </a:r>
            <a:r>
              <a:rPr lang="en-US" b="1" dirty="0"/>
              <a:t>(ne </a:t>
            </a:r>
            <a:r>
              <a:rPr lang="en-US" b="1" dirty="0" err="1"/>
              <a:t>pozabimo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rokavice</a:t>
            </a:r>
            <a:r>
              <a:rPr lang="en-US" b="1" dirty="0"/>
              <a:t>, </a:t>
            </a:r>
            <a:r>
              <a:rPr lang="en-US" b="1" dirty="0" err="1"/>
              <a:t>brisače</a:t>
            </a:r>
            <a:r>
              <a:rPr lang="en-US" b="1" dirty="0"/>
              <a:t>, </a:t>
            </a:r>
            <a:r>
              <a:rPr lang="en-US" b="1" dirty="0" err="1"/>
              <a:t>kapice</a:t>
            </a:r>
            <a:r>
              <a:rPr lang="en-US" b="1" dirty="0"/>
              <a:t> od </a:t>
            </a:r>
            <a:r>
              <a:rPr lang="en-US" b="1" dirty="0" err="1"/>
              <a:t>brizg</a:t>
            </a:r>
            <a:r>
              <a:rPr lang="en-US" b="1" dirty="0"/>
              <a:t>, </a:t>
            </a:r>
            <a:r>
              <a:rPr lang="en-US" b="1" dirty="0" err="1"/>
              <a:t>tamponi</a:t>
            </a:r>
            <a:r>
              <a:rPr lang="en-US" b="1" dirty="0"/>
              <a:t>!)</a:t>
            </a:r>
          </a:p>
          <a:p>
            <a:r>
              <a:rPr lang="en-US" dirty="0" err="1"/>
              <a:t>Strežnice</a:t>
            </a:r>
            <a:r>
              <a:rPr lang="en-US" dirty="0"/>
              <a:t> </a:t>
            </a:r>
            <a:r>
              <a:rPr lang="en-US" dirty="0" err="1"/>
              <a:t>vsako</a:t>
            </a:r>
            <a:r>
              <a:rPr lang="en-US" dirty="0"/>
              <a:t> </a:t>
            </a:r>
            <a:r>
              <a:rPr lang="en-US" dirty="0" err="1"/>
              <a:t>vrečo</a:t>
            </a:r>
            <a:r>
              <a:rPr lang="en-US" dirty="0"/>
              <a:t> s </a:t>
            </a:r>
            <a:r>
              <a:rPr lang="en-US" dirty="0" err="1"/>
              <a:t>smetmi</a:t>
            </a:r>
            <a:r>
              <a:rPr lang="en-US" dirty="0"/>
              <a:t> </a:t>
            </a:r>
            <a:r>
              <a:rPr lang="en-US" dirty="0" err="1"/>
              <a:t>premerijo</a:t>
            </a:r>
            <a:r>
              <a:rPr lang="en-US" dirty="0"/>
              <a:t> in jo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je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dovoljeno</a:t>
            </a:r>
            <a:r>
              <a:rPr lang="en-US" dirty="0"/>
              <a:t> </a:t>
            </a:r>
            <a:r>
              <a:rPr lang="en-US" dirty="0" err="1"/>
              <a:t>mejo</a:t>
            </a:r>
            <a:r>
              <a:rPr lang="en-US" dirty="0"/>
              <a:t>, </a:t>
            </a:r>
            <a:r>
              <a:rPr lang="en-US" dirty="0" err="1"/>
              <a:t>dajo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staranje</a:t>
            </a:r>
            <a:r>
              <a:rPr lang="en-US" dirty="0"/>
              <a:t> v </a:t>
            </a:r>
            <a:r>
              <a:rPr lang="en-US" dirty="0" err="1"/>
              <a:t>skladišče</a:t>
            </a:r>
            <a:r>
              <a:rPr lang="en-US" dirty="0"/>
              <a:t> </a:t>
            </a:r>
            <a:r>
              <a:rPr lang="en-US" dirty="0" err="1"/>
              <a:t>radioaktivnih</a:t>
            </a:r>
            <a:r>
              <a:rPr lang="en-US" dirty="0"/>
              <a:t> </a:t>
            </a:r>
            <a:r>
              <a:rPr lang="en-US" dirty="0" err="1"/>
              <a:t>odpadkov</a:t>
            </a:r>
            <a:endParaRPr lang="en-US" dirty="0"/>
          </a:p>
          <a:p>
            <a:r>
              <a:rPr lang="en-US" dirty="0" err="1"/>
              <a:t>Pomembno</a:t>
            </a:r>
            <a:r>
              <a:rPr lang="en-US" dirty="0"/>
              <a:t> je </a:t>
            </a:r>
            <a:r>
              <a:rPr lang="en-US" dirty="0" err="1"/>
              <a:t>ločevati</a:t>
            </a:r>
            <a:r>
              <a:rPr lang="en-US" dirty="0"/>
              <a:t> </a:t>
            </a:r>
            <a:r>
              <a:rPr lang="en-US" dirty="0" err="1"/>
              <a:t>odpadke</a:t>
            </a:r>
            <a:r>
              <a:rPr lang="en-US" dirty="0"/>
              <a:t> z </a:t>
            </a:r>
            <a:r>
              <a:rPr lang="en-US" dirty="0" err="1"/>
              <a:t>različnimi</a:t>
            </a:r>
            <a:r>
              <a:rPr lang="en-US" dirty="0"/>
              <a:t> </a:t>
            </a:r>
            <a:r>
              <a:rPr lang="en-US" b="1" dirty="0" err="1"/>
              <a:t>energijami</a:t>
            </a:r>
            <a:r>
              <a:rPr lang="en-US" dirty="0"/>
              <a:t> in </a:t>
            </a:r>
            <a:r>
              <a:rPr lang="en-US" b="1" dirty="0" err="1"/>
              <a:t>različnim</a:t>
            </a:r>
            <a:r>
              <a:rPr lang="en-US" b="1" dirty="0"/>
              <a:t> </a:t>
            </a:r>
            <a:r>
              <a:rPr lang="en-US" b="1" dirty="0" err="1"/>
              <a:t>razpolovnim</a:t>
            </a:r>
            <a:r>
              <a:rPr lang="en-US" b="1" dirty="0"/>
              <a:t> </a:t>
            </a:r>
            <a:r>
              <a:rPr lang="en-US" b="1" dirty="0" err="1"/>
              <a:t>časom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13" b="14025"/>
          <a:stretch/>
        </p:blipFill>
        <p:spPr>
          <a:xfrm>
            <a:off x="5508104" y="5107220"/>
            <a:ext cx="1984632" cy="175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73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Rutinsko</a:t>
            </a:r>
            <a:r>
              <a:rPr lang="en-US" dirty="0"/>
              <a:t> </a:t>
            </a:r>
            <a:r>
              <a:rPr lang="en-US" dirty="0" err="1"/>
              <a:t>preverjanje</a:t>
            </a:r>
            <a:r>
              <a:rPr lang="en-US" dirty="0"/>
              <a:t> </a:t>
            </a:r>
            <a:r>
              <a:rPr lang="en-US" dirty="0" err="1"/>
              <a:t>kontaminacije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sumu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kontaminacijo</a:t>
            </a:r>
            <a:r>
              <a:rPr lang="en-US" dirty="0"/>
              <a:t> </a:t>
            </a:r>
            <a:r>
              <a:rPr lang="en-US" dirty="0" err="1"/>
              <a:t>preverimo</a:t>
            </a:r>
            <a:r>
              <a:rPr lang="en-US" dirty="0"/>
              <a:t> </a:t>
            </a:r>
            <a:r>
              <a:rPr lang="en-US" dirty="0" err="1"/>
              <a:t>osebe</a:t>
            </a:r>
            <a:r>
              <a:rPr lang="en-US" dirty="0"/>
              <a:t> in </a:t>
            </a:r>
            <a:r>
              <a:rPr lang="en-US" dirty="0" err="1"/>
              <a:t>delovno</a:t>
            </a:r>
            <a:r>
              <a:rPr lang="en-US" dirty="0"/>
              <a:t> </a:t>
            </a:r>
            <a:r>
              <a:rPr lang="en-US" dirty="0" err="1"/>
              <a:t>površino</a:t>
            </a:r>
            <a:r>
              <a:rPr lang="en-US" dirty="0"/>
              <a:t> z </a:t>
            </a:r>
            <a:r>
              <a:rPr lang="en-US" dirty="0" err="1"/>
              <a:t>merilcem</a:t>
            </a:r>
            <a:r>
              <a:rPr lang="en-US" dirty="0"/>
              <a:t> </a:t>
            </a:r>
            <a:r>
              <a:rPr lang="en-US" dirty="0" err="1"/>
              <a:t>kontaminacije</a:t>
            </a:r>
            <a:endParaRPr lang="en-US" dirty="0"/>
          </a:p>
          <a:p>
            <a:r>
              <a:rPr lang="en-US" dirty="0"/>
              <a:t>Po </a:t>
            </a:r>
            <a:r>
              <a:rPr lang="en-US" dirty="0" err="1"/>
              <a:t>končanem</a:t>
            </a:r>
            <a:r>
              <a:rPr lang="en-US" dirty="0"/>
              <a:t> </a:t>
            </a:r>
            <a:r>
              <a:rPr lang="en-US" dirty="0" err="1"/>
              <a:t>delu</a:t>
            </a:r>
            <a:r>
              <a:rPr lang="en-US" dirty="0"/>
              <a:t> </a:t>
            </a:r>
            <a:r>
              <a:rPr lang="en-US" dirty="0" err="1"/>
              <a:t>preverimo</a:t>
            </a:r>
            <a:r>
              <a:rPr lang="en-US" dirty="0"/>
              <a:t> </a:t>
            </a:r>
            <a:r>
              <a:rPr lang="en-US" dirty="0" err="1"/>
              <a:t>delovišče</a:t>
            </a:r>
            <a:r>
              <a:rPr lang="en-US" dirty="0"/>
              <a:t>, </a:t>
            </a:r>
            <a:r>
              <a:rPr lang="en-US" dirty="0" err="1"/>
              <a:t>če</a:t>
            </a:r>
            <a:r>
              <a:rPr lang="en-US" dirty="0"/>
              <a:t> je </a:t>
            </a:r>
            <a:r>
              <a:rPr lang="en-US" dirty="0" err="1"/>
              <a:t>slučajno</a:t>
            </a:r>
            <a:r>
              <a:rPr lang="en-US" dirty="0"/>
              <a:t> </a:t>
            </a:r>
            <a:r>
              <a:rPr lang="en-US" dirty="0" err="1"/>
              <a:t>prišlo</a:t>
            </a:r>
            <a:r>
              <a:rPr lang="en-US" dirty="0"/>
              <a:t> do </a:t>
            </a:r>
            <a:r>
              <a:rPr lang="en-US" dirty="0" err="1"/>
              <a:t>kontaminacije</a:t>
            </a:r>
            <a:endParaRPr lang="en-US" dirty="0"/>
          </a:p>
          <a:p>
            <a:r>
              <a:rPr lang="en-US" dirty="0"/>
              <a:t>Ob </a:t>
            </a:r>
            <a:r>
              <a:rPr lang="en-US" dirty="0" err="1"/>
              <a:t>kontaminaciji</a:t>
            </a:r>
            <a:r>
              <a:rPr lang="en-US" dirty="0"/>
              <a:t> je </a:t>
            </a:r>
            <a:r>
              <a:rPr lang="en-US" b="1" dirty="0" err="1"/>
              <a:t>vedno</a:t>
            </a:r>
            <a:r>
              <a:rPr lang="en-US" b="1" dirty="0"/>
              <a:t> </a:t>
            </a:r>
            <a:r>
              <a:rPr lang="en-US" b="1" dirty="0" err="1" smtClean="0"/>
              <a:t>potrebno</a:t>
            </a:r>
            <a:r>
              <a:rPr lang="en-US" b="1" dirty="0" smtClean="0"/>
              <a:t> </a:t>
            </a:r>
            <a:r>
              <a:rPr lang="en-US" b="1" dirty="0" err="1" smtClean="0"/>
              <a:t>ukrepati</a:t>
            </a:r>
            <a:r>
              <a:rPr lang="en-US" b="1" dirty="0"/>
              <a:t>!</a:t>
            </a:r>
          </a:p>
          <a:p>
            <a:endParaRPr lang="en-US" dirty="0"/>
          </a:p>
        </p:txBody>
      </p:sp>
      <p:pic>
        <p:nvPicPr>
          <p:cNvPr id="4" name="Picture 2" descr="Rezultat iskanja slik za contamination moni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423" y="4149080"/>
            <a:ext cx="2520280" cy="230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158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Dekontaminacija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Dekontaminacija</a:t>
            </a:r>
            <a:r>
              <a:rPr lang="en-US" dirty="0"/>
              <a:t> je </a:t>
            </a:r>
            <a:r>
              <a:rPr lang="en-US" dirty="0" err="1"/>
              <a:t>zmanjšanje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odstranjevanje</a:t>
            </a:r>
            <a:r>
              <a:rPr lang="en-US" dirty="0"/>
              <a:t> </a:t>
            </a:r>
            <a:r>
              <a:rPr lang="en-US" dirty="0" err="1"/>
              <a:t>radioaktivnih</a:t>
            </a:r>
            <a:r>
              <a:rPr lang="en-US" dirty="0"/>
              <a:t> </a:t>
            </a:r>
            <a:r>
              <a:rPr lang="en-US" dirty="0" err="1"/>
              <a:t>snovi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posameznih</a:t>
            </a:r>
            <a:r>
              <a:rPr lang="en-US" dirty="0"/>
              <a:t> </a:t>
            </a:r>
            <a:r>
              <a:rPr lang="en-US" dirty="0" err="1"/>
              <a:t>delov</a:t>
            </a:r>
            <a:r>
              <a:rPr lang="en-US" dirty="0"/>
              <a:t> </a:t>
            </a:r>
            <a:r>
              <a:rPr lang="en-US" dirty="0" err="1"/>
              <a:t>življenjskega</a:t>
            </a:r>
            <a:r>
              <a:rPr lang="en-US" dirty="0"/>
              <a:t> </a:t>
            </a:r>
            <a:r>
              <a:rPr lang="en-US" dirty="0" err="1"/>
              <a:t>okolja</a:t>
            </a:r>
            <a:r>
              <a:rPr lang="en-US" dirty="0"/>
              <a:t>, </a:t>
            </a:r>
            <a:r>
              <a:rPr lang="en-US" dirty="0" err="1"/>
              <a:t>ljudi</a:t>
            </a:r>
            <a:r>
              <a:rPr lang="en-US" dirty="0"/>
              <a:t>, </a:t>
            </a:r>
            <a:r>
              <a:rPr lang="en-US" dirty="0" err="1"/>
              <a:t>obleke</a:t>
            </a:r>
            <a:r>
              <a:rPr lang="en-US" dirty="0"/>
              <a:t>, </a:t>
            </a:r>
            <a:r>
              <a:rPr lang="en-US" dirty="0" err="1"/>
              <a:t>opreme</a:t>
            </a:r>
            <a:r>
              <a:rPr lang="en-US" dirty="0"/>
              <a:t> in </a:t>
            </a:r>
            <a:r>
              <a:rPr lang="en-US" dirty="0" err="1"/>
              <a:t>predmetov</a:t>
            </a:r>
            <a:r>
              <a:rPr lang="en-US" dirty="0"/>
              <a:t>.</a:t>
            </a:r>
          </a:p>
          <a:p>
            <a:r>
              <a:rPr lang="en-US" dirty="0" err="1"/>
              <a:t>Osebna</a:t>
            </a:r>
            <a:r>
              <a:rPr lang="en-US" dirty="0"/>
              <a:t> </a:t>
            </a:r>
            <a:r>
              <a:rPr lang="en-US" dirty="0" err="1"/>
              <a:t>dekontaminacija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prednost</a:t>
            </a:r>
            <a:r>
              <a:rPr lang="en-US" dirty="0"/>
              <a:t> </a:t>
            </a:r>
            <a:r>
              <a:rPr lang="en-US" dirty="0" err="1"/>
              <a:t>pred</a:t>
            </a:r>
            <a:r>
              <a:rPr lang="en-US" dirty="0"/>
              <a:t> </a:t>
            </a:r>
            <a:r>
              <a:rPr lang="en-US" dirty="0" err="1"/>
              <a:t>dekontaminacijo</a:t>
            </a:r>
            <a:r>
              <a:rPr lang="en-US" dirty="0"/>
              <a:t> </a:t>
            </a:r>
            <a:r>
              <a:rPr lang="en-US" dirty="0" err="1"/>
              <a:t>okolja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149080"/>
            <a:ext cx="2438400" cy="2389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49080"/>
            <a:ext cx="3185584" cy="238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82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Ravnanje</a:t>
            </a:r>
            <a:r>
              <a:rPr lang="en-US" dirty="0"/>
              <a:t> </a:t>
            </a:r>
            <a:r>
              <a:rPr lang="en-US" dirty="0" err="1"/>
              <a:t>ob</a:t>
            </a:r>
            <a:r>
              <a:rPr lang="en-US" dirty="0"/>
              <a:t> </a:t>
            </a:r>
            <a:r>
              <a:rPr lang="en-US" dirty="0" err="1"/>
              <a:t>kontaminaciji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Zavarujemo</a:t>
            </a:r>
            <a:r>
              <a:rPr lang="en-US" dirty="0"/>
              <a:t> </a:t>
            </a:r>
            <a:r>
              <a:rPr lang="en-US" dirty="0" err="1"/>
              <a:t>območje</a:t>
            </a:r>
            <a:r>
              <a:rPr lang="en-US" dirty="0"/>
              <a:t>, da </a:t>
            </a:r>
            <a:r>
              <a:rPr lang="en-US" dirty="0" err="1"/>
              <a:t>preprečimo</a:t>
            </a:r>
            <a:r>
              <a:rPr lang="en-US" dirty="0"/>
              <a:t> </a:t>
            </a:r>
            <a:r>
              <a:rPr lang="en-US" dirty="0" err="1"/>
              <a:t>širitev</a:t>
            </a:r>
            <a:r>
              <a:rPr lang="en-US" dirty="0"/>
              <a:t> </a:t>
            </a:r>
            <a:r>
              <a:rPr lang="en-US" dirty="0" err="1"/>
              <a:t>kontaminacije</a:t>
            </a:r>
            <a:endParaRPr lang="en-US" dirty="0"/>
          </a:p>
          <a:p>
            <a:pPr lvl="1"/>
            <a:r>
              <a:rPr lang="en-US" dirty="0" err="1"/>
              <a:t>če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kontaminiran</a:t>
            </a:r>
            <a:r>
              <a:rPr lang="en-US" dirty="0"/>
              <a:t>, </a:t>
            </a:r>
            <a:r>
              <a:rPr lang="en-US" dirty="0" err="1"/>
              <a:t>smiselno</a:t>
            </a:r>
            <a:r>
              <a:rPr lang="en-US" dirty="0"/>
              <a:t> </a:t>
            </a:r>
            <a:r>
              <a:rPr lang="en-US" dirty="0" err="1"/>
              <a:t>ukrepaj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, da </a:t>
            </a:r>
            <a:r>
              <a:rPr lang="en-US" dirty="0" err="1"/>
              <a:t>preprečiš</a:t>
            </a:r>
            <a:r>
              <a:rPr lang="en-US" dirty="0"/>
              <a:t> </a:t>
            </a:r>
            <a:r>
              <a:rPr lang="en-US" dirty="0" err="1"/>
              <a:t>širjenje</a:t>
            </a:r>
            <a:r>
              <a:rPr lang="en-US" dirty="0"/>
              <a:t> </a:t>
            </a:r>
            <a:r>
              <a:rPr lang="en-US" dirty="0" err="1"/>
              <a:t>kontaminacije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Položimo</a:t>
            </a:r>
            <a:r>
              <a:rPr lang="en-US" dirty="0"/>
              <a:t> </a:t>
            </a:r>
            <a:r>
              <a:rPr lang="en-US" dirty="0" err="1"/>
              <a:t>absorpcijsko</a:t>
            </a:r>
            <a:r>
              <a:rPr lang="en-US" dirty="0"/>
              <a:t> </a:t>
            </a:r>
            <a:r>
              <a:rPr lang="en-US" dirty="0" err="1"/>
              <a:t>krpo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papirnato</a:t>
            </a:r>
            <a:r>
              <a:rPr lang="en-US" dirty="0"/>
              <a:t> </a:t>
            </a:r>
            <a:r>
              <a:rPr lang="en-US" dirty="0" err="1"/>
              <a:t>brisačo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razlitje</a:t>
            </a:r>
            <a:r>
              <a:rPr lang="en-US" dirty="0"/>
              <a:t>, da </a:t>
            </a:r>
            <a:r>
              <a:rPr lang="en-US" dirty="0" err="1"/>
              <a:t>popivnamo</a:t>
            </a:r>
            <a:r>
              <a:rPr lang="en-US" dirty="0"/>
              <a:t> </a:t>
            </a:r>
            <a:r>
              <a:rPr lang="en-US" dirty="0" err="1"/>
              <a:t>razlitje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Obvestimo</a:t>
            </a:r>
            <a:r>
              <a:rPr lang="en-US" dirty="0"/>
              <a:t> </a:t>
            </a:r>
            <a:r>
              <a:rPr lang="en-US" dirty="0" err="1"/>
              <a:t>pristojne</a:t>
            </a:r>
            <a:r>
              <a:rPr lang="en-US" dirty="0"/>
              <a:t> </a:t>
            </a:r>
            <a:r>
              <a:rPr lang="en-US" dirty="0" err="1"/>
              <a:t>osebe</a:t>
            </a:r>
            <a:r>
              <a:rPr lang="en-US" dirty="0"/>
              <a:t> (</a:t>
            </a:r>
            <a:r>
              <a:rPr lang="en-US" dirty="0" err="1"/>
              <a:t>odgovorna</a:t>
            </a:r>
            <a:r>
              <a:rPr lang="en-US" dirty="0"/>
              <a:t> </a:t>
            </a:r>
            <a:r>
              <a:rPr lang="en-US" dirty="0" err="1"/>
              <a:t>oseba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varstvo</a:t>
            </a:r>
            <a:r>
              <a:rPr lang="en-US" dirty="0"/>
              <a:t> </a:t>
            </a:r>
            <a:r>
              <a:rPr lang="en-US" dirty="0" err="1"/>
              <a:t>pred</a:t>
            </a:r>
            <a:r>
              <a:rPr lang="en-US" dirty="0"/>
              <a:t> </a:t>
            </a:r>
            <a:r>
              <a:rPr lang="en-US" dirty="0" err="1"/>
              <a:t>sevanji</a:t>
            </a:r>
            <a:r>
              <a:rPr lang="en-US" dirty="0"/>
              <a:t>, </a:t>
            </a:r>
            <a:r>
              <a:rPr lang="en-US" dirty="0" err="1"/>
              <a:t>strežnice</a:t>
            </a:r>
            <a:r>
              <a:rPr lang="en-US" dirty="0"/>
              <a:t>, </a:t>
            </a:r>
            <a:r>
              <a:rPr lang="en-US" dirty="0" err="1"/>
              <a:t>dežurni</a:t>
            </a:r>
            <a:r>
              <a:rPr lang="en-US" dirty="0"/>
              <a:t> </a:t>
            </a:r>
            <a:r>
              <a:rPr lang="en-US" dirty="0" err="1"/>
              <a:t>zdravnik</a:t>
            </a:r>
            <a:r>
              <a:rPr lang="en-US" dirty="0"/>
              <a:t>, ZVD (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večjih</a:t>
            </a:r>
            <a:r>
              <a:rPr lang="en-US" dirty="0"/>
              <a:t> </a:t>
            </a:r>
            <a:r>
              <a:rPr lang="en-US" dirty="0" err="1"/>
              <a:t>kontaminacijah</a:t>
            </a:r>
            <a:r>
              <a:rPr lang="en-US" dirty="0"/>
              <a:t>))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Pričnemo</a:t>
            </a:r>
            <a:r>
              <a:rPr lang="en-US" dirty="0"/>
              <a:t> z </a:t>
            </a:r>
            <a:r>
              <a:rPr lang="en-US" dirty="0" err="1"/>
              <a:t>dekontaminacijo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6447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Elementarna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1210</TotalTime>
  <Words>655</Words>
  <Application>Microsoft Office PowerPoint</Application>
  <PresentationFormat>Diaprojekcija na zaslonu (4:3)</PresentationFormat>
  <Paragraphs>136</Paragraphs>
  <Slides>16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8" baseType="lpstr">
      <vt:lpstr>Oriel</vt:lpstr>
      <vt:lpstr>Diagram</vt:lpstr>
      <vt:lpstr>Izredni dogodki, kontaminacija in dekontaminacija</vt:lpstr>
      <vt:lpstr>Kontaminacija</vt:lpstr>
      <vt:lpstr>Instrumenti za detekcijo radioaktivnega sevanja</vt:lpstr>
      <vt:lpstr>Navodila za varno ravnanje z odprtimi viri sevanja 1</vt:lpstr>
      <vt:lpstr>Navodila za varno ravnanje z odprtimi viri sevanja 2</vt:lpstr>
      <vt:lpstr>Navodila za ravnanje z radioaktivnimi odpadki</vt:lpstr>
      <vt:lpstr>Rutinsko preverjanje kontaminacije</vt:lpstr>
      <vt:lpstr>Dekontaminacija</vt:lpstr>
      <vt:lpstr>Ravnanje ob kontaminaciji</vt:lpstr>
      <vt:lpstr>Osebna dekontaminacija</vt:lpstr>
      <vt:lpstr>Dekontaminacija delovne površine 1</vt:lpstr>
      <vt:lpstr>Dekontaminacija delovne površine 2</vt:lpstr>
      <vt:lpstr>Dekontaminacija delovne površine 3</vt:lpstr>
      <vt:lpstr>Izpolnimo poročilo</vt:lpstr>
      <vt:lpstr>Kontaminacije zaradi pacientov</vt:lpstr>
      <vt:lpstr>Whole body counter</vt:lpstr>
    </vt:vector>
  </TitlesOfParts>
  <Company>Pedagoška fakulteta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Milena</dc:creator>
  <cp:lastModifiedBy>Luka Jensterle</cp:lastModifiedBy>
  <cp:revision>112</cp:revision>
  <dcterms:created xsi:type="dcterms:W3CDTF">2005-09-27T21:13:38Z</dcterms:created>
  <dcterms:modified xsi:type="dcterms:W3CDTF">2018-10-16T07:29:40Z</dcterms:modified>
</cp:coreProperties>
</file>