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57" r:id="rId5"/>
    <p:sldId id="280" r:id="rId6"/>
    <p:sldId id="270" r:id="rId7"/>
    <p:sldId id="271" r:id="rId8"/>
    <p:sldId id="276" r:id="rId9"/>
    <p:sldId id="275" r:id="rId10"/>
    <p:sldId id="265" r:id="rId11"/>
    <p:sldId id="278" r:id="rId12"/>
    <p:sldId id="261" r:id="rId13"/>
    <p:sldId id="279" r:id="rId14"/>
    <p:sldId id="282" r:id="rId15"/>
    <p:sldId id="269" r:id="rId16"/>
    <p:sldId id="281" r:id="rId17"/>
    <p:sldId id="268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8" r:id="rId29"/>
    <p:sldId id="300" r:id="rId30"/>
    <p:sldId id="301" r:id="rId3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CC"/>
    <a:srgbClr val="00FFFF"/>
    <a:srgbClr val="33CCFF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0929"/>
  </p:normalViewPr>
  <p:slideViewPr>
    <p:cSldViewPr>
      <p:cViewPr varScale="1">
        <p:scale>
          <a:sx n="112" d="100"/>
          <a:sy n="112" d="100"/>
        </p:scale>
        <p:origin x="19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98CEB5-F787-480E-8DDF-7179B0998F52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485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833E-AC0B-4001-8D97-BB27FA9FF856}" type="datetimeFigureOut">
              <a:rPr lang="sl-SI" smtClean="0"/>
              <a:t>23. 05. 2019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C5E6-1A3F-499C-8FAF-97536D6A78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0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13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0C5E6-1A3F-499C-8FAF-97536D6A78F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138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54F2A4-758C-4777-B20F-F615BB02A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8634A-7E9B-41C2-A905-3AEFF2166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FB58-521E-452C-B288-2DE91E469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0801B1-E970-4C78-97B9-1D93EDF4D3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61384A-2360-4FAB-A2F6-C7935795B3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AFEA-C5CE-4AE9-AD10-CFE5CE87A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86744-5FDB-488C-A938-2A31F8BB7D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5A00B0-38FE-4A9A-BC88-235BAF174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27A1-4858-4939-9ECE-F10B763B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3C1207-78FA-4B5F-86D5-6D178F8239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5EF072-0C19-4E11-ADAA-A16051D08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75A6A3-D290-4AAA-A31E-1B051E9E9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err="1">
                <a:solidFill>
                  <a:schemeClr val="accent6">
                    <a:lumMod val="75000"/>
                  </a:schemeClr>
                </a:solidFill>
              </a:rPr>
              <a:t>Dozne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 obremenitve pacientov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Tečaj iz varstva pred sevanji</a:t>
            </a:r>
          </a:p>
          <a:p>
            <a:r>
              <a:rPr lang="sl-SI" dirty="0"/>
              <a:t>Oktober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Ukrepi, ki pri bolniku znižajo prejeto efektivno dozo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27125" y="2000250"/>
            <a:ext cx="57246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/>
              <a:t>splošni: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Hidracija</a:t>
            </a: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pogosto uriniranje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posebni: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blokada ščitnice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žvečenje (terapija z I-131)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laksativi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kateterizacija</a:t>
            </a:r>
            <a:r>
              <a:rPr lang="sl-SI" dirty="0"/>
              <a:t> mehurja			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79695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Sevanje pacientov z različnimi posegi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571184" cy="2088438"/>
          </a:xfrm>
        </p:spPr>
        <p:txBody>
          <a:bodyPr/>
          <a:lstStyle/>
          <a:p>
            <a:r>
              <a:rPr lang="sl-SI" dirty="0"/>
              <a:t>Diagnostika</a:t>
            </a:r>
          </a:p>
          <a:p>
            <a:pPr lvl="1"/>
            <a:r>
              <a:rPr lang="sl-SI" dirty="0"/>
              <a:t>Ustna (pisna) navodila bolniku</a:t>
            </a:r>
          </a:p>
          <a:p>
            <a:r>
              <a:rPr lang="sl-SI" dirty="0"/>
              <a:t>Terapija </a:t>
            </a:r>
          </a:p>
          <a:p>
            <a:pPr lvl="1"/>
            <a:r>
              <a:rPr lang="sl-SI" dirty="0"/>
              <a:t>Pisna navodila bolniku</a:t>
            </a:r>
          </a:p>
          <a:p>
            <a:pPr lvl="1"/>
            <a:r>
              <a:rPr lang="sl-SI" dirty="0"/>
              <a:t>Evropska kartica za čez mejo (3 mesece)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688638"/>
            <a:ext cx="3672408" cy="2977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58" y="3688638"/>
            <a:ext cx="3694137" cy="29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8532"/>
            <a:ext cx="7467600" cy="707084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Posebne skupine preiskovancev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341537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Nosečnice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Doječe matere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Otroci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Vedno posvet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Prejeto dozo oceni medicinski fizik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92" y="1124744"/>
            <a:ext cx="1465316" cy="3572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9992" y="1535753"/>
            <a:ext cx="1773691" cy="2973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659315"/>
            <a:ext cx="1413983" cy="2082053"/>
          </a:xfrm>
          <a:prstGeom prst="rect">
            <a:avLst/>
          </a:prstGeom>
        </p:spPr>
      </p:pic>
      <p:pic>
        <p:nvPicPr>
          <p:cNvPr id="18434" name="Picture 2" descr="http://api.ning.com/files/-vmEUSxNeVjFDvnfW6HnqY-eljBGb5cNX9yLD9*jq2ex7vhvQq98ulXY-XnvVl5*f48ZNwrXJ5IPI5N9zyaKdmd6eDGSzFEfAqiJlQKmTIE_/radioac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91" y="4869160"/>
            <a:ext cx="1885950" cy="165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4994" y="4437112"/>
            <a:ext cx="905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0072" y="4437112"/>
            <a:ext cx="905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03" y="293823"/>
            <a:ext cx="7467600" cy="79695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Nosečnice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1702" y="1268760"/>
            <a:ext cx="494238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Opozorilni napisi na vratih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Vse ženske v reproduktivni dobi mora zdravstveno osebje </a:t>
            </a:r>
            <a:r>
              <a:rPr lang="sl-SI" b="1" dirty="0"/>
              <a:t>posebej vprašati glede nosečnosti!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Že ob </a:t>
            </a:r>
            <a:r>
              <a:rPr lang="sl-SI" b="1" dirty="0"/>
              <a:t>sumu nosečnosti </a:t>
            </a:r>
            <a:r>
              <a:rPr lang="sl-SI" dirty="0"/>
              <a:t>se je potrebno posvetovati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Če je nosečnost potrjena, je potrebno </a:t>
            </a:r>
            <a:r>
              <a:rPr lang="sl-SI" b="1" dirty="0"/>
              <a:t>pretehtati upravičenost posega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 primeru izvajana posega je potrebno skrbno </a:t>
            </a:r>
            <a:r>
              <a:rPr lang="sl-SI" b="1" dirty="0"/>
              <a:t>optimizirati poseg za zmanjšanje obsevanosti tako matere kot ploda</a:t>
            </a:r>
            <a:endParaRPr lang="en-US" b="1" dirty="0"/>
          </a:p>
        </p:txBody>
      </p:sp>
      <p:pic>
        <p:nvPicPr>
          <p:cNvPr id="4" name="Picture 5" descr="OpozorilniNapis"/>
          <p:cNvPicPr>
            <a:picLocks noChangeAspect="1" noChangeArrowheads="1"/>
          </p:cNvPicPr>
          <p:nvPr/>
        </p:nvPicPr>
        <p:blipFill rotWithShape="1">
          <a:blip r:embed="rId2" cstate="screen"/>
          <a:srcRect l="14644" t="9605" r="4813" b="9435"/>
          <a:stretch/>
        </p:blipFill>
        <p:spPr bwMode="auto">
          <a:xfrm>
            <a:off x="5436096" y="1268760"/>
            <a:ext cx="3168352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7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6" y="625253"/>
            <a:ext cx="5927375" cy="1143000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Efektivna doza </a:t>
            </a:r>
            <a:br>
              <a:rPr lang="sl-SI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na plod (fetus)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6416" y="3068960"/>
            <a:ext cx="4275584" cy="2880320"/>
          </a:xfrm>
          <a:prstGeom prst="rect">
            <a:avLst/>
          </a:prstGeom>
          <a:solidFill>
            <a:srgbClr val="CCECFF"/>
          </a:solidFill>
          <a:ln/>
        </p:spPr>
        <p:txBody>
          <a:bodyPr lIns="91429" tIns="45714" rIns="91429" bIns="45714"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l-SI" sz="1200" dirty="0">
                <a:solidFill>
                  <a:srgbClr val="000000"/>
                </a:solidFill>
              </a:rPr>
              <a:t>Preiskava                       </a:t>
            </a:r>
            <a:r>
              <a:rPr lang="sv-SE" sz="1200" dirty="0">
                <a:solidFill>
                  <a:srgbClr val="000000"/>
                </a:solidFill>
              </a:rPr>
              <a:t>           A</a:t>
            </a:r>
            <a:r>
              <a:rPr lang="sl-SI" sz="1200" dirty="0" err="1">
                <a:solidFill>
                  <a:srgbClr val="000000"/>
                </a:solidFill>
              </a:rPr>
              <a:t>ktivnost</a:t>
            </a:r>
            <a:r>
              <a:rPr lang="sv-SE" sz="1200" dirty="0">
                <a:solidFill>
                  <a:srgbClr val="000000"/>
                </a:solidFill>
              </a:rPr>
              <a:t>      Do</a:t>
            </a:r>
            <a:r>
              <a:rPr lang="sl-SI" sz="1200" dirty="0">
                <a:solidFill>
                  <a:srgbClr val="000000"/>
                </a:solidFill>
              </a:rPr>
              <a:t>za na</a:t>
            </a:r>
            <a:r>
              <a:rPr lang="sv-SE" sz="1200" dirty="0">
                <a:solidFill>
                  <a:srgbClr val="000000"/>
                </a:solidFill>
              </a:rPr>
              <a:t> </a:t>
            </a:r>
            <a:r>
              <a:rPr lang="sl-SI" sz="1200" dirty="0">
                <a:solidFill>
                  <a:srgbClr val="000000"/>
                </a:solidFill>
              </a:rPr>
              <a:t>plod</a:t>
            </a:r>
            <a:endParaRPr lang="sv-SE" sz="1200" dirty="0">
              <a:solidFill>
                <a:srgbClr val="000000"/>
              </a:solidFill>
            </a:endParaRP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l-SI" sz="1200" dirty="0">
                <a:solidFill>
                  <a:srgbClr val="000000"/>
                </a:solidFill>
              </a:rPr>
              <a:t>       </a:t>
            </a:r>
            <a:r>
              <a:rPr lang="sv-SE" sz="1200" dirty="0">
                <a:solidFill>
                  <a:srgbClr val="000000"/>
                </a:solidFill>
              </a:rPr>
              <a:t>                                               (MBq)          </a:t>
            </a:r>
            <a:r>
              <a:rPr lang="sl-SI" sz="1200" dirty="0">
                <a:solidFill>
                  <a:srgbClr val="000000"/>
                </a:solidFill>
              </a:rPr>
              <a:t>    </a:t>
            </a:r>
            <a:r>
              <a:rPr lang="sv-SE" sz="1200" dirty="0">
                <a:solidFill>
                  <a:srgbClr val="000000"/>
                </a:solidFill>
              </a:rPr>
              <a:t>(mSv)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Bone (Tc99m)                                       600                        4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Brain (CBF)                                          500                      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4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Lung (Tc99m-MAA)</a:t>
            </a:r>
            <a:r>
              <a:rPr lang="sl-SI" sz="1100" dirty="0">
                <a:solidFill>
                  <a:srgbClr val="000000"/>
                </a:solidFill>
              </a:rPr>
              <a:t>                             </a:t>
            </a:r>
            <a:r>
              <a:rPr lang="sv-SE" sz="1100" dirty="0">
                <a:solidFill>
                  <a:srgbClr val="000000"/>
                </a:solidFill>
              </a:rPr>
              <a:t>160                      0.4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Kidneys (MAG3)</a:t>
            </a:r>
            <a:r>
              <a:rPr lang="sl-SI" sz="1100" dirty="0">
                <a:solidFill>
                  <a:srgbClr val="000000"/>
                </a:solidFill>
              </a:rPr>
              <a:t>         </a:t>
            </a:r>
            <a:r>
              <a:rPr lang="sv-SE" sz="1100" dirty="0">
                <a:solidFill>
                  <a:srgbClr val="000000"/>
                </a:solidFill>
              </a:rPr>
              <a:t>                          100                       2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Tumour or abscess  (Ga-67 citrate)</a:t>
            </a:r>
            <a:r>
              <a:rPr lang="sl-SI" sz="1100" dirty="0">
                <a:solidFill>
                  <a:srgbClr val="000000"/>
                </a:solidFill>
              </a:rPr>
              <a:t>    </a:t>
            </a:r>
            <a:r>
              <a:rPr lang="sv-SE" sz="1100" dirty="0">
                <a:solidFill>
                  <a:srgbClr val="000000"/>
                </a:solidFill>
              </a:rPr>
              <a:t> 300                      28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Heart (Tc99m-MIBI</a:t>
            </a:r>
            <a:r>
              <a:rPr lang="sl-SI" sz="1100" dirty="0">
                <a:solidFill>
                  <a:srgbClr val="000000"/>
                </a:solidFill>
              </a:rPr>
              <a:t>)</a:t>
            </a:r>
            <a:r>
              <a:rPr lang="sv-SE" sz="1100" dirty="0">
                <a:solidFill>
                  <a:srgbClr val="000000"/>
                </a:solidFill>
              </a:rPr>
              <a:t>                            300                       5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Heart (Tl-201</a:t>
            </a:r>
            <a:r>
              <a:rPr lang="sl-SI" sz="1100" dirty="0">
                <a:solidFill>
                  <a:srgbClr val="000000"/>
                </a:solidFill>
              </a:rPr>
              <a:t>)   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 100                      10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Thyroid (Tc99m)</a:t>
            </a:r>
            <a:r>
              <a:rPr lang="sl-SI" sz="1100" dirty="0">
                <a:solidFill>
                  <a:srgbClr val="000000"/>
                </a:solidFill>
              </a:rPr>
              <a:t>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100                       1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100" dirty="0">
                <a:solidFill>
                  <a:srgbClr val="000000"/>
                </a:solidFill>
              </a:rPr>
              <a:t>Thyroid (I-131)</a:t>
            </a:r>
            <a:r>
              <a:rPr lang="sl-SI" sz="1100" dirty="0">
                <a:solidFill>
                  <a:srgbClr val="000000"/>
                </a:solidFill>
              </a:rPr>
              <a:t>                                     </a:t>
            </a:r>
            <a:r>
              <a:rPr lang="sv-SE" sz="1100" dirty="0">
                <a:solidFill>
                  <a:srgbClr val="000000"/>
                </a:solidFill>
              </a:rPr>
              <a:t> 100                   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 </a:t>
            </a:r>
            <a:r>
              <a:rPr lang="sl-SI" sz="1100" dirty="0">
                <a:solidFill>
                  <a:srgbClr val="000000"/>
                </a:solidFill>
              </a:rPr>
              <a:t> </a:t>
            </a:r>
            <a:r>
              <a:rPr lang="sv-SE" sz="1100" dirty="0">
                <a:solidFill>
                  <a:srgbClr val="000000"/>
                </a:solidFill>
              </a:rPr>
              <a:t>7</a:t>
            </a:r>
            <a:r>
              <a:rPr lang="sv-SE" sz="1600" dirty="0">
                <a:solidFill>
                  <a:srgbClr val="000000"/>
                </a:solidFill>
              </a:rPr>
              <a:t>	</a:t>
            </a:r>
          </a:p>
          <a:p>
            <a:pPr marL="376238" indent="-376238" defTabSz="1003300" fontAlgn="auto">
              <a:spcAft>
                <a:spcPts val="0"/>
              </a:spcAft>
              <a:buFontTx/>
              <a:buNone/>
              <a:tabLst>
                <a:tab pos="4762500" algn="dec"/>
                <a:tab pos="7810500" algn="dec"/>
              </a:tabLst>
            </a:pPr>
            <a:r>
              <a:rPr lang="sv-SE" sz="1800" dirty="0">
                <a:solidFill>
                  <a:srgbClr val="000000"/>
                </a:solidFill>
              </a:rPr>
              <a:t>	</a:t>
            </a:r>
            <a:endParaRPr lang="sv-SE" sz="2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06896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800" b="1" dirty="0"/>
              <a:t>Senzitivnost ploda pri obsevanju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3447825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Deterministični učinki	50-100mSv</a:t>
            </a:r>
          </a:p>
          <a:p>
            <a:endParaRPr lang="sl-SI" sz="1600" dirty="0"/>
          </a:p>
          <a:p>
            <a:r>
              <a:rPr lang="sl-SI" sz="1600" dirty="0"/>
              <a:t>Mentalna zaostalost		40% / Sv</a:t>
            </a:r>
          </a:p>
          <a:p>
            <a:endParaRPr lang="sl-SI" sz="1600" dirty="0"/>
          </a:p>
          <a:p>
            <a:r>
              <a:rPr lang="sl-SI" sz="1600" dirty="0"/>
              <a:t>Tumor in levkemija</a:t>
            </a:r>
          </a:p>
          <a:p>
            <a:r>
              <a:rPr lang="sl-SI" sz="1600" dirty="0"/>
              <a:t>Pred 10 letom starosti		2% / Sv</a:t>
            </a:r>
          </a:p>
          <a:p>
            <a:r>
              <a:rPr lang="sl-SI" sz="1600" dirty="0"/>
              <a:t>Celotno življenje		15% / Sv</a:t>
            </a:r>
          </a:p>
          <a:p>
            <a:endParaRPr lang="sl-SI" sz="1600" dirty="0"/>
          </a:p>
          <a:p>
            <a:r>
              <a:rPr lang="sl-SI" sz="1600" dirty="0"/>
              <a:t>Dedne spremembe		1% / Sv</a:t>
            </a:r>
          </a:p>
        </p:txBody>
      </p:sp>
      <p:sp>
        <p:nvSpPr>
          <p:cNvPr id="6" name="Oval 5"/>
          <p:cNvSpPr/>
          <p:nvPr/>
        </p:nvSpPr>
        <p:spPr>
          <a:xfrm>
            <a:off x="8100392" y="393305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3707904" y="3356992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395536" y="3573016"/>
            <a:ext cx="4032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2000" y="279412"/>
            <a:ext cx="2429508" cy="2429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680"/>
            <a:ext cx="789856" cy="71861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005088" y="470058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207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17" y="350155"/>
            <a:ext cx="7772400" cy="598512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Doječe matere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sl-SI" sz="4400">
                <a:solidFill>
                  <a:schemeClr val="tx2"/>
                </a:solidFill>
              </a:rPr>
              <a:t> </a:t>
            </a:r>
            <a:r>
              <a:rPr lang="en-GB" sz="4400">
                <a:solidFill>
                  <a:schemeClr val="tx2"/>
                </a:solidFill>
              </a:rPr>
              <a:t> 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573" y="976783"/>
            <a:ext cx="80664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Vse ženske v reproduktivni dobi mora zdravstveno osebje </a:t>
            </a:r>
            <a:r>
              <a:rPr lang="sl-SI" b="1" dirty="0"/>
              <a:t>posebej vprašati glede dojenja!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doječih materah se je potrebno posvetovati z zdravnikom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Pretehtati je potrebno upravičenost preiskave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opravljanju preiskave je potrebno optimizirati postopke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tem je potrebno upoštevati: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aktivnost v mleku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sevanje iz matere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možna kontaminacija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 določenih posegih se priporoča: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prekinitev dojenja (npr. terapija z I-131,…)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začasna prekinitev dojenja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nekateri posegi ne vplivajo na dojenje</a:t>
            </a:r>
          </a:p>
        </p:txBody>
      </p:sp>
      <p:pic>
        <p:nvPicPr>
          <p:cNvPr id="401" name="Picture 4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8" y="3068960"/>
            <a:ext cx="1773691" cy="29733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307"/>
          <p:cNvSpPr>
            <a:spLocks noChangeArrowheads="1"/>
          </p:cNvSpPr>
          <p:nvPr/>
        </p:nvSpPr>
        <p:spPr bwMode="auto">
          <a:xfrm>
            <a:off x="745481" y="6463556"/>
            <a:ext cx="130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400" b="0">
              <a:latin typeface="Times New Roman" panose="02020603050405020304" pitchFamily="18" charset="0"/>
            </a:endParaRPr>
          </a:p>
        </p:txBody>
      </p:sp>
      <p:graphicFrame>
        <p:nvGraphicFramePr>
          <p:cNvPr id="700" name="Table 6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51972"/>
              </p:ext>
            </p:extLst>
          </p:nvPr>
        </p:nvGraphicFramePr>
        <p:xfrm>
          <a:off x="323528" y="1126916"/>
          <a:ext cx="7632848" cy="53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r>
                        <a:rPr lang="sl-SI" sz="1000" dirty="0" err="1"/>
                        <a:t>Radiofarmak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Aplicirana </a:t>
                      </a:r>
                      <a:r>
                        <a:rPr lang="sl-SI" sz="1000" dirty="0" err="1"/>
                        <a:t>akativnost</a:t>
                      </a:r>
                      <a:r>
                        <a:rPr lang="sl-SI" sz="1000" dirty="0"/>
                        <a:t> [</a:t>
                      </a:r>
                      <a:r>
                        <a:rPr lang="sl-SI" sz="1000" dirty="0" err="1"/>
                        <a:t>MBq</a:t>
                      </a:r>
                      <a:r>
                        <a:rPr lang="sl-SI" sz="1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Priporočen čas prekinitve dojenja po aplikaciji [ure]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DTPA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Pertechnetate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DISIDA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glucoheptonate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MIBI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PYP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RBC‘s</a:t>
                      </a:r>
                      <a:r>
                        <a:rPr lang="sl-SI" sz="1000" dirty="0"/>
                        <a:t> in vivo </a:t>
                      </a:r>
                      <a:r>
                        <a:rPr lang="sl-SI" sz="1000" dirty="0" err="1"/>
                        <a:t>labelling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12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RBC‘s</a:t>
                      </a:r>
                      <a:r>
                        <a:rPr lang="sl-SI" sz="1000" dirty="0"/>
                        <a:t> in vitro </a:t>
                      </a:r>
                      <a:r>
                        <a:rPr lang="sl-SI" sz="1000" dirty="0" err="1"/>
                        <a:t>labelling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sulphur</a:t>
                      </a:r>
                      <a:r>
                        <a:rPr lang="sl-SI" sz="1000" dirty="0"/>
                        <a:t> </a:t>
                      </a:r>
                      <a:r>
                        <a:rPr lang="sl-SI" sz="1000" dirty="0" err="1"/>
                        <a:t>colloid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</a:t>
                      </a:r>
                      <a:r>
                        <a:rPr lang="sl-SI" sz="1000" dirty="0" err="1"/>
                        <a:t>WBC‘s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48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Tc-99m MAG3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Brez prekinitve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Ga-67 Citrate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I-131 </a:t>
                      </a:r>
                      <a:r>
                        <a:rPr lang="sl-SI" sz="1000" dirty="0" err="1"/>
                        <a:t>NaI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I-123 </a:t>
                      </a:r>
                      <a:r>
                        <a:rPr lang="sl-SI" sz="1000" dirty="0" err="1"/>
                        <a:t>NaI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000" b="1" dirty="0"/>
                        <a:t>Popolna prekinitev dojenja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I-123 </a:t>
                      </a:r>
                      <a:r>
                        <a:rPr lang="sl-SI" sz="1000" dirty="0" err="1"/>
                        <a:t>mIBG</a:t>
                      </a:r>
                      <a:endParaRPr lang="sl-S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48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sl-SI" sz="1000" dirty="0"/>
                        <a:t>Tl-201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000" dirty="0"/>
                        <a:t>96 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01" name="Rectangle 700"/>
          <p:cNvSpPr/>
          <p:nvPr/>
        </p:nvSpPr>
        <p:spPr>
          <a:xfrm>
            <a:off x="251520" y="404664"/>
            <a:ext cx="27762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Doječe</a:t>
            </a:r>
            <a:r>
              <a:rPr lang="sl-SI" sz="3000" b="1" dirty="0">
                <a:solidFill>
                  <a:schemeClr val="accent6">
                    <a:lumMod val="50000"/>
                  </a:schemeClr>
                </a:solidFill>
              </a:rPr>
              <a:t> matere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260529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01214"/>
              </p:ext>
            </p:extLst>
          </p:nvPr>
        </p:nvGraphicFramePr>
        <p:xfrm>
          <a:off x="3779912" y="3205939"/>
          <a:ext cx="5008533" cy="324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Grafikon" r:id="rId3" imgW="4895951" imgH="3171757" progId="Excel.Chart.8">
                  <p:embed/>
                </p:oleObj>
              </mc:Choice>
              <mc:Fallback>
                <p:oleObj name="Grafikon" r:id="rId3" imgW="4895951" imgH="317175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05939"/>
                        <a:ext cx="5008533" cy="3247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7772400" cy="762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Otroci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536" y="1412098"/>
            <a:ext cx="7054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Preiskava se pri otrocih izvaja samo, če je visok klinični sum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Potrebno znižanje aktivnosti odmerka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812866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Radiacijski riziko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812866"/>
            <a:ext cx="4104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Znižanje aktivnosti odmerka (EANM)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717894"/>
              </p:ext>
            </p:extLst>
          </p:nvPr>
        </p:nvGraphicFramePr>
        <p:xfrm>
          <a:off x="179511" y="3212976"/>
          <a:ext cx="3744417" cy="3382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" name="Diagram" r:id="rId5" imgW="2952976" imgH="2667305" progId="Excel.Chart.8">
                  <p:embed/>
                </p:oleObj>
              </mc:Choice>
              <mc:Fallback>
                <p:oleObj name="Diagram" r:id="rId5" imgW="2952976" imgH="266730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3212976"/>
                        <a:ext cx="3744417" cy="3382054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4481" y="482851"/>
            <a:ext cx="1413983" cy="20820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Optimizacija ne pomeni vedno minimalne doze za bolnika. Prioriteta je pridobivanje zanesljivih diagnostičnih informacij/terapevtskih učinkov.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Doseganje želenega diagnostičnega oz. terapevtskega učinka s čim manjšo dozo sevanja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Diagnostika: maksimiziramo korist preiskave glede na potencialno tveganje ob prejetju absorbirane doze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Terapija: maksimalno obsevanje bolnega tkiva in minimalno obsevanje zdravega tkiva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Za delavce velja načelo ALARA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135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96344" y="32766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Aplicirana</a:t>
            </a: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aktivnost</a:t>
            </a:r>
            <a:endParaRPr lang="sv-SE" sz="1400" dirty="0">
              <a:latin typeface="Arial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7544" y="53340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Sevalno tveganje</a:t>
            </a:r>
            <a:endParaRPr lang="sv-SE" sz="1600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277544" y="43434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Kontrola kvalitete 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kamer, </a:t>
            </a:r>
            <a:br>
              <a:rPr lang="sl-SI" sz="1400" dirty="0">
                <a:latin typeface="Arial" charset="0"/>
              </a:rPr>
            </a:br>
            <a:r>
              <a:rPr lang="sl-SI" sz="1400" dirty="0">
                <a:latin typeface="Arial" charset="0"/>
              </a:rPr>
              <a:t>opreme</a:t>
            </a:r>
            <a:endParaRPr lang="sv-SE" sz="16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467544" y="43434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Efektiva doza</a:t>
            </a:r>
            <a:endParaRPr lang="sv-SE" sz="1400" dirty="0"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77544" y="53340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Kvaliteta slike</a:t>
            </a:r>
            <a:endParaRPr lang="sv-SE" sz="1600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296344" y="2209800"/>
            <a:ext cx="1371600" cy="685800"/>
          </a:xfrm>
          <a:prstGeom prst="flowChartProcess">
            <a:avLst/>
          </a:prstGeom>
          <a:solidFill>
            <a:srgbClr val="CCECFF"/>
          </a:solidFill>
          <a:ln w="381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defTabSz="762000" eaLnBrk="0" hangingPunct="0"/>
            <a:r>
              <a:rPr lang="sl-SI" sz="1400" dirty="0">
                <a:latin typeface="Arial" charset="0"/>
              </a:rPr>
              <a:t>Radiofarmak</a:t>
            </a:r>
            <a:endParaRPr lang="sv-SE" sz="1400" dirty="0">
              <a:latin typeface="Arial" charset="0"/>
            </a:endParaRP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Biokinetika</a:t>
            </a:r>
            <a:endParaRPr lang="sv-SE" sz="1400" dirty="0">
              <a:latin typeface="Arial" charset="0"/>
            </a:endParaRPr>
          </a:p>
          <a:p>
            <a:pPr algn="ctr" defTabSz="762000" eaLnBrk="0" hangingPunct="0"/>
            <a:r>
              <a:rPr lang="sl-SI" sz="1400" dirty="0">
                <a:latin typeface="Arial" charset="0"/>
              </a:rPr>
              <a:t>Pacient</a:t>
            </a:r>
            <a:endParaRPr lang="sv-SE" sz="1400" dirty="0">
              <a:latin typeface="Arial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982144" y="2895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153344" y="3505200"/>
            <a:ext cx="11430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077144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667944" y="3505200"/>
            <a:ext cx="1295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887144" y="5029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sl-SI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988840"/>
            <a:ext cx="4608512" cy="18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78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916" y="908720"/>
            <a:ext cx="7920880" cy="11430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Varstvo bolnikov pred ionizirajočimi sevanji v nuklearni medicini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45098" y="2780928"/>
            <a:ext cx="769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/>
              <a:t>Zakonske osnove:</a:t>
            </a:r>
          </a:p>
          <a:p>
            <a:pPr>
              <a:buFont typeface="Courier New" pitchFamily="49" charset="0"/>
              <a:buChar char="o"/>
            </a:pP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SV3 - Pravilnik o pogojih za uporabo virov ionizirajočih sevanj v zdravstvene namene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 err="1"/>
              <a:t>Councel</a:t>
            </a:r>
            <a:r>
              <a:rPr lang="sl-SI" dirty="0"/>
              <a:t> </a:t>
            </a:r>
            <a:r>
              <a:rPr lang="sl-SI" dirty="0" err="1"/>
              <a:t>directive</a:t>
            </a:r>
            <a:r>
              <a:rPr lang="sl-SI" dirty="0"/>
              <a:t> 2013/59/</a:t>
            </a:r>
            <a:r>
              <a:rPr lang="sl-SI" dirty="0" err="1"/>
              <a:t>euratom</a:t>
            </a:r>
            <a:endParaRPr lang="sl-SI" dirty="0"/>
          </a:p>
          <a:p>
            <a:r>
              <a:rPr lang="sl-SI" dirty="0"/>
              <a:t>	(Medical exposure directive)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 odmerka 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9952" y="1556792"/>
            <a:ext cx="4536504" cy="4873752"/>
          </a:xfrm>
        </p:spPr>
        <p:txBody>
          <a:bodyPr/>
          <a:lstStyle/>
          <a:p>
            <a:r>
              <a:rPr lang="sl-SI" dirty="0"/>
              <a:t>Spodnja meja – pod njo ne moremo dobiti uporabnih informacij</a:t>
            </a:r>
          </a:p>
          <a:p>
            <a:r>
              <a:rPr lang="sl-SI" dirty="0"/>
              <a:t>Nad mejo diagnostična kvaliteta strmo narašča</a:t>
            </a:r>
          </a:p>
          <a:p>
            <a:r>
              <a:rPr lang="sl-SI" dirty="0"/>
              <a:t>Nad neko vrednostjo aktivnosti se rezultat ne bo več izboljševal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659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Omejitve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Pacienti</a:t>
            </a:r>
          </a:p>
          <a:p>
            <a:pPr lvl="1"/>
            <a:r>
              <a:rPr lang="sl-SI" dirty="0"/>
              <a:t>obsevanje zdravega tkiva (izogibanje poškodbam zaradi </a:t>
            </a:r>
            <a:r>
              <a:rPr lang="sl-SI" dirty="0" err="1"/>
              <a:t>preobsevanosti</a:t>
            </a:r>
            <a:r>
              <a:rPr lang="sl-SI" dirty="0"/>
              <a:t>)</a:t>
            </a:r>
          </a:p>
          <a:p>
            <a:pPr marL="365760" lvl="1" indent="0">
              <a:buNone/>
            </a:pPr>
            <a:endParaRPr lang="sl-SI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Delavci</a:t>
            </a:r>
          </a:p>
          <a:p>
            <a:pPr lvl="1"/>
            <a:r>
              <a:rPr lang="sl-SI" dirty="0"/>
              <a:t>20 mSv/leto za celo telo</a:t>
            </a:r>
          </a:p>
          <a:p>
            <a:pPr lvl="1"/>
            <a:r>
              <a:rPr lang="sl-SI" dirty="0"/>
              <a:t>500 mSv/leto za roke</a:t>
            </a:r>
          </a:p>
          <a:p>
            <a:pPr lvl="1"/>
            <a:r>
              <a:rPr lang="en-US" dirty="0"/>
              <a:t>20</a:t>
            </a:r>
            <a:r>
              <a:rPr lang="sl-SI" dirty="0"/>
              <a:t> mSv/leto za oči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34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Zahteve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Oprema in prostori morajo ustrezati zakonskim zahtevam. 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Osebe, ki so avtorizirane za uporabo opreme</a:t>
            </a:r>
            <a:r>
              <a:rPr lang="sl-SI" dirty="0">
                <a:latin typeface="Arial" charset="0"/>
              </a:rPr>
              <a:t>,</a:t>
            </a:r>
            <a:r>
              <a:rPr lang="sl-SI" dirty="0"/>
              <a:t> imajo ustrezne kvalifikacije in so ustrezno usposobljene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Doze bolnikov se ocenijo glede na sprejete diagnostične referenčne nivoje in ukrepamo, če povprečne doze rutinsko presegajo referenčne nivoje.  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410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Tveganje pri preiskavi in terapiji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dirty="0"/>
              <a:t>Dosledni postopki za nadzor doz – kjer je tveganje za deterministične učinke veliko (meritve aktivnosti, hitrosti doz, prejetih doz)</a:t>
            </a:r>
          </a:p>
          <a:p>
            <a:pPr>
              <a:buFontTx/>
              <a:buChar char="•"/>
            </a:pPr>
            <a:r>
              <a:rPr lang="sl-SI" dirty="0"/>
              <a:t>Meritev doz v realnem času (simulacija) in evidentiranje doze pri postopku</a:t>
            </a:r>
          </a:p>
          <a:p>
            <a:pPr>
              <a:buFontTx/>
              <a:buChar char="•"/>
            </a:pPr>
            <a:r>
              <a:rPr lang="sl-SI" dirty="0"/>
              <a:t>Naš primer: Individualna ocena doze pri terapijah nevroendokrinih tumorjev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8492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Minimiziranje doze pacienta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sl-SI" dirty="0"/>
              <a:t>Za minimiziranje doz bolnikov (in osebja) so pomembni naslednji faktorji: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sl-SI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čas med aplikacijo in preiskavo je čim krajši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kamera mora biti brezhibna, to pomeni, da je fotonski izkoristek čim večji (dodatna optimizacija software-a in elektronike)</a:t>
            </a:r>
            <a:endParaRPr lang="sl-SI" sz="2000" dirty="0"/>
          </a:p>
          <a:p>
            <a:pPr>
              <a:buFont typeface="Courier New" pitchFamily="49" charset="0"/>
              <a:buChar char="o"/>
            </a:pPr>
            <a:r>
              <a:rPr lang="sl-SI" dirty="0"/>
              <a:t>pravilna naravnanost kamere (čim bližje pacientu)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blokiranje ne-ciljnih organov (npr. ščitnica), dobro hidriranje pacienta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251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nivoji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l-SI" dirty="0"/>
              <a:t>Referenčni nivoji so vrednosti aktivnosti oz. prejetih doz, s katerimi običajno dobimo kvalitetne in uporabne diagnostične podatke ter dosežemo učinke terapije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Pogosto preseganje referenčnih nivojev zahteva ukrepanje in ponovno optimizacijo postopkov, ki se uporabljajo pri preiskavah.</a:t>
            </a:r>
          </a:p>
          <a:p>
            <a:pPr>
              <a:buFont typeface="Courier New" pitchFamily="49" charset="0"/>
              <a:buChar char="o"/>
            </a:pPr>
            <a:r>
              <a:rPr lang="sl-SI" dirty="0"/>
              <a:t>Referenčni nivoji so običajno podani za tipične odrasle paciente, posebna pozornost je potrebna pri določenih skupinah, npr. nosečih ženskah, otrocih, pacientih z veliko maso</a:t>
            </a:r>
            <a:endParaRPr lang="en-GB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3905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67600" cy="634082"/>
          </a:xfrm>
        </p:spPr>
        <p:txBody>
          <a:bodyPr/>
          <a:lstStyle/>
          <a:p>
            <a:r>
              <a:rPr lang="sl-SI" dirty="0"/>
              <a:t>Priporočila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3708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88640"/>
            <a:ext cx="367240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42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Referenčni nivoji - primeri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/>
        </p:nvGraphicFramePr>
        <p:xfrm>
          <a:off x="611188" y="2205038"/>
          <a:ext cx="7948612" cy="3930652"/>
        </p:xfrm>
        <a:graphic>
          <a:graphicData uri="http://schemas.openxmlformats.org/drawingml/2006/table">
            <a:tbl>
              <a:tblPr/>
              <a:tblGrid>
                <a:gridCol w="331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Preiskava ali terapija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Referenčni nivo [MBq]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</a:rPr>
                        <a:t>Efektivna doza [mSv]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Scintigrafija skeleta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ščitnice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ledvic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Tumorji (Ga-67)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Preiskava jeter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499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36000" marB="360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802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Optimizacija v posamezni ustanovi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692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Primer: odpust iz bolnišnice po terapiji z I-131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sl-SI" dirty="0"/>
              <a:t>Slovenija – zakonska zahteva: po novem 800 MBq, prej 555 MBq (3 dni ležanja v sobi) – ekvivalentno 50 </a:t>
            </a:r>
            <a:r>
              <a:rPr lang="el-GR" dirty="0">
                <a:latin typeface="Arial" charset="0"/>
                <a:cs typeface="Arial" charset="0"/>
              </a:rPr>
              <a:t>μ</a:t>
            </a:r>
            <a:r>
              <a:rPr lang="sl-SI" dirty="0"/>
              <a:t>Sv/h na 1m od pacienta</a:t>
            </a:r>
          </a:p>
          <a:p>
            <a:pPr>
              <a:buFontTx/>
              <a:buChar char="•"/>
            </a:pPr>
            <a:r>
              <a:rPr lang="sl-SI" dirty="0"/>
              <a:t>Primer dobre prakse v nekaterih državah: 400 MBq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055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4267200" cy="8382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Cilji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743200"/>
            <a:ext cx="4534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Zagotoviti optimalno uporabo ionizirajočega sevanja tako, da bo imel bolnik od uporabe ionizirajočega sevanja čim večjo korist ob čim manjši škodi. 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1332" y="980728"/>
            <a:ext cx="2959100" cy="452596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(OI)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/>
              <a:t>30 letni moški prihaja že drugič na jodovo postoperativno terapijo. Obakrat prejeme 3.7 GBq I-131. </a:t>
            </a:r>
          </a:p>
          <a:p>
            <a:pPr>
              <a:buFontTx/>
              <a:buChar char="•"/>
            </a:pPr>
            <a:r>
              <a:rPr lang="sl-SI" dirty="0"/>
              <a:t>Upravičenost: po prvi terapiji so še ostali sledovi tkiva</a:t>
            </a:r>
          </a:p>
          <a:p>
            <a:pPr>
              <a:buFontTx/>
              <a:buChar char="•"/>
            </a:pPr>
            <a:r>
              <a:rPr lang="sl-SI" dirty="0"/>
              <a:t>Optimizacija: Doza je razdeljena na dva dela in zato je zdravo tkivo manj obremenjeno</a:t>
            </a:r>
          </a:p>
          <a:p>
            <a:pPr>
              <a:buFontTx/>
              <a:buChar char="•"/>
            </a:pPr>
            <a:r>
              <a:rPr lang="sl-SI" dirty="0"/>
              <a:t>Referenčni nivo: običajna aktivnost, ki večinoma zadošča, je 3.7 GBq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28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4800"/>
            <a:ext cx="7772400" cy="1295400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Načela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528" y="1844824"/>
            <a:ext cx="4968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Upravičenost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Pričakovana korist posega &gt; tveganja (škode) zaradi sevanja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b="1" dirty="0"/>
              <a:t>ALARA (Optimizacija)</a:t>
            </a:r>
          </a:p>
          <a:p>
            <a:r>
              <a:rPr lang="sl-SI" dirty="0"/>
              <a:t>    (</a:t>
            </a:r>
            <a:r>
              <a:rPr lang="sl-SI" b="1" dirty="0"/>
              <a:t>A</a:t>
            </a:r>
            <a:r>
              <a:rPr lang="sl-SI" dirty="0"/>
              <a:t>s </a:t>
            </a:r>
            <a:r>
              <a:rPr lang="sl-SI" b="1" dirty="0" err="1"/>
              <a:t>L</a:t>
            </a:r>
            <a:r>
              <a:rPr lang="sl-SI" dirty="0" err="1"/>
              <a:t>ow</a:t>
            </a:r>
            <a:r>
              <a:rPr lang="sl-SI" dirty="0"/>
              <a:t> </a:t>
            </a:r>
            <a:r>
              <a:rPr lang="sl-SI" b="1" dirty="0"/>
              <a:t>A</a:t>
            </a:r>
            <a:r>
              <a:rPr lang="sl-SI" dirty="0"/>
              <a:t>s </a:t>
            </a:r>
            <a:r>
              <a:rPr lang="sl-SI" b="1" dirty="0" err="1"/>
              <a:t>R</a:t>
            </a:r>
            <a:r>
              <a:rPr lang="sl-SI" dirty="0" err="1"/>
              <a:t>easonably</a:t>
            </a:r>
            <a:r>
              <a:rPr lang="sl-SI" dirty="0"/>
              <a:t> </a:t>
            </a:r>
            <a:r>
              <a:rPr lang="sl-SI" b="1" dirty="0" err="1"/>
              <a:t>A</a:t>
            </a:r>
            <a:r>
              <a:rPr lang="sl-SI" dirty="0" err="1"/>
              <a:t>chivable</a:t>
            </a:r>
            <a:r>
              <a:rPr lang="sl-SI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/>
              <a:t>Doza sevanja, ki jo bo prejel bolnik naj bo tako nizka, kot jo je mogoče razumno doseči, ob upoštevanju pričakovanih ciljev preiskave ter ekonomskih in socialnih dejavnikov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5368" name="Picture 8" descr="http://www.telecoms.com/wp-content/blogs.dir/1/files/2013/04/scal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5036" r="14054" b="11068"/>
          <a:stretch/>
        </p:blipFill>
        <p:spPr bwMode="auto">
          <a:xfrm flipH="1">
            <a:off x="5178924" y="2420888"/>
            <a:ext cx="3569539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84" y="3187587"/>
            <a:ext cx="789856" cy="718613"/>
          </a:xfrm>
          <a:prstGeom prst="rect">
            <a:avLst/>
          </a:prstGeom>
        </p:spPr>
      </p:pic>
      <p:pic>
        <p:nvPicPr>
          <p:cNvPr id="15366" name="Picture 6" descr="http://0.tqn.com/d/businesstravel/1/0/s/1/-/-/Sign-Heal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124" y="3901052"/>
            <a:ext cx="802060" cy="8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Odgovornosti zdravstvenega osebja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Pacienta je potrebno zaščititi pred:</a:t>
            </a:r>
          </a:p>
          <a:p>
            <a:endParaRPr lang="sl-SI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nepotrebnimi preiskavami in postopki (načelo upravičenosti)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nepotrebno izpostavljenostjo sevanju (optimizacija)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neustrezno ali pomanjkljivo preiskavo, ki vodi k nepravilni ali nepopolni diagnozi (optimizacija)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50" y="2348880"/>
            <a:ext cx="1247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863377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Efektivna doza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68313" y="1484313"/>
            <a:ext cx="8459787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Za bolnike ni </a:t>
            </a:r>
            <a:r>
              <a:rPr lang="sl-SI" dirty="0" err="1"/>
              <a:t>doznih</a:t>
            </a:r>
            <a:r>
              <a:rPr lang="sl-SI" dirty="0"/>
              <a:t> omejitev, dokler upoštevamo načelo upravičenosti in ALARA</a:t>
            </a:r>
          </a:p>
          <a:p>
            <a:pPr>
              <a:buFont typeface="Courier New" pitchFamily="49" charset="0"/>
              <a:buChar char="o"/>
            </a:pPr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Efektivna doza =  Aplicirana aktivnost × “</a:t>
            </a:r>
            <a:r>
              <a:rPr lang="sl-SI" dirty="0" err="1"/>
              <a:t>dozni</a:t>
            </a:r>
            <a:r>
              <a:rPr lang="sl-SI" dirty="0"/>
              <a:t> faktor”</a:t>
            </a:r>
          </a:p>
          <a:p>
            <a:r>
              <a:rPr lang="sl-SI" dirty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Vrednost “doznega faktorja” najdemo v tabelah priročnikov</a:t>
            </a:r>
          </a:p>
          <a:p>
            <a:r>
              <a:rPr lang="sl-SI" dirty="0"/>
              <a:t>     (npr. IAEA, ICRP,…)</a:t>
            </a:r>
          </a:p>
          <a:p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Primer: Scintigrafija skeleta</a:t>
            </a:r>
          </a:p>
          <a:p>
            <a:r>
              <a:rPr lang="sl-SI" dirty="0"/>
              <a:t>    Efektivna doza = 700 </a:t>
            </a:r>
            <a:r>
              <a:rPr lang="sl-SI" dirty="0" err="1"/>
              <a:t>MBq</a:t>
            </a:r>
            <a:r>
              <a:rPr lang="sl-SI" dirty="0"/>
              <a:t> × 0,005 mSv/MBq = 3,5 mSv</a:t>
            </a:r>
          </a:p>
          <a:p>
            <a:endParaRPr lang="sl-SI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Tipične efektivne doze pri NM preiskavah:</a:t>
            </a:r>
            <a:br>
              <a:rPr lang="sl-SI" dirty="0"/>
            </a:br>
            <a:r>
              <a:rPr lang="sl-SI" dirty="0"/>
              <a:t>0,1 mSv - 20 </a:t>
            </a:r>
            <a:r>
              <a:rPr lang="sl-SI" dirty="0" err="1"/>
              <a:t>mSv</a:t>
            </a: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41313" y="476672"/>
            <a:ext cx="3816350" cy="686718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Efektivna doza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23850" y="1827738"/>
            <a:ext cx="39751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sl-SI" dirty="0"/>
              <a:t>Dozni faktorji” in pripadajoča efektivna doza za nekatere NM preiskave</a:t>
            </a:r>
          </a:p>
        </p:txBody>
      </p:sp>
      <p:pic>
        <p:nvPicPr>
          <p:cNvPr id="19462" name="Picture 6" descr="marko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98950" y="0"/>
            <a:ext cx="4845050" cy="6858000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8313" y="5661025"/>
            <a:ext cx="35480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2000" dirty="0"/>
              <a:t>Vir: IAEA. Nuclear Medicine Resources Manual, 2006.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57400" y="3573016"/>
            <a:ext cx="324036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Beleženje osebnih efektivnih doz bolnikov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dirty="0"/>
              <a:t>Z uvedbo PACS-a (Picture </a:t>
            </a:r>
            <a:r>
              <a:rPr lang="sl-SI" dirty="0" err="1"/>
              <a:t>Achiving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Communication</a:t>
            </a:r>
            <a:r>
              <a:rPr lang="sl-SI" dirty="0"/>
              <a:t> </a:t>
            </a:r>
            <a:r>
              <a:rPr lang="sl-SI" dirty="0" err="1"/>
              <a:t>system</a:t>
            </a:r>
            <a:r>
              <a:rPr lang="sl-SI" dirty="0"/>
              <a:t>) se beležijo efektivne doze od vsake preiskave za vsakega pacienta in so vedno dostopne preko PACS-a.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1839" y="36450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4239" y="37974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6639" y="39498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9039" y="41022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1439" y="42546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3839" y="4407024"/>
            <a:ext cx="1170089" cy="1789658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51" y="5548982"/>
            <a:ext cx="418772" cy="38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017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400200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5529808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5974881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Rectangle 16"/>
          <p:cNvSpPr/>
          <p:nvPr/>
        </p:nvSpPr>
        <p:spPr>
          <a:xfrm>
            <a:off x="641905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97653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6876256" y="3573016"/>
            <a:ext cx="45720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3779912" y="5495853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…</a:t>
            </a:r>
            <a:r>
              <a:rPr lang="sl-SI" sz="3200" dirty="0" err="1"/>
              <a:t>mSv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9961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sl-SI" dirty="0">
                <a:solidFill>
                  <a:schemeClr val="accent6">
                    <a:lumMod val="50000"/>
                  </a:schemeClr>
                </a:solidFill>
              </a:rPr>
              <a:t>Hitrosti doze ob pacientu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96299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3144805"/>
              </p:ext>
            </p:extLst>
          </p:nvPr>
        </p:nvGraphicFramePr>
        <p:xfrm>
          <a:off x="827584" y="1268760"/>
          <a:ext cx="6552727" cy="2457922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 m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Hitrost doze na razdalji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Doza sevanja, ki jo prejme pacient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Tc-99m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(600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0,006 do 0,014 mSv/MBq</a:t>
                      </a:r>
                      <a:b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F-18 FDG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(350 MBq)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µ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/h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0,02 mSv/MBq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3933056"/>
            <a:ext cx="7993062" cy="22318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Hitrost doze ob pacientu je odvisna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od energije in aktivnosti vira.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Doza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sevanja, ki jo prejme</a:t>
            </a:r>
            <a:r>
              <a:rPr kumimoji="0" lang="sl-SI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pacient</a:t>
            </a:r>
            <a:r>
              <a:rPr kumimoji="0" lang="sl-SI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je odvisna od energije, aktivnosti in </a:t>
            </a:r>
            <a:r>
              <a:rPr kumimoji="0" lang="sl-SI" sz="2400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razpolovnega časa vira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sl-SI" dirty="0">
                <a:latin typeface="+mn-lt"/>
                <a:cs typeface="+mn-cs"/>
              </a:rPr>
              <a:t>Kje naj pacient počaka na preiskavo?</a:t>
            </a:r>
          </a:p>
        </p:txBody>
      </p:sp>
    </p:spTree>
    <p:extLst>
      <p:ext uri="{BB962C8B-B14F-4D97-AF65-F5344CB8AC3E}">
        <p14:creationId xmlns:p14="http://schemas.microsoft.com/office/powerpoint/2010/main" val="283292273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TC104033925[[fn=Droplet]]</Template>
  <TotalTime>1465</TotalTime>
  <Words>1280</Words>
  <Application>Microsoft Office PowerPoint</Application>
  <PresentationFormat>On-screen Show (4:3)</PresentationFormat>
  <Paragraphs>276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Century Schoolbook</vt:lpstr>
      <vt:lpstr>Courier New</vt:lpstr>
      <vt:lpstr>Times New Roman</vt:lpstr>
      <vt:lpstr>Verdana</vt:lpstr>
      <vt:lpstr>Wingdings</vt:lpstr>
      <vt:lpstr>Wingdings 2</vt:lpstr>
      <vt:lpstr>Oriel</vt:lpstr>
      <vt:lpstr>Grafikon</vt:lpstr>
      <vt:lpstr>Diagram</vt:lpstr>
      <vt:lpstr>Dozne obremenitve pacientov</vt:lpstr>
      <vt:lpstr>Varstvo bolnikov pred ionizirajočimi sevanji v nuklearni medicini</vt:lpstr>
      <vt:lpstr>Cilji</vt:lpstr>
      <vt:lpstr>Načela</vt:lpstr>
      <vt:lpstr>Odgovornosti zdravstvenega osebja</vt:lpstr>
      <vt:lpstr>Efektivna doza</vt:lpstr>
      <vt:lpstr>Efektivna doza</vt:lpstr>
      <vt:lpstr>Beleženje osebnih efektivnih doz bolnikov</vt:lpstr>
      <vt:lpstr>Hitrosti doze ob pacientu</vt:lpstr>
      <vt:lpstr>Ukrepi, ki pri bolniku znižajo prejeto efektivno dozo</vt:lpstr>
      <vt:lpstr>Sevanje pacientov z različnimi posegi</vt:lpstr>
      <vt:lpstr>Posebne skupine preiskovancev</vt:lpstr>
      <vt:lpstr>Nosečnice</vt:lpstr>
      <vt:lpstr>Efektivna doza  na plod (fetus)</vt:lpstr>
      <vt:lpstr>Doječe matere</vt:lpstr>
      <vt:lpstr>PowerPoint Presentation</vt:lpstr>
      <vt:lpstr>Otroci</vt:lpstr>
      <vt:lpstr>Optimizacija</vt:lpstr>
      <vt:lpstr>Optimizacija</vt:lpstr>
      <vt:lpstr>Optimizacija odmerka aktivnosti</vt:lpstr>
      <vt:lpstr>Omejitve</vt:lpstr>
      <vt:lpstr>Zahteve</vt:lpstr>
      <vt:lpstr>Tveganje pri preiskavi in terapiji</vt:lpstr>
      <vt:lpstr>Minimiziranje doze pacienta</vt:lpstr>
      <vt:lpstr>Referenčni nivoji</vt:lpstr>
      <vt:lpstr>Priporočila </vt:lpstr>
      <vt:lpstr>Referenčni nivoji - primeri</vt:lpstr>
      <vt:lpstr>Optimizacija v posamezni ustanovi</vt:lpstr>
      <vt:lpstr>Primer: odpust iz bolnišnice po terapiji z I-131</vt:lpstr>
      <vt:lpstr>Primer (OI)</vt:lpstr>
    </vt:vector>
  </TitlesOfParts>
  <Company>Pedagoška fakulteta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</dc:creator>
  <cp:lastModifiedBy>Matjaž Koželj</cp:lastModifiedBy>
  <cp:revision>96</cp:revision>
  <dcterms:created xsi:type="dcterms:W3CDTF">2005-09-27T21:13:38Z</dcterms:created>
  <dcterms:modified xsi:type="dcterms:W3CDTF">2019-05-22T22:58:47Z</dcterms:modified>
</cp:coreProperties>
</file>