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47"/>
  </p:notesMasterIdLst>
  <p:handoutMasterIdLst>
    <p:handoutMasterId r:id="rId48"/>
  </p:handoutMasterIdLst>
  <p:sldIdLst>
    <p:sldId id="256" r:id="rId2"/>
    <p:sldId id="357" r:id="rId3"/>
    <p:sldId id="257" r:id="rId4"/>
    <p:sldId id="347" r:id="rId5"/>
    <p:sldId id="340" r:id="rId6"/>
    <p:sldId id="341" r:id="rId7"/>
    <p:sldId id="354" r:id="rId8"/>
    <p:sldId id="344" r:id="rId9"/>
    <p:sldId id="345" r:id="rId10"/>
    <p:sldId id="359" r:id="rId11"/>
    <p:sldId id="362" r:id="rId12"/>
    <p:sldId id="258" r:id="rId13"/>
    <p:sldId id="360" r:id="rId14"/>
    <p:sldId id="259" r:id="rId15"/>
    <p:sldId id="260" r:id="rId16"/>
    <p:sldId id="310" r:id="rId17"/>
    <p:sldId id="308" r:id="rId18"/>
    <p:sldId id="321" r:id="rId19"/>
    <p:sldId id="324" r:id="rId20"/>
    <p:sldId id="261" r:id="rId21"/>
    <p:sldId id="329" r:id="rId22"/>
    <p:sldId id="338" r:id="rId23"/>
    <p:sldId id="330" r:id="rId24"/>
    <p:sldId id="333" r:id="rId25"/>
    <p:sldId id="334" r:id="rId26"/>
    <p:sldId id="335" r:id="rId27"/>
    <p:sldId id="331" r:id="rId28"/>
    <p:sldId id="289" r:id="rId29"/>
    <p:sldId id="290" r:id="rId30"/>
    <p:sldId id="273" r:id="rId31"/>
    <p:sldId id="291" r:id="rId32"/>
    <p:sldId id="284" r:id="rId33"/>
    <p:sldId id="339" r:id="rId34"/>
    <p:sldId id="337" r:id="rId35"/>
    <p:sldId id="293" r:id="rId36"/>
    <p:sldId id="348" r:id="rId37"/>
    <p:sldId id="356" r:id="rId38"/>
    <p:sldId id="363" r:id="rId39"/>
    <p:sldId id="353" r:id="rId40"/>
    <p:sldId id="349" r:id="rId41"/>
    <p:sldId id="361" r:id="rId42"/>
    <p:sldId id="351" r:id="rId43"/>
    <p:sldId id="352" r:id="rId44"/>
    <p:sldId id="358" r:id="rId45"/>
    <p:sldId id="287" r:id="rId46"/>
  </p:sldIdLst>
  <p:sldSz cx="9144000" cy="6858000" type="screen4x3"/>
  <p:notesSz cx="7099300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1pPr>
    <a:lvl2pPr marL="4572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2pPr>
    <a:lvl3pPr marL="9144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3pPr>
    <a:lvl4pPr marL="1371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4pPr>
    <a:lvl5pPr marL="18288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7038" autoAdjust="0"/>
  </p:normalViewPr>
  <p:slideViewPr>
    <p:cSldViewPr>
      <p:cViewPr varScale="1">
        <p:scale>
          <a:sx n="84" d="100"/>
          <a:sy n="84" d="100"/>
        </p:scale>
        <p:origin x="-72" y="-5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2" y="-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15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487363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300">
                <a:solidFill>
                  <a:srgbClr val="FFFFFF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487363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300">
                <a:solidFill>
                  <a:srgbClr val="FFFFFF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487363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300">
                <a:solidFill>
                  <a:srgbClr val="FFFFFF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487363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300">
                <a:solidFill>
                  <a:srgbClr val="FFFFFF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ECDEB903-1978-46C5-8195-C4FA0DB1DA0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67726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 hangingPunct="1">
              <a:defRPr/>
            </a:pPr>
            <a:endParaRPr lang="sl-SI" altLang="sl-SI" smtClean="0">
              <a:ea typeface="+mn-ea"/>
            </a:endParaRPr>
          </a:p>
        </p:txBody>
      </p:sp>
      <p:sp>
        <p:nvSpPr>
          <p:cNvPr id="47107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 hangingPunct="1">
              <a:defRPr/>
            </a:pPr>
            <a:endParaRPr lang="sl-SI" altLang="sl-SI" smtClean="0">
              <a:ea typeface="+mn-ea"/>
            </a:endParaRPr>
          </a:p>
        </p:txBody>
      </p:sp>
      <p:sp>
        <p:nvSpPr>
          <p:cNvPr id="47108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5340013" y="-10729913"/>
            <a:ext cx="30684788" cy="2301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5312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altLang="sl-SI" noProof="0" smtClean="0"/>
          </a:p>
        </p:txBody>
      </p:sp>
    </p:spTree>
    <p:extLst>
      <p:ext uri="{BB962C8B-B14F-4D97-AF65-F5344CB8AC3E}">
        <p14:creationId xmlns:p14="http://schemas.microsoft.com/office/powerpoint/2010/main" val="2123309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2219325" y="777875"/>
            <a:ext cx="2662238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6900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2219325" y="777875"/>
            <a:ext cx="2662238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6900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2219325" y="777875"/>
            <a:ext cx="2662238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6900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2219325" y="777875"/>
            <a:ext cx="2662238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6900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2219325" y="777875"/>
            <a:ext cx="2662238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6900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2219325" y="777875"/>
            <a:ext cx="2662238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6900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2219325" y="777875"/>
            <a:ext cx="2662238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6900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2219325" y="777875"/>
            <a:ext cx="2662238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6900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43188" y="-10729913"/>
            <a:ext cx="30687963" cy="2301557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5053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6 w 1722"/>
                <a:gd name="T1" fmla="*/ 63 h 66"/>
                <a:gd name="T2" fmla="*/ 1716 w 1722"/>
                <a:gd name="T3" fmla="*/ 57 h 66"/>
                <a:gd name="T4" fmla="*/ 0 w 1722"/>
                <a:gd name="T5" fmla="*/ 0 h 66"/>
                <a:gd name="T6" fmla="*/ 0 w 1722"/>
                <a:gd name="T7" fmla="*/ 45 h 66"/>
                <a:gd name="T8" fmla="*/ 1716 w 1722"/>
                <a:gd name="T9" fmla="*/ 63 h 66"/>
                <a:gd name="T10" fmla="*/ 1716 w 1722"/>
                <a:gd name="T11" fmla="*/ 6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2 w 975"/>
                <a:gd name="T1" fmla="*/ 48 h 101"/>
                <a:gd name="T2" fmla="*/ 972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2 w 975"/>
                <a:gd name="T9" fmla="*/ 48 h 101"/>
                <a:gd name="T10" fmla="*/ 972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5 w 2141"/>
                <a:gd name="T7" fmla="*/ 0 h 198"/>
                <a:gd name="T8" fmla="*/ 213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3 w 2517"/>
                <a:gd name="T1" fmla="*/ 276 h 276"/>
                <a:gd name="T2" fmla="*/ 2508 w 2517"/>
                <a:gd name="T3" fmla="*/ 204 h 276"/>
                <a:gd name="T4" fmla="*/ 2251 w 2517"/>
                <a:gd name="T5" fmla="*/ 0 h 276"/>
                <a:gd name="T6" fmla="*/ 0 w 2517"/>
                <a:gd name="T7" fmla="*/ 276 h 276"/>
                <a:gd name="T8" fmla="*/ 2173 w 2517"/>
                <a:gd name="T9" fmla="*/ 276 h 276"/>
                <a:gd name="T10" fmla="*/ 2173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6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6 w 729"/>
                <a:gd name="T7" fmla="*/ 240 h 240"/>
                <a:gd name="T8" fmla="*/ 726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6 w 729"/>
                <a:gd name="T1" fmla="*/ 318 h 318"/>
                <a:gd name="T2" fmla="*/ 726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6 w 729"/>
                <a:gd name="T9" fmla="*/ 318 h 318"/>
                <a:gd name="T10" fmla="*/ 726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9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>
                  <a:ea typeface="+mn-ea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>
                  <a:ea typeface="+mn-ea"/>
                </a:endParaRPr>
              </a:p>
            </p:txBody>
          </p:sp>
        </p:grpSp>
      </p:grpSp>
      <p:sp>
        <p:nvSpPr>
          <p:cNvPr id="12087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sl-SI" altLang="sl-SI" noProof="0" smtClean="0"/>
              <a:t>Click to edit Master title style</a:t>
            </a:r>
          </a:p>
        </p:txBody>
      </p:sp>
      <p:sp>
        <p:nvSpPr>
          <p:cNvPr id="12087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sl-SI" altLang="sl-SI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66182-0EBF-4A0A-920E-A1958A3991B6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9529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4B370-A171-4807-986B-9DE92FA59A04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44949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5DF4A-6F40-443A-9C9B-D1204E42C017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83265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3AA60-109F-4749-867B-E5912C260E4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89736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8E648-9831-48A5-A5B1-B88CC6221108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21521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9717D-DF6B-4F37-A3B8-FB5BB85BC05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26240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AECDD-60D5-42E4-BACC-928AE7BB7F4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30221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006F1-C376-43F9-AA46-6961C1C1A36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25596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D39BC-CDDB-4542-B250-5A4A2B23204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5139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9978E-981C-4A41-BA48-B34707513AB4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44124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F4369-F3BB-4600-99E8-C986C8BB0EC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8620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C6A97-142F-4BEC-A082-6B404DFF1DA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78293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D8404-4823-47D1-93C1-AA246B9355F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5807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493D3-521A-4E6B-A47A-F65FE2A6048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0274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672C3-E872-4B84-A79B-E0006CC7060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3172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E66D6-CE19-462F-8C2C-01653B4F4F5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1904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83047-4E81-4BB5-B36B-01ECF95A307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6831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198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6 w 1722"/>
                <a:gd name="T1" fmla="*/ 63 h 66"/>
                <a:gd name="T2" fmla="*/ 1716 w 1722"/>
                <a:gd name="T3" fmla="*/ 57 h 66"/>
                <a:gd name="T4" fmla="*/ 0 w 1722"/>
                <a:gd name="T5" fmla="*/ 0 h 66"/>
                <a:gd name="T6" fmla="*/ 0 w 1722"/>
                <a:gd name="T7" fmla="*/ 45 h 66"/>
                <a:gd name="T8" fmla="*/ 1716 w 1722"/>
                <a:gd name="T9" fmla="*/ 63 h 66"/>
                <a:gd name="T10" fmla="*/ 1716 w 1722"/>
                <a:gd name="T11" fmla="*/ 6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2 w 975"/>
                <a:gd name="T1" fmla="*/ 48 h 101"/>
                <a:gd name="T2" fmla="*/ 972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2 w 975"/>
                <a:gd name="T9" fmla="*/ 48 h 101"/>
                <a:gd name="T10" fmla="*/ 972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5 w 2141"/>
                <a:gd name="T7" fmla="*/ 0 h 198"/>
                <a:gd name="T8" fmla="*/ 213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3 w 2517"/>
                <a:gd name="T1" fmla="*/ 276 h 276"/>
                <a:gd name="T2" fmla="*/ 2508 w 2517"/>
                <a:gd name="T3" fmla="*/ 204 h 276"/>
                <a:gd name="T4" fmla="*/ 2251 w 2517"/>
                <a:gd name="T5" fmla="*/ 0 h 276"/>
                <a:gd name="T6" fmla="*/ 0 w 2517"/>
                <a:gd name="T7" fmla="*/ 276 h 276"/>
                <a:gd name="T8" fmla="*/ 2173 w 2517"/>
                <a:gd name="T9" fmla="*/ 276 h 276"/>
                <a:gd name="T10" fmla="*/ 2173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6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6 w 729"/>
                <a:gd name="T7" fmla="*/ 240 h 240"/>
                <a:gd name="T8" fmla="*/ 726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6 w 729"/>
                <a:gd name="T1" fmla="*/ 318 h 318"/>
                <a:gd name="T2" fmla="*/ 726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6 w 729"/>
                <a:gd name="T9" fmla="*/ 318 h 318"/>
                <a:gd name="T10" fmla="*/ 726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9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198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>
                  <a:ea typeface="+mn-ea"/>
                </a:endParaRPr>
              </a:p>
            </p:txBody>
          </p:sp>
          <p:sp>
            <p:nvSpPr>
              <p:cNvPr id="1198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>
                  <a:ea typeface="+mn-ea"/>
                </a:endParaRPr>
              </a:p>
            </p:txBody>
          </p:sp>
        </p:grpSp>
      </p:grpSp>
      <p:sp>
        <p:nvSpPr>
          <p:cNvPr id="1198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title style</a:t>
            </a:r>
          </a:p>
        </p:txBody>
      </p:sp>
      <p:sp>
        <p:nvSpPr>
          <p:cNvPr id="1198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text styles</a:t>
            </a:r>
          </a:p>
          <a:p>
            <a:pPr lvl="1"/>
            <a:r>
              <a:rPr lang="sl-SI" altLang="sl-SI" smtClean="0"/>
              <a:t>Second level</a:t>
            </a:r>
          </a:p>
          <a:p>
            <a:pPr lvl="2"/>
            <a:r>
              <a:rPr lang="sl-SI" altLang="sl-SI" smtClean="0"/>
              <a:t>Third level</a:t>
            </a:r>
          </a:p>
          <a:p>
            <a:pPr lvl="3"/>
            <a:r>
              <a:rPr lang="sl-SI" altLang="sl-SI" smtClean="0"/>
              <a:t>Fourth level</a:t>
            </a:r>
          </a:p>
          <a:p>
            <a:pPr lvl="4"/>
            <a:r>
              <a:rPr lang="sl-SI" altLang="sl-SI" smtClean="0"/>
              <a:t>Fifth level</a:t>
            </a:r>
          </a:p>
        </p:txBody>
      </p:sp>
      <p:sp>
        <p:nvSpPr>
          <p:cNvPr id="1198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198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198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defRPr>
            </a:lvl1pPr>
          </a:lstStyle>
          <a:p>
            <a:pPr>
              <a:defRPr/>
            </a:pPr>
            <a:fld id="{89816241-5CBF-4B8E-9FDA-49FDCC70443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9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20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0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b="1" smtClean="0">
                <a:solidFill>
                  <a:srgbClr val="FFFF66"/>
                </a:solidFill>
              </a:rPr>
              <a:t>Viri sevanj na OI in osnove varstva pred sevanji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886200"/>
            <a:ext cx="6729412" cy="17526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z="2800" smtClean="0">
                <a:solidFill>
                  <a:srgbClr val="FFFF66"/>
                </a:solidFill>
              </a:rPr>
              <a:t>Uroš Čotar, univ. dipl. fiz., 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z="2800" smtClean="0">
                <a:solidFill>
                  <a:srgbClr val="FFFF66"/>
                </a:solidFill>
              </a:rPr>
              <a:t>odgovorna oseba za varstvo pred sevanji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z="2800" smtClean="0">
                <a:solidFill>
                  <a:srgbClr val="FFFF66"/>
                </a:solidFill>
              </a:rPr>
              <a:t>Onkološki Inštitut, Ljubljana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000" dirty="0" smtClean="0">
                <a:solidFill>
                  <a:srgbClr val="FFFF00"/>
                </a:solidFill>
              </a:rPr>
              <a:t>Primeri na OI (povzeto po </a:t>
            </a:r>
            <a:r>
              <a:rPr lang="sl-SI" altLang="sl-SI" sz="4000" dirty="0" err="1" smtClean="0">
                <a:solidFill>
                  <a:srgbClr val="FFFF00"/>
                </a:solidFill>
              </a:rPr>
              <a:t>OVID</a:t>
            </a:r>
            <a:r>
              <a:rPr lang="sl-SI" altLang="sl-SI" sz="4000" dirty="0" smtClean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400" dirty="0" err="1" smtClean="0">
                <a:solidFill>
                  <a:srgbClr val="FFFF00"/>
                </a:solidFill>
                <a:cs typeface="Arial" charset="0"/>
              </a:rPr>
              <a:t>TLD</a:t>
            </a: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: stavba D, E, H: 0.03 </a:t>
            </a:r>
            <a:r>
              <a:rPr lang="sl-SI" altLang="sl-SI" sz="2400" dirty="0" err="1" smtClean="0">
                <a:solidFill>
                  <a:srgbClr val="FFFF00"/>
                </a:solidFill>
                <a:cs typeface="Arial" charset="0"/>
              </a:rPr>
              <a:t>mSv</a:t>
            </a: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, </a:t>
            </a: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C</a:t>
            </a: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: 0.06 </a:t>
            </a:r>
            <a:r>
              <a:rPr lang="sl-SI" altLang="sl-SI" sz="2400" dirty="0" err="1" smtClean="0">
                <a:solidFill>
                  <a:srgbClr val="FFFF00"/>
                </a:solidFill>
                <a:cs typeface="Arial" charset="0"/>
              </a:rPr>
              <a:t>mSv</a:t>
            </a: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 mesečno</a:t>
            </a:r>
            <a:endParaRPr lang="sl-SI" altLang="sl-SI" sz="2400" dirty="0" smtClean="0">
              <a:solidFill>
                <a:srgbClr val="FFFF00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delo s pacientom, ki ima apliciran </a:t>
            </a:r>
            <a:r>
              <a:rPr lang="sl-SI" altLang="sl-SI" sz="2400" dirty="0" err="1" smtClean="0">
                <a:solidFill>
                  <a:srgbClr val="FFFF00"/>
                </a:solidFill>
                <a:cs typeface="Arial" charset="0"/>
              </a:rPr>
              <a:t>radiofarmak</a:t>
            </a: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: 0.01 </a:t>
            </a:r>
            <a:r>
              <a:rPr lang="sl-SI" altLang="sl-SI" sz="2400" dirty="0" err="1" smtClean="0">
                <a:solidFill>
                  <a:srgbClr val="FFFF00"/>
                </a:solidFill>
                <a:cs typeface="Arial" charset="0"/>
              </a:rPr>
              <a:t>mSv</a:t>
            </a: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 (cel dan)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Kirurški posegi na </a:t>
            </a:r>
            <a:r>
              <a:rPr lang="sl-SI" altLang="sl-SI" sz="2400" dirty="0" err="1" smtClean="0">
                <a:solidFill>
                  <a:srgbClr val="FFFF00"/>
                </a:solidFill>
                <a:cs typeface="Arial" charset="0"/>
              </a:rPr>
              <a:t>BRT</a:t>
            </a: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 &lt; 0.01 </a:t>
            </a:r>
            <a:r>
              <a:rPr lang="sl-SI" altLang="sl-SI" sz="2400" dirty="0" err="1" smtClean="0">
                <a:solidFill>
                  <a:srgbClr val="FFFF00"/>
                </a:solidFill>
                <a:cs typeface="Arial" charset="0"/>
              </a:rPr>
              <a:t>mSv</a:t>
            </a: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 / leto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slikanje po bolniških sobah (100/mesec): inženir &lt; 0.1 </a:t>
            </a:r>
            <a:r>
              <a:rPr lang="el-GR" altLang="sl-SI" sz="2400" dirty="0" smtClean="0">
                <a:solidFill>
                  <a:srgbClr val="FFFF00"/>
                </a:solidFill>
                <a:cs typeface="Arial" charset="0"/>
              </a:rPr>
              <a:t>μ</a:t>
            </a: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Sv, ostalo osebje zanemarljivo, sosednji bolnik &lt; 1 </a:t>
            </a:r>
            <a:r>
              <a:rPr lang="el-GR" altLang="sl-SI" sz="2400" dirty="0" smtClean="0">
                <a:solidFill>
                  <a:srgbClr val="FFFF00"/>
                </a:solidFill>
                <a:cs typeface="Arial" charset="0"/>
              </a:rPr>
              <a:t>μ</a:t>
            </a: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Sv/poseg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400" dirty="0" err="1" smtClean="0">
                <a:solidFill>
                  <a:srgbClr val="FFFF00"/>
                </a:solidFill>
                <a:cs typeface="Arial" charset="0"/>
              </a:rPr>
              <a:t>SNB</a:t>
            </a: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, </a:t>
            </a:r>
            <a:r>
              <a:rPr lang="sl-SI" altLang="sl-SI" sz="2400" dirty="0" err="1" smtClean="0">
                <a:solidFill>
                  <a:srgbClr val="FFFF00"/>
                </a:solidFill>
                <a:cs typeface="Arial" charset="0"/>
              </a:rPr>
              <a:t>perfuzija</a:t>
            </a: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: 0.001 </a:t>
            </a:r>
            <a:r>
              <a:rPr lang="sl-SI" altLang="sl-SI" sz="2400" dirty="0" err="1" smtClean="0">
                <a:solidFill>
                  <a:srgbClr val="FFFF00"/>
                </a:solidFill>
                <a:cs typeface="Arial" charset="0"/>
              </a:rPr>
              <a:t>mSv</a:t>
            </a: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/poseg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slikanje na </a:t>
            </a:r>
            <a:r>
              <a:rPr lang="sl-SI" altLang="sl-SI" sz="2400" dirty="0" err="1" smtClean="0">
                <a:solidFill>
                  <a:srgbClr val="FFFF00"/>
                </a:solidFill>
                <a:cs typeface="Arial" charset="0"/>
              </a:rPr>
              <a:t>BRT</a:t>
            </a: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 v operacijski dvorani (80/mesec): inženir &lt; 0.1 </a:t>
            </a:r>
            <a:r>
              <a:rPr lang="sl-SI" altLang="sl-SI" sz="2400" dirty="0" err="1" smtClean="0">
                <a:solidFill>
                  <a:srgbClr val="FFFF00"/>
                </a:solidFill>
                <a:cs typeface="Arial" charset="0"/>
              </a:rPr>
              <a:t>mSv</a:t>
            </a: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/leto ali &lt; 0.1 </a:t>
            </a:r>
            <a:r>
              <a:rPr lang="el-GR" altLang="sl-SI" sz="2400" dirty="0" smtClean="0">
                <a:solidFill>
                  <a:srgbClr val="FFFF00"/>
                </a:solidFill>
                <a:cs typeface="Arial" charset="0"/>
              </a:rPr>
              <a:t>μ</a:t>
            </a: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Sv/poseg, ostalo osebje zanemarljivo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400" dirty="0">
                <a:solidFill>
                  <a:srgbClr val="FFFF00"/>
                </a:solidFill>
                <a:cs typeface="Arial" charset="0"/>
              </a:rPr>
              <a:t>intervencija na </a:t>
            </a:r>
            <a:r>
              <a:rPr lang="sl-SI" altLang="sl-SI" sz="2400" dirty="0" err="1">
                <a:solidFill>
                  <a:srgbClr val="FFFF00"/>
                </a:solidFill>
                <a:cs typeface="Arial" charset="0"/>
              </a:rPr>
              <a:t>NM</a:t>
            </a:r>
            <a:r>
              <a:rPr lang="sl-SI" altLang="sl-SI" sz="2400" dirty="0">
                <a:solidFill>
                  <a:srgbClr val="FFFF00"/>
                </a:solidFill>
                <a:cs typeface="Arial" charset="0"/>
              </a:rPr>
              <a:t> (reševanje pacienta): približno 0.1 - 0.2 </a:t>
            </a:r>
            <a:r>
              <a:rPr lang="sl-SI" altLang="sl-SI" sz="2400" dirty="0" err="1" smtClean="0">
                <a:solidFill>
                  <a:srgbClr val="FFFF00"/>
                </a:solidFill>
                <a:cs typeface="Arial" charset="0"/>
              </a:rPr>
              <a:t>mSv</a:t>
            </a:r>
            <a:endParaRPr lang="sl-SI" altLang="sl-SI" sz="2400" dirty="0" smtClean="0">
              <a:solidFill>
                <a:srgbClr val="FFFF00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400" dirty="0">
                <a:solidFill>
                  <a:srgbClr val="FFFF00"/>
                </a:solidFill>
                <a:cs typeface="Arial" charset="0"/>
              </a:rPr>
              <a:t>intervencija na </a:t>
            </a:r>
            <a:r>
              <a:rPr lang="sl-SI" altLang="sl-SI" sz="2400" dirty="0" err="1">
                <a:solidFill>
                  <a:srgbClr val="FFFF00"/>
                </a:solidFill>
                <a:cs typeface="Arial" charset="0"/>
              </a:rPr>
              <a:t>BRT</a:t>
            </a:r>
            <a:r>
              <a:rPr lang="sl-SI" altLang="sl-SI" sz="2400" dirty="0">
                <a:solidFill>
                  <a:srgbClr val="FFFF00"/>
                </a:solidFill>
                <a:cs typeface="Arial" charset="0"/>
              </a:rPr>
              <a:t>: 0.5 -1 </a:t>
            </a:r>
            <a:r>
              <a:rPr lang="sl-SI" altLang="sl-SI" sz="2400" dirty="0" err="1">
                <a:solidFill>
                  <a:srgbClr val="FFFF00"/>
                </a:solidFill>
                <a:cs typeface="Arial" charset="0"/>
              </a:rPr>
              <a:t>mSv</a:t>
            </a:r>
            <a:r>
              <a:rPr lang="sl-SI" altLang="sl-SI" sz="2400" dirty="0">
                <a:solidFill>
                  <a:srgbClr val="FFFF00"/>
                </a:solidFill>
                <a:cs typeface="Arial" charset="0"/>
              </a:rPr>
              <a:t> za jod, 2 </a:t>
            </a:r>
            <a:r>
              <a:rPr lang="sl-SI" altLang="sl-SI" sz="2400" dirty="0" err="1">
                <a:solidFill>
                  <a:srgbClr val="FFFF00"/>
                </a:solidFill>
                <a:cs typeface="Arial" charset="0"/>
              </a:rPr>
              <a:t>mSv</a:t>
            </a:r>
            <a:r>
              <a:rPr lang="sl-SI" altLang="sl-SI" sz="2400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sl-SI" altLang="sl-SI" sz="2400" dirty="0" err="1" smtClean="0">
                <a:solidFill>
                  <a:srgbClr val="FFFF00"/>
                </a:solidFill>
                <a:cs typeface="Arial" charset="0"/>
              </a:rPr>
              <a:t>HDR</a:t>
            </a:r>
            <a:endParaRPr lang="sl-SI" altLang="sl-SI" sz="2400" dirty="0">
              <a:solidFill>
                <a:srgbClr val="FFFF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FF00"/>
                </a:solidFill>
              </a:rPr>
              <a:t>Posledica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FF00"/>
                </a:solidFill>
              </a:rPr>
              <a:t>Doze so zanemarljivo majhne, praktično nemerljive</a:t>
            </a:r>
          </a:p>
          <a:p>
            <a:r>
              <a:rPr lang="sl-SI" dirty="0" smtClean="0">
                <a:solidFill>
                  <a:srgbClr val="FFFF00"/>
                </a:solidFill>
              </a:rPr>
              <a:t>Delo s pacienti je varno</a:t>
            </a:r>
          </a:p>
          <a:p>
            <a:r>
              <a:rPr lang="sl-SI" dirty="0" smtClean="0">
                <a:solidFill>
                  <a:srgbClr val="FFFF00"/>
                </a:solidFill>
              </a:rPr>
              <a:t>Osebje ni ogroženo</a:t>
            </a:r>
          </a:p>
          <a:p>
            <a:r>
              <a:rPr lang="sl-SI" dirty="0" smtClean="0">
                <a:solidFill>
                  <a:srgbClr val="FFFF00"/>
                </a:solidFill>
              </a:rPr>
              <a:t>Ni razloga, da bi zavračali paciente, ki prihajajo iz </a:t>
            </a:r>
            <a:r>
              <a:rPr lang="sl-SI" dirty="0" err="1" smtClean="0">
                <a:solidFill>
                  <a:srgbClr val="FFFF00"/>
                </a:solidFill>
              </a:rPr>
              <a:t>NM</a:t>
            </a:r>
            <a:endParaRPr lang="sl-SI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80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428625"/>
            <a:ext cx="8234362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smtClean="0">
                <a:solidFill>
                  <a:srgbClr val="FFFF00"/>
                </a:solidFill>
              </a:rPr>
              <a:t>Odprti in zaprti viri IO sevanj</a:t>
            </a:r>
            <a:endParaRPr lang="en-GB" altLang="sl-SI" smtClean="0">
              <a:solidFill>
                <a:srgbClr val="FFFF00"/>
              </a:solidFill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Zaprti viri (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sealed</a:t>
            </a:r>
            <a:r>
              <a:rPr lang="sl-SI" altLang="sl-SI" sz="2800" dirty="0" smtClean="0">
                <a:solidFill>
                  <a:srgbClr val="FFFF00"/>
                </a:solidFill>
              </a:rPr>
              <a:t>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sources</a:t>
            </a:r>
            <a:r>
              <a:rPr lang="sl-SI" altLang="sl-SI" sz="2800" dirty="0" smtClean="0">
                <a:solidFill>
                  <a:srgbClr val="FFFF00"/>
                </a:solidFill>
              </a:rPr>
              <a:t>): Ščit je dovolj močan. Kontaminacija ni možna. 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Radioaktivni viri zaprti v ščitu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RTG in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Linac</a:t>
            </a:r>
            <a:r>
              <a:rPr lang="sl-SI" altLang="sl-SI" sz="2800" dirty="0" smtClean="0">
                <a:solidFill>
                  <a:srgbClr val="FFFF00"/>
                </a:solidFill>
              </a:rPr>
              <a:t> (linearni pospeševalnik)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Odprti viri (open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sources</a:t>
            </a:r>
            <a:r>
              <a:rPr lang="sl-SI" altLang="sl-SI" sz="2800" dirty="0" smtClean="0">
                <a:solidFill>
                  <a:srgbClr val="FFFF00"/>
                </a:solidFill>
              </a:rPr>
              <a:t>): možna je kontaminacija (razlitje, razsutje,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ingestija</a:t>
            </a:r>
            <a:r>
              <a:rPr lang="sl-SI" altLang="sl-SI" sz="2800" dirty="0" smtClean="0">
                <a:solidFill>
                  <a:srgbClr val="FFFF00"/>
                </a:solidFill>
              </a:rPr>
              <a:t>, inhalacija). 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Sem spadajo raztopine v steklenih in plastičnih posodah.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MRI,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UZ</a:t>
            </a:r>
            <a:r>
              <a:rPr lang="sl-SI" altLang="sl-SI" sz="2800" dirty="0" smtClean="0">
                <a:solidFill>
                  <a:srgbClr val="FFFF00"/>
                </a:solidFill>
              </a:rPr>
              <a:t> in </a:t>
            </a:r>
            <a:r>
              <a:rPr lang="el-GR" altLang="sl-SI" sz="2800" dirty="0" smtClean="0">
                <a:solidFill>
                  <a:srgbClr val="FFFF00"/>
                </a:solidFill>
                <a:cs typeface="Arial" charset="0"/>
              </a:rPr>
              <a:t>γ</a:t>
            </a:r>
            <a:r>
              <a:rPr lang="sl-SI" altLang="sl-SI" sz="2800" dirty="0" smtClean="0">
                <a:solidFill>
                  <a:srgbClr val="FFFF00"/>
                </a:solidFill>
                <a:cs typeface="Arial" charset="0"/>
              </a:rPr>
              <a:t> kamere </a:t>
            </a:r>
            <a:r>
              <a:rPr lang="sl-SI" altLang="sl-SI" sz="2800" b="1" u="sng" dirty="0" smtClean="0">
                <a:solidFill>
                  <a:srgbClr val="FFFF00"/>
                </a:solidFill>
              </a:rPr>
              <a:t>niso</a:t>
            </a:r>
            <a:r>
              <a:rPr lang="sl-SI" altLang="sl-SI" sz="2800" dirty="0" smtClean="0">
                <a:solidFill>
                  <a:srgbClr val="FFFF00"/>
                </a:solidFill>
              </a:rPr>
              <a:t> viri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IO</a:t>
            </a:r>
            <a:r>
              <a:rPr lang="sl-SI" altLang="sl-SI" sz="2800" dirty="0" smtClean="0">
                <a:solidFill>
                  <a:srgbClr val="FFFF00"/>
                </a:solidFill>
              </a:rPr>
              <a:t> sevanja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sl-SI" altLang="sl-SI" sz="28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Razvrstitev po trajanju sevanja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Radioaktivni izotopi: </a:t>
            </a:r>
            <a:r>
              <a:rPr lang="sl-SI" altLang="sl-SI" b="1" u="sng" dirty="0" smtClean="0">
                <a:solidFill>
                  <a:srgbClr val="FF0000"/>
                </a:solidFill>
              </a:rPr>
              <a:t>stalno</a:t>
            </a:r>
            <a:r>
              <a:rPr lang="sl-SI" altLang="sl-SI" dirty="0" smtClean="0">
                <a:solidFill>
                  <a:srgbClr val="FFFF00"/>
                </a:solidFill>
              </a:rPr>
              <a:t> sevajo, dokler ne </a:t>
            </a:r>
            <a:r>
              <a:rPr lang="sl-SI" altLang="sl-SI" dirty="0" err="1" smtClean="0">
                <a:solidFill>
                  <a:srgbClr val="FFFF00"/>
                </a:solidFill>
              </a:rPr>
              <a:t>razapdejo</a:t>
            </a:r>
            <a:r>
              <a:rPr lang="sl-SI" altLang="sl-SI" dirty="0" smtClean="0">
                <a:solidFill>
                  <a:srgbClr val="FFFF00"/>
                </a:solidFill>
              </a:rPr>
              <a:t> (</a:t>
            </a:r>
            <a:r>
              <a:rPr lang="sl-SI" altLang="sl-SI" dirty="0" err="1" smtClean="0">
                <a:solidFill>
                  <a:srgbClr val="FFFF00"/>
                </a:solidFill>
              </a:rPr>
              <a:t>NM</a:t>
            </a:r>
            <a:r>
              <a:rPr lang="sl-SI" altLang="sl-SI" dirty="0" smtClean="0">
                <a:solidFill>
                  <a:srgbClr val="FFFF00"/>
                </a:solidFill>
              </a:rPr>
              <a:t>, </a:t>
            </a:r>
            <a:r>
              <a:rPr lang="sl-SI" altLang="sl-SI" dirty="0" err="1" smtClean="0">
                <a:solidFill>
                  <a:srgbClr val="FFFF00"/>
                </a:solidFill>
              </a:rPr>
              <a:t>BRT</a:t>
            </a:r>
            <a:r>
              <a:rPr lang="sl-SI" altLang="sl-SI" dirty="0" smtClean="0">
                <a:solidFill>
                  <a:srgbClr val="FFFF00"/>
                </a:solidFill>
              </a:rPr>
              <a:t>)</a:t>
            </a:r>
          </a:p>
          <a:p>
            <a:pPr eaLnBrk="1" hangingPunct="1"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Aparati s pospeševalno cevjo: sevajo samo takrat, </a:t>
            </a:r>
            <a:r>
              <a:rPr lang="sl-SI" altLang="sl-SI" b="1" u="sng" dirty="0" smtClean="0">
                <a:solidFill>
                  <a:srgbClr val="FF0000"/>
                </a:solidFill>
              </a:rPr>
              <a:t>ko so vključeni</a:t>
            </a:r>
            <a:r>
              <a:rPr lang="sl-SI" altLang="sl-SI" dirty="0" smtClean="0">
                <a:solidFill>
                  <a:srgbClr val="FFFF00"/>
                </a:solidFill>
              </a:rPr>
              <a:t> (</a:t>
            </a:r>
            <a:r>
              <a:rPr lang="sl-SI" altLang="sl-SI" dirty="0" err="1" smtClean="0">
                <a:solidFill>
                  <a:srgbClr val="FFFF00"/>
                </a:solidFill>
              </a:rPr>
              <a:t>RTG</a:t>
            </a:r>
            <a:r>
              <a:rPr lang="sl-SI" altLang="sl-SI" dirty="0" smtClean="0">
                <a:solidFill>
                  <a:srgbClr val="FFFF00"/>
                </a:solidFill>
              </a:rPr>
              <a:t>, </a:t>
            </a:r>
            <a:r>
              <a:rPr lang="sl-SI" altLang="sl-SI" dirty="0" err="1" smtClean="0">
                <a:solidFill>
                  <a:srgbClr val="FFFF00"/>
                </a:solidFill>
              </a:rPr>
              <a:t>Linac</a:t>
            </a:r>
            <a:r>
              <a:rPr lang="sl-SI" altLang="sl-SI" dirty="0" smtClean="0">
                <a:solidFill>
                  <a:srgbClr val="FFFF00"/>
                </a:solidFill>
              </a:rPr>
              <a:t>)</a:t>
            </a:r>
          </a:p>
          <a:p>
            <a:pPr eaLnBrk="1" hangingPunct="1">
              <a:defRPr/>
            </a:pPr>
            <a:r>
              <a:rPr lang="sl-SI" altLang="sl-SI" dirty="0">
                <a:solidFill>
                  <a:srgbClr val="FFFF00"/>
                </a:solidFill>
              </a:rPr>
              <a:t>MRI, </a:t>
            </a:r>
            <a:r>
              <a:rPr lang="sl-SI" altLang="sl-SI" dirty="0" err="1">
                <a:solidFill>
                  <a:srgbClr val="FFFF00"/>
                </a:solidFill>
              </a:rPr>
              <a:t>UZ</a:t>
            </a:r>
            <a:r>
              <a:rPr lang="sl-SI" altLang="sl-SI" dirty="0">
                <a:solidFill>
                  <a:srgbClr val="FFFF00"/>
                </a:solidFill>
              </a:rPr>
              <a:t> in </a:t>
            </a:r>
            <a:r>
              <a:rPr lang="el-GR" altLang="sl-SI" dirty="0">
                <a:solidFill>
                  <a:srgbClr val="FFFF00"/>
                </a:solidFill>
                <a:cs typeface="Arial" charset="0"/>
              </a:rPr>
              <a:t>γ</a:t>
            </a:r>
            <a:r>
              <a:rPr lang="sl-SI" altLang="sl-SI" dirty="0">
                <a:solidFill>
                  <a:srgbClr val="FFFF00"/>
                </a:solidFill>
                <a:cs typeface="Arial" charset="0"/>
              </a:rPr>
              <a:t> kamere </a:t>
            </a:r>
            <a:r>
              <a:rPr lang="sl-SI" altLang="sl-SI" b="1" u="sng" dirty="0">
                <a:solidFill>
                  <a:srgbClr val="FFFF00"/>
                </a:solidFill>
              </a:rPr>
              <a:t>niso</a:t>
            </a:r>
            <a:r>
              <a:rPr lang="sl-SI" altLang="sl-SI" dirty="0">
                <a:solidFill>
                  <a:srgbClr val="FFFF00"/>
                </a:solidFill>
              </a:rPr>
              <a:t> viri </a:t>
            </a:r>
            <a:r>
              <a:rPr lang="sl-SI" altLang="sl-SI" dirty="0" err="1">
                <a:solidFill>
                  <a:srgbClr val="FFFF00"/>
                </a:solidFill>
              </a:rPr>
              <a:t>IO</a:t>
            </a:r>
            <a:r>
              <a:rPr lang="sl-SI" altLang="sl-SI" dirty="0">
                <a:solidFill>
                  <a:srgbClr val="FFFF00"/>
                </a:solidFill>
              </a:rPr>
              <a:t> </a:t>
            </a:r>
            <a:r>
              <a:rPr lang="sl-SI" altLang="sl-SI" dirty="0" smtClean="0">
                <a:solidFill>
                  <a:srgbClr val="FFFF00"/>
                </a:solidFill>
              </a:rPr>
              <a:t>sevanja</a:t>
            </a:r>
            <a:endParaRPr lang="sl-SI" altLang="sl-SI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00"/>
                </a:solidFill>
              </a:rPr>
              <a:t>Uporaba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dirty="0" smtClean="0">
                <a:solidFill>
                  <a:srgbClr val="FFFF00"/>
                </a:solidFill>
              </a:rPr>
              <a:t>Diagnostika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dirty="0" err="1" smtClean="0">
                <a:solidFill>
                  <a:srgbClr val="FFFF00"/>
                </a:solidFill>
              </a:rPr>
              <a:t>Terapija</a:t>
            </a:r>
            <a:endParaRPr lang="en-GB" altLang="sl-SI" dirty="0" smtClean="0">
              <a:solidFill>
                <a:srgbClr val="FFFF00"/>
              </a:solidFill>
            </a:endParaRP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dirty="0" smtClean="0">
                <a:solidFill>
                  <a:srgbClr val="FFFF00"/>
                </a:solidFill>
              </a:rPr>
              <a:t>Interne </a:t>
            </a:r>
            <a:r>
              <a:rPr lang="en-GB" altLang="sl-SI" dirty="0" err="1" smtClean="0">
                <a:solidFill>
                  <a:srgbClr val="FFFF00"/>
                </a:solidFill>
              </a:rPr>
              <a:t>kalibracije</a:t>
            </a:r>
            <a:r>
              <a:rPr lang="en-GB" altLang="sl-SI" dirty="0" smtClean="0">
                <a:solidFill>
                  <a:srgbClr val="FFFF00"/>
                </a:solidFill>
              </a:rPr>
              <a:t>, </a:t>
            </a:r>
            <a:r>
              <a:rPr lang="en-GB" altLang="sl-SI" dirty="0" err="1" smtClean="0">
                <a:solidFill>
                  <a:srgbClr val="FFFF00"/>
                </a:solidFill>
              </a:rPr>
              <a:t>preizkušanje</a:t>
            </a:r>
            <a:r>
              <a:rPr lang="en-GB" altLang="sl-SI" dirty="0" smtClean="0">
                <a:solidFill>
                  <a:srgbClr val="FFFF00"/>
                </a:solidFill>
              </a:rPr>
              <a:t> </a:t>
            </a:r>
            <a:r>
              <a:rPr lang="en-GB" altLang="sl-SI" dirty="0" err="1" smtClean="0">
                <a:solidFill>
                  <a:srgbClr val="FFFF00"/>
                </a:solidFill>
              </a:rPr>
              <a:t>naprav</a:t>
            </a:r>
            <a:endParaRPr lang="sl-SI" altLang="sl-SI" dirty="0" smtClean="0">
              <a:solidFill>
                <a:srgbClr val="FFFF00"/>
              </a:solidFill>
            </a:endParaRP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Raziskovalna dejavnost</a:t>
            </a:r>
            <a:endParaRPr lang="en-GB" altLang="sl-SI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Odprti viri (open sources)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Oddelek nuklearne medicine: priprava </a:t>
            </a:r>
            <a:r>
              <a:rPr lang="sl-SI" altLang="sl-SI" dirty="0" err="1" smtClean="0">
                <a:solidFill>
                  <a:srgbClr val="FFFF66"/>
                </a:solidFill>
              </a:rPr>
              <a:t>radiofarmaka</a:t>
            </a:r>
            <a:r>
              <a:rPr lang="sl-SI" altLang="sl-SI" dirty="0" smtClean="0">
                <a:solidFill>
                  <a:srgbClr val="FFFF66"/>
                </a:solidFill>
              </a:rPr>
              <a:t>, diagnostika in terapija (največ </a:t>
            </a:r>
            <a:r>
              <a:rPr lang="sl-SI" altLang="sl-SI" dirty="0" err="1" smtClean="0">
                <a:solidFill>
                  <a:srgbClr val="FFFF66"/>
                </a:solidFill>
              </a:rPr>
              <a:t>Tc</a:t>
            </a:r>
            <a:r>
              <a:rPr lang="sl-SI" altLang="sl-SI" dirty="0" smtClean="0">
                <a:solidFill>
                  <a:srgbClr val="FFFF66"/>
                </a:solidFill>
              </a:rPr>
              <a:t>-99m, I-131, F-18)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Oddelek brahiradioterapije: </a:t>
            </a:r>
            <a:r>
              <a:rPr lang="sl-SI" altLang="sl-SI" dirty="0" smtClean="0">
                <a:solidFill>
                  <a:srgbClr val="FFFF66"/>
                </a:solidFill>
              </a:rPr>
              <a:t>terapija (I-131)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Značilnost: sevajo </a:t>
            </a:r>
            <a:r>
              <a:rPr lang="sl-SI" altLang="sl-SI" b="1" u="sng" dirty="0" smtClean="0">
                <a:solidFill>
                  <a:srgbClr val="FF0000"/>
                </a:solidFill>
              </a:rPr>
              <a:t>stalno, dokler ne razpadejo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Pacient po koncu posega </a:t>
            </a:r>
            <a:r>
              <a:rPr lang="sl-SI" altLang="sl-SI" b="1" u="sng" dirty="0" smtClean="0">
                <a:solidFill>
                  <a:srgbClr val="FF0000"/>
                </a:solidFill>
              </a:rPr>
              <a:t>seva</a:t>
            </a:r>
            <a:r>
              <a:rPr lang="sl-SI" altLang="sl-SI" dirty="0" smtClean="0">
                <a:solidFill>
                  <a:srgbClr val="FFFF00"/>
                </a:solidFill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Priprava radiofarmaka</a:t>
            </a:r>
          </a:p>
        </p:txBody>
      </p:sp>
      <p:pic>
        <p:nvPicPr>
          <p:cNvPr id="17411" name="Picture 3" descr="vlecenje fluor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341438"/>
            <a:ext cx="6837363" cy="5129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PET-CT</a:t>
            </a:r>
          </a:p>
        </p:txBody>
      </p:sp>
      <p:pic>
        <p:nvPicPr>
          <p:cNvPr id="18435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088" y="1125538"/>
            <a:ext cx="8229600" cy="546576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000" smtClean="0">
                <a:solidFill>
                  <a:srgbClr val="FFFF00"/>
                </a:solidFill>
              </a:rPr>
              <a:t>Radioaktivni odpadki – skladiščenje</a:t>
            </a:r>
          </a:p>
        </p:txBody>
      </p:sp>
      <p:pic>
        <p:nvPicPr>
          <p:cNvPr id="19459" name="Picture 7" descr="skladisce - kontejnerj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51088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8" descr="skladisce - vre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51088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Radioaktivni odpadki - tekoči</a:t>
            </a:r>
          </a:p>
        </p:txBody>
      </p:sp>
      <p:pic>
        <p:nvPicPr>
          <p:cNvPr id="20483" name="Picture 5" descr="cistern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6288" y="1600200"/>
            <a:ext cx="3398837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378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Hranjenje minimalno 2 meseca</a:t>
            </a:r>
          </a:p>
          <a:p>
            <a:pPr eaLnBrk="1" hangingPunct="1"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Odvzem vzorcev in merjenje specifične aktivnosti (zakonsko določilo UV1, tabela 3)</a:t>
            </a:r>
          </a:p>
          <a:p>
            <a:pPr eaLnBrk="1" hangingPunct="1"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Izpust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Namen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Seznanitev s sevanjem in viri sevanj na OI</a:t>
            </a:r>
          </a:p>
          <a:p>
            <a:pPr eaLnBrk="1" hangingPunct="1"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Odpravimo strah pred sevanjem</a:t>
            </a:r>
          </a:p>
          <a:p>
            <a:pPr eaLnBrk="1" hangingPunct="1"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Namen ni prepričevanje, da je sevanje škodljivo ali koristno</a:t>
            </a:r>
          </a:p>
        </p:txBody>
      </p:sp>
      <p:pic>
        <p:nvPicPr>
          <p:cNvPr id="4100" name="Picture 7" descr="radiation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3141663"/>
            <a:ext cx="433705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Zaprti viri (sealed sources)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00"/>
                </a:solidFill>
              </a:rPr>
              <a:t>Diagnostika</a:t>
            </a:r>
            <a:r>
              <a:rPr lang="en-GB" altLang="sl-SI" sz="2400" u="sng" dirty="0" smtClean="0">
                <a:solidFill>
                  <a:srgbClr val="FFFF00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00"/>
                </a:solidFill>
              </a:rPr>
              <a:t>stacionarni </a:t>
            </a:r>
            <a:r>
              <a:rPr lang="en-GB" altLang="sl-SI" sz="2400" dirty="0" err="1" smtClean="0">
                <a:solidFill>
                  <a:srgbClr val="FFFF00"/>
                </a:solidFill>
              </a:rPr>
              <a:t>rentgen</a:t>
            </a:r>
            <a:r>
              <a:rPr lang="en-GB" altLang="sl-SI" sz="2400" dirty="0" smtClean="0">
                <a:solidFill>
                  <a:srgbClr val="FFFF00"/>
                </a:solidFill>
              </a:rPr>
              <a:t>, CT</a:t>
            </a:r>
            <a:r>
              <a:rPr lang="sl-SI" altLang="sl-SI" sz="2400" dirty="0" smtClean="0">
                <a:solidFill>
                  <a:srgbClr val="FFFF00"/>
                </a:solidFill>
              </a:rPr>
              <a:t>, </a:t>
            </a:r>
            <a:r>
              <a:rPr lang="en-GB" altLang="sl-SI" sz="2400" dirty="0" err="1" smtClean="0">
                <a:solidFill>
                  <a:srgbClr val="FFFF00"/>
                </a:solidFill>
              </a:rPr>
              <a:t>mamograf</a:t>
            </a:r>
            <a:r>
              <a:rPr lang="sl-SI" altLang="sl-SI" sz="2400" dirty="0" smtClean="0">
                <a:solidFill>
                  <a:srgbClr val="FFFF00"/>
                </a:solidFill>
              </a:rPr>
              <a:t>, premični rentgen, </a:t>
            </a:r>
            <a:r>
              <a:rPr lang="sl-SI" altLang="sl-SI" sz="2400" dirty="0" err="1" smtClean="0">
                <a:solidFill>
                  <a:srgbClr val="FFFF00"/>
                </a:solidFill>
              </a:rPr>
              <a:t>mamotom</a:t>
            </a:r>
            <a:endParaRPr lang="en-GB" altLang="sl-SI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err="1" smtClean="0">
                <a:solidFill>
                  <a:srgbClr val="FFFF00"/>
                </a:solidFill>
              </a:rPr>
              <a:t>Terapija</a:t>
            </a:r>
            <a:endParaRPr lang="sl-SI" altLang="sl-SI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00"/>
                </a:solidFill>
              </a:rPr>
              <a:t>linearni pospeševalnik - </a:t>
            </a:r>
            <a:r>
              <a:rPr lang="en-GB" altLang="sl-SI" sz="2400" dirty="0" err="1" smtClean="0">
                <a:solidFill>
                  <a:srgbClr val="FFFF00"/>
                </a:solidFill>
              </a:rPr>
              <a:t>Linac</a:t>
            </a:r>
            <a:endParaRPr lang="sl-SI" altLang="sl-SI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err="1" smtClean="0">
                <a:solidFill>
                  <a:srgbClr val="FFFF00"/>
                </a:solidFill>
              </a:rPr>
              <a:t>terapevtski</a:t>
            </a:r>
            <a:r>
              <a:rPr lang="en-GB" altLang="sl-SI" sz="2400" dirty="0" smtClean="0">
                <a:solidFill>
                  <a:srgbClr val="FFFF00"/>
                </a:solidFill>
              </a:rPr>
              <a:t> </a:t>
            </a:r>
            <a:r>
              <a:rPr lang="en-GB" altLang="sl-SI" sz="2400" dirty="0" err="1" smtClean="0">
                <a:solidFill>
                  <a:srgbClr val="FFFF00"/>
                </a:solidFill>
              </a:rPr>
              <a:t>rentgen</a:t>
            </a:r>
            <a:r>
              <a:rPr lang="sl-SI" altLang="sl-SI" sz="2400" dirty="0" smtClean="0">
                <a:solidFill>
                  <a:srgbClr val="FFFF00"/>
                </a:solidFill>
              </a:rPr>
              <a:t> (</a:t>
            </a:r>
            <a:r>
              <a:rPr lang="sl-SI" altLang="sl-SI" sz="2400" dirty="0" err="1" smtClean="0">
                <a:solidFill>
                  <a:srgbClr val="FFFF00"/>
                </a:solidFill>
              </a:rPr>
              <a:t>Gulmay</a:t>
            </a:r>
            <a:r>
              <a:rPr lang="sl-SI" altLang="sl-SI" sz="2400" dirty="0" smtClean="0">
                <a:solidFill>
                  <a:srgbClr val="FFFF00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00"/>
                </a:solidFill>
              </a:rPr>
              <a:t>r</a:t>
            </a:r>
            <a:r>
              <a:rPr lang="en-GB" altLang="sl-SI" sz="2400" dirty="0" err="1" smtClean="0">
                <a:solidFill>
                  <a:srgbClr val="FFFF00"/>
                </a:solidFill>
              </a:rPr>
              <a:t>adioizotopi</a:t>
            </a:r>
            <a:r>
              <a:rPr lang="en-GB" altLang="sl-SI" sz="2400" dirty="0" smtClean="0">
                <a:solidFill>
                  <a:srgbClr val="FFFF00"/>
                </a:solidFill>
              </a:rPr>
              <a:t>: </a:t>
            </a:r>
            <a:r>
              <a:rPr lang="sl-SI" altLang="sl-SI" sz="2400" dirty="0" smtClean="0">
                <a:solidFill>
                  <a:srgbClr val="FFFF00"/>
                </a:solidFill>
              </a:rPr>
              <a:t>TRT </a:t>
            </a:r>
            <a:r>
              <a:rPr lang="en-GB" altLang="sl-SI" sz="2400" dirty="0" smtClean="0">
                <a:solidFill>
                  <a:srgbClr val="FFFF00"/>
                </a:solidFill>
              </a:rPr>
              <a:t>Co-60 </a:t>
            </a:r>
            <a:r>
              <a:rPr lang="en-GB" altLang="sl-SI" sz="2400" dirty="0" smtClean="0">
                <a:solidFill>
                  <a:srgbClr val="92D050"/>
                </a:solidFill>
              </a:rPr>
              <a:t>(</a:t>
            </a:r>
            <a:r>
              <a:rPr lang="sl-SI" altLang="sl-SI" sz="2400" dirty="0" smtClean="0">
                <a:solidFill>
                  <a:srgbClr val="92D050"/>
                </a:solidFill>
              </a:rPr>
              <a:t>ni več na OI</a:t>
            </a:r>
            <a:r>
              <a:rPr lang="en-GB" altLang="sl-SI" sz="2400" dirty="0" smtClean="0">
                <a:solidFill>
                  <a:srgbClr val="92D050"/>
                </a:solidFill>
              </a:rPr>
              <a:t>)</a:t>
            </a:r>
            <a:r>
              <a:rPr lang="en-GB" altLang="sl-SI" sz="2400" dirty="0" smtClean="0">
                <a:solidFill>
                  <a:srgbClr val="FFFF00"/>
                </a:solidFill>
              </a:rPr>
              <a:t>, </a:t>
            </a:r>
            <a:r>
              <a:rPr lang="sl-SI" altLang="sl-SI" sz="2400" dirty="0" err="1" smtClean="0">
                <a:solidFill>
                  <a:srgbClr val="FFFF00"/>
                </a:solidFill>
              </a:rPr>
              <a:t>BRT</a:t>
            </a:r>
            <a:r>
              <a:rPr lang="sl-SI" altLang="sl-SI" sz="2400" dirty="0" smtClean="0">
                <a:solidFill>
                  <a:srgbClr val="FFFF00"/>
                </a:solidFill>
              </a:rPr>
              <a:t> </a:t>
            </a:r>
            <a:r>
              <a:rPr lang="en-GB" altLang="sl-SI" sz="2400" dirty="0" err="1" smtClean="0">
                <a:solidFill>
                  <a:srgbClr val="FFFF00"/>
                </a:solidFill>
              </a:rPr>
              <a:t>Ir</a:t>
            </a:r>
            <a:r>
              <a:rPr lang="en-GB" altLang="sl-SI" sz="2400" dirty="0" smtClean="0">
                <a:solidFill>
                  <a:srgbClr val="FFFF00"/>
                </a:solidFill>
              </a:rPr>
              <a:t>-192 in </a:t>
            </a:r>
            <a:r>
              <a:rPr lang="en-GB" altLang="sl-SI" sz="2400" dirty="0" err="1" smtClean="0">
                <a:solidFill>
                  <a:srgbClr val="FFFF00"/>
                </a:solidFill>
              </a:rPr>
              <a:t>Sr</a:t>
            </a:r>
            <a:r>
              <a:rPr lang="en-GB" altLang="sl-SI" sz="2400" dirty="0" smtClean="0">
                <a:solidFill>
                  <a:srgbClr val="FFFF00"/>
                </a:solidFill>
              </a:rPr>
              <a:t>-90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00"/>
                </a:solidFill>
              </a:rPr>
              <a:t>Interne </a:t>
            </a:r>
            <a:r>
              <a:rPr lang="en-GB" altLang="sl-SI" sz="2400" dirty="0" err="1" smtClean="0">
                <a:solidFill>
                  <a:srgbClr val="FFFF00"/>
                </a:solidFill>
              </a:rPr>
              <a:t>kalibracije</a:t>
            </a:r>
            <a:r>
              <a:rPr lang="en-GB" altLang="sl-SI" sz="2400" dirty="0" smtClean="0">
                <a:solidFill>
                  <a:srgbClr val="FFFF00"/>
                </a:solidFill>
              </a:rPr>
              <a:t> in </a:t>
            </a:r>
            <a:r>
              <a:rPr lang="en-GB" altLang="sl-SI" sz="2400" dirty="0" err="1" smtClean="0">
                <a:solidFill>
                  <a:srgbClr val="FFFF00"/>
                </a:solidFill>
              </a:rPr>
              <a:t>preizkušanje</a:t>
            </a:r>
            <a:r>
              <a:rPr lang="en-GB" altLang="sl-SI" sz="2400" dirty="0" smtClean="0">
                <a:solidFill>
                  <a:srgbClr val="FFFF00"/>
                </a:solidFill>
              </a:rPr>
              <a:t> </a:t>
            </a:r>
            <a:r>
              <a:rPr lang="en-GB" altLang="sl-SI" sz="2400" dirty="0" err="1" smtClean="0">
                <a:solidFill>
                  <a:srgbClr val="FFFF00"/>
                </a:solidFill>
              </a:rPr>
              <a:t>naprav</a:t>
            </a:r>
            <a:r>
              <a:rPr lang="en-GB" altLang="sl-SI" sz="2400" dirty="0" smtClean="0">
                <a:solidFill>
                  <a:srgbClr val="FFFF00"/>
                </a:solidFill>
              </a:rPr>
              <a:t> (NM):</a:t>
            </a:r>
            <a:endParaRPr lang="sl-SI" altLang="sl-SI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γ </a:t>
            </a:r>
            <a:r>
              <a:rPr lang="en-GB" altLang="sl-SI" sz="2400" dirty="0" err="1" smtClean="0">
                <a:solidFill>
                  <a:srgbClr val="FFFF00"/>
                </a:solidFill>
                <a:cs typeface="Times New Roman" pitchFamily="18" charset="0"/>
              </a:rPr>
              <a:t>kamere</a:t>
            </a:r>
            <a:r>
              <a:rPr lang="en-GB" altLang="sl-SI" sz="2400" dirty="0" smtClean="0">
                <a:solidFill>
                  <a:srgbClr val="FFFF00"/>
                </a:solidFill>
                <a:cs typeface="Times New Roman" pitchFamily="18" charset="0"/>
              </a:rPr>
              <a:t>:</a:t>
            </a:r>
            <a:r>
              <a:rPr lang="en-GB" altLang="sl-SI" sz="24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GB" altLang="sl-SI" sz="2400" dirty="0" smtClean="0">
                <a:solidFill>
                  <a:srgbClr val="FFFF00"/>
                </a:solidFill>
              </a:rPr>
              <a:t>Co-57, Cs-137, Ba-133</a:t>
            </a:r>
            <a:endParaRPr lang="sl-SI" altLang="sl-SI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00"/>
                </a:solidFill>
              </a:rPr>
              <a:t>PET/CT: Na-22</a:t>
            </a:r>
            <a:r>
              <a:rPr lang="sl-SI" altLang="sl-SI" sz="2400" dirty="0" smtClean="0">
                <a:solidFill>
                  <a:srgbClr val="FFFF00"/>
                </a:solidFill>
              </a:rPr>
              <a:t>, Ga-68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00"/>
                </a:solidFill>
              </a:rPr>
              <a:t>Raziskave: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00"/>
                </a:solidFill>
              </a:rPr>
              <a:t>Rentgen: </a:t>
            </a:r>
            <a:r>
              <a:rPr lang="sl-SI" altLang="sl-SI" sz="2400" dirty="0" err="1" smtClean="0">
                <a:solidFill>
                  <a:srgbClr val="FFFF00"/>
                </a:solidFill>
              </a:rPr>
              <a:t>Gulmay</a:t>
            </a:r>
            <a:r>
              <a:rPr lang="sl-SI" altLang="sl-SI" sz="2400" dirty="0" smtClean="0">
                <a:solidFill>
                  <a:srgbClr val="FFFF00"/>
                </a:solidFill>
              </a:rPr>
              <a:t> </a:t>
            </a:r>
            <a:r>
              <a:rPr lang="sl-SI" altLang="sl-SI" sz="2400" dirty="0" err="1" smtClean="0">
                <a:solidFill>
                  <a:srgbClr val="FFFF00"/>
                </a:solidFill>
              </a:rPr>
              <a:t>Darpac</a:t>
            </a:r>
            <a:r>
              <a:rPr lang="sl-SI" altLang="sl-SI" sz="2400" dirty="0" smtClean="0">
                <a:solidFill>
                  <a:srgbClr val="FFFF00"/>
                </a:solidFill>
              </a:rPr>
              <a:t> 2000</a:t>
            </a:r>
            <a:endParaRPr lang="en-GB" altLang="sl-SI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altLang="sl-SI" sz="24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Zaprti viri - diagnostika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b="1" dirty="0" smtClean="0">
                <a:solidFill>
                  <a:srgbClr val="FFFF00"/>
                </a:solidFill>
              </a:rPr>
              <a:t>Stacionarni rentgen</a:t>
            </a:r>
            <a:r>
              <a:rPr lang="sl-SI" altLang="sl-SI" sz="2800" dirty="0" smtClean="0">
                <a:solidFill>
                  <a:srgbClr val="FFFF00"/>
                </a:solidFill>
              </a:rPr>
              <a:t>: </a:t>
            </a:r>
            <a:r>
              <a:rPr lang="sl-SI" altLang="sl-SI" sz="2800" dirty="0" smtClean="0"/>
              <a:t>Philips </a:t>
            </a:r>
            <a:r>
              <a:rPr lang="sl-SI" altLang="sl-SI" sz="2800" dirty="0" err="1" smtClean="0"/>
              <a:t>Digital</a:t>
            </a:r>
            <a:r>
              <a:rPr lang="sl-SI" altLang="sl-SI" sz="2800" dirty="0" smtClean="0"/>
              <a:t> </a:t>
            </a:r>
            <a:r>
              <a:rPr lang="sl-SI" altLang="sl-SI" sz="2800" dirty="0" err="1" smtClean="0"/>
              <a:t>Diagnost</a:t>
            </a:r>
            <a:r>
              <a:rPr lang="sl-SI" altLang="sl-SI" sz="2800" dirty="0" smtClean="0"/>
              <a:t>, Philips </a:t>
            </a:r>
            <a:r>
              <a:rPr lang="sl-SI" altLang="sl-SI" sz="2800" dirty="0" err="1" smtClean="0"/>
              <a:t>Omnidiagnost</a:t>
            </a:r>
            <a:r>
              <a:rPr lang="sl-SI" altLang="sl-SI" sz="2800" dirty="0" smtClean="0"/>
              <a:t> </a:t>
            </a:r>
            <a:r>
              <a:rPr lang="sl-SI" altLang="sl-SI" sz="2800" dirty="0" err="1" smtClean="0"/>
              <a:t>Eleva</a:t>
            </a:r>
            <a:r>
              <a:rPr lang="sl-SI" altLang="sl-SI" sz="2800" dirty="0" smtClean="0"/>
              <a:t>, </a:t>
            </a:r>
            <a:r>
              <a:rPr lang="sl-SI" altLang="sl-SI" sz="2800" dirty="0" err="1" smtClean="0"/>
              <a:t>Philps</a:t>
            </a:r>
            <a:r>
              <a:rPr lang="sl-SI" altLang="sl-SI" sz="2800" dirty="0" smtClean="0"/>
              <a:t> </a:t>
            </a:r>
            <a:r>
              <a:rPr lang="sl-SI" altLang="sl-SI" sz="2800" dirty="0" err="1" smtClean="0"/>
              <a:t>Bucky</a:t>
            </a:r>
            <a:r>
              <a:rPr lang="sl-SI" altLang="sl-SI" sz="2800" dirty="0" smtClean="0"/>
              <a:t> </a:t>
            </a:r>
            <a:r>
              <a:rPr lang="sl-SI" altLang="sl-SI" sz="2800" dirty="0" err="1" smtClean="0"/>
              <a:t>Diagnost</a:t>
            </a:r>
            <a:endParaRPr lang="sl-SI" altLang="sl-SI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b="1" dirty="0" err="1" smtClean="0">
                <a:solidFill>
                  <a:srgbClr val="FFFF00"/>
                </a:solidFill>
              </a:rPr>
              <a:t>CT</a:t>
            </a:r>
            <a:r>
              <a:rPr lang="sl-SI" altLang="sl-SI" sz="2800" dirty="0" smtClean="0">
                <a:solidFill>
                  <a:srgbClr val="FFFF00"/>
                </a:solidFill>
              </a:rPr>
              <a:t>: </a:t>
            </a:r>
            <a:r>
              <a:rPr lang="sl-SI" altLang="sl-SI" sz="2800" dirty="0" smtClean="0"/>
              <a:t>Siemens </a:t>
            </a:r>
            <a:r>
              <a:rPr lang="sl-SI" altLang="sl-SI" sz="2800" dirty="0" err="1" smtClean="0"/>
              <a:t>Somatom</a:t>
            </a:r>
            <a:r>
              <a:rPr lang="sl-SI" altLang="sl-SI" sz="2800" dirty="0" smtClean="0"/>
              <a:t> </a:t>
            </a:r>
            <a:r>
              <a:rPr lang="sl-SI" altLang="sl-SI" sz="2800" dirty="0" err="1" smtClean="0"/>
              <a:t>Definition</a:t>
            </a:r>
            <a:endParaRPr lang="sl-SI" altLang="sl-SI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Mamografija: </a:t>
            </a:r>
            <a:r>
              <a:rPr lang="sl-SI" altLang="sl-SI" sz="2800" dirty="0" smtClean="0"/>
              <a:t>Siemens </a:t>
            </a:r>
            <a:r>
              <a:rPr lang="sl-SI" altLang="sl-SI" sz="2800" dirty="0" err="1" smtClean="0"/>
              <a:t>Mammomat</a:t>
            </a:r>
            <a:r>
              <a:rPr lang="sl-SI" altLang="sl-SI" sz="2800" dirty="0" smtClean="0"/>
              <a:t> </a:t>
            </a:r>
            <a:r>
              <a:rPr lang="sl-SI" altLang="sl-SI" sz="2800" dirty="0" err="1" smtClean="0"/>
              <a:t>Novation</a:t>
            </a:r>
            <a:r>
              <a:rPr lang="sl-SI" altLang="sl-SI" sz="2800" dirty="0" smtClean="0"/>
              <a:t> DR in Siemens </a:t>
            </a:r>
            <a:r>
              <a:rPr lang="sl-SI" altLang="sl-SI" sz="2800" dirty="0" err="1" smtClean="0"/>
              <a:t>Mammomat</a:t>
            </a:r>
            <a:r>
              <a:rPr lang="sl-SI" altLang="sl-SI" sz="2800" dirty="0" smtClean="0"/>
              <a:t> </a:t>
            </a:r>
            <a:r>
              <a:rPr lang="sl-SI" altLang="sl-SI" sz="2800" dirty="0" err="1" smtClean="0"/>
              <a:t>Inspiration</a:t>
            </a:r>
            <a:r>
              <a:rPr lang="sl-SI" altLang="sl-SI" sz="2800" dirty="0" smtClean="0"/>
              <a:t> (DORA), GE </a:t>
            </a:r>
            <a:r>
              <a:rPr lang="sl-SI" altLang="sl-SI" sz="2800" dirty="0" err="1" smtClean="0"/>
              <a:t>Seographe</a:t>
            </a:r>
            <a:r>
              <a:rPr lang="sl-SI" altLang="sl-SI" sz="2800" dirty="0" smtClean="0"/>
              <a:t> </a:t>
            </a:r>
            <a:r>
              <a:rPr lang="sl-SI" altLang="sl-SI" sz="2800" dirty="0" err="1" smtClean="0"/>
              <a:t>Essential</a:t>
            </a:r>
            <a:r>
              <a:rPr lang="sl-SI" altLang="sl-SI" sz="2800" dirty="0" smtClean="0"/>
              <a:t>, </a:t>
            </a:r>
            <a:r>
              <a:rPr lang="sl-SI" altLang="sl-SI" sz="2800" dirty="0" err="1" smtClean="0"/>
              <a:t>Lorad</a:t>
            </a:r>
            <a:r>
              <a:rPr lang="sl-SI" altLang="sl-SI" sz="2800" dirty="0" smtClean="0"/>
              <a:t> (Hologic) Selenia</a:t>
            </a:r>
            <a:r>
              <a:rPr lang="sl-SI" altLang="sl-SI" sz="2800" dirty="0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b="1" dirty="0" smtClean="0">
                <a:solidFill>
                  <a:srgbClr val="FFFF00"/>
                </a:solidFill>
              </a:rPr>
              <a:t>Vakuumska biopsija</a:t>
            </a:r>
            <a:r>
              <a:rPr lang="sl-SI" altLang="sl-SI" sz="2800" dirty="0" smtClean="0">
                <a:solidFill>
                  <a:srgbClr val="FFFF00"/>
                </a:solidFill>
              </a:rPr>
              <a:t>: </a:t>
            </a:r>
            <a:r>
              <a:rPr lang="sl-SI" altLang="sl-SI" sz="2800" dirty="0" smtClean="0"/>
              <a:t>Hologic </a:t>
            </a:r>
            <a:r>
              <a:rPr lang="sl-SI" altLang="sl-SI" sz="2800" dirty="0" err="1" smtClean="0"/>
              <a:t>Multicare</a:t>
            </a:r>
            <a:r>
              <a:rPr lang="sl-SI" altLang="sl-SI" sz="2800" dirty="0" smtClean="0"/>
              <a:t> </a:t>
            </a:r>
            <a:r>
              <a:rPr lang="sl-SI" altLang="sl-SI" sz="2800" dirty="0" err="1" smtClean="0"/>
              <a:t>Platinum</a:t>
            </a:r>
            <a:endParaRPr lang="sl-SI" altLang="sl-SI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b="1" dirty="0" smtClean="0">
                <a:solidFill>
                  <a:srgbClr val="FFFF00"/>
                </a:solidFill>
              </a:rPr>
              <a:t>Premični rentgen</a:t>
            </a:r>
            <a:r>
              <a:rPr lang="sl-SI" altLang="sl-SI" sz="2800" dirty="0" smtClean="0">
                <a:solidFill>
                  <a:srgbClr val="FFFF00"/>
                </a:solidFill>
              </a:rPr>
              <a:t>: </a:t>
            </a:r>
            <a:r>
              <a:rPr lang="sl-SI" altLang="sl-SI" sz="2800" dirty="0" smtClean="0"/>
              <a:t>Philips </a:t>
            </a:r>
            <a:r>
              <a:rPr lang="sl-SI" altLang="sl-SI" sz="2800" dirty="0" err="1" smtClean="0"/>
              <a:t>Practix</a:t>
            </a:r>
            <a:r>
              <a:rPr lang="sl-SI" altLang="sl-SI" sz="2800" dirty="0" smtClean="0"/>
              <a:t> 400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dirty="0" err="1" smtClean="0">
                <a:solidFill>
                  <a:srgbClr val="FFFF00"/>
                </a:solidFill>
              </a:rPr>
              <a:t>UZ</a:t>
            </a:r>
            <a:r>
              <a:rPr lang="sl-SI" altLang="sl-SI" sz="2800" dirty="0" smtClean="0">
                <a:solidFill>
                  <a:srgbClr val="FFFF00"/>
                </a:solidFill>
              </a:rPr>
              <a:t>, MRI niso viri sevanj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Značilnosti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Sami po sebi </a:t>
            </a:r>
            <a:r>
              <a:rPr lang="sl-SI" altLang="sl-SI" b="1" u="sng" dirty="0" smtClean="0">
                <a:solidFill>
                  <a:srgbClr val="FF0000"/>
                </a:solidFill>
              </a:rPr>
              <a:t>ne sevajo</a:t>
            </a:r>
            <a:r>
              <a:rPr lang="sl-SI" altLang="sl-SI" dirty="0" smtClean="0">
                <a:solidFill>
                  <a:srgbClr val="FFFF00"/>
                </a:solidFill>
              </a:rPr>
              <a:t> (v prostoru ni sevanja, ko je aparat izključen)! </a:t>
            </a:r>
            <a:r>
              <a:rPr lang="sl-SI" altLang="sl-SI" dirty="0" smtClean="0">
                <a:solidFill>
                  <a:srgbClr val="FFFF00"/>
                </a:solidFill>
                <a:cs typeface="Arial" charset="0"/>
              </a:rPr>
              <a:t>→</a:t>
            </a:r>
          </a:p>
          <a:p>
            <a:pPr eaLnBrk="1" hangingPunct="1">
              <a:defRPr/>
            </a:pPr>
            <a:r>
              <a:rPr lang="sl-SI" altLang="sl-SI" dirty="0" smtClean="0">
                <a:solidFill>
                  <a:srgbClr val="FFFF00"/>
                </a:solidFill>
                <a:cs typeface="Arial" charset="0"/>
              </a:rPr>
              <a:t>→ </a:t>
            </a:r>
            <a:r>
              <a:rPr lang="sl-SI" altLang="sl-SI" dirty="0" smtClean="0">
                <a:solidFill>
                  <a:srgbClr val="FFFF00"/>
                </a:solidFill>
              </a:rPr>
              <a:t>Dostop je možen </a:t>
            </a:r>
            <a:r>
              <a:rPr lang="sl-SI" altLang="sl-SI" b="1" u="sng" dirty="0" smtClean="0">
                <a:solidFill>
                  <a:srgbClr val="FF0000"/>
                </a:solidFill>
              </a:rPr>
              <a:t>tudi za nesevalne delavce</a:t>
            </a:r>
          </a:p>
          <a:p>
            <a:pPr eaLnBrk="1" hangingPunct="1"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Ni kontaminacije</a:t>
            </a:r>
          </a:p>
          <a:p>
            <a:pPr eaLnBrk="1" hangingPunct="1"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Ni radioaktivnih odpadkov</a:t>
            </a:r>
          </a:p>
          <a:p>
            <a:pPr eaLnBrk="1" hangingPunct="1"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Pacient po koncu posega </a:t>
            </a:r>
            <a:r>
              <a:rPr lang="sl-SI" altLang="sl-SI" b="1" u="sng" dirty="0" smtClean="0">
                <a:solidFill>
                  <a:srgbClr val="FF0000"/>
                </a:solidFill>
              </a:rPr>
              <a:t>ne seva</a:t>
            </a:r>
            <a:r>
              <a:rPr lang="sl-SI" altLang="sl-SI" dirty="0" smtClean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Stacionarni rentgenski aparati</a:t>
            </a:r>
          </a:p>
        </p:txBody>
      </p:sp>
      <p:pic>
        <p:nvPicPr>
          <p:cNvPr id="24579" name="Picture 12" descr="did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1600200"/>
            <a:ext cx="3295650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0" name="Picture 13" descr="elev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3941763"/>
            <a:ext cx="3295650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1" name="Picture 14" descr="bucky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600200"/>
            <a:ext cx="30099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CT – računalniška tomografija</a:t>
            </a:r>
          </a:p>
        </p:txBody>
      </p:sp>
      <p:pic>
        <p:nvPicPr>
          <p:cNvPr id="2560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282700"/>
            <a:ext cx="7783512" cy="5170488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Mamografija</a:t>
            </a:r>
          </a:p>
        </p:txBody>
      </p:sp>
      <p:pic>
        <p:nvPicPr>
          <p:cNvPr id="26627" name="Picture 8" descr="seleni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1600200"/>
            <a:ext cx="3295650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8" name="Picture 9" descr="lorad m iv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3941763"/>
            <a:ext cx="3295650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9" name="Picture 13" descr="Siemens Inspiration (pokonci)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600200"/>
            <a:ext cx="30099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Vakuumska biopsija</a:t>
            </a:r>
          </a:p>
        </p:txBody>
      </p:sp>
      <p:pic>
        <p:nvPicPr>
          <p:cNvPr id="27651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988" y="1268413"/>
            <a:ext cx="7805737" cy="51847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Premični aparati</a:t>
            </a:r>
          </a:p>
        </p:txBody>
      </p:sp>
      <p:pic>
        <p:nvPicPr>
          <p:cNvPr id="28675" name="Picture 6" descr="practix Stank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268413"/>
            <a:ext cx="6219825" cy="4132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709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445125"/>
            <a:ext cx="8229600" cy="68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Philips Practix 400 – intenziva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800" smtClean="0">
                <a:solidFill>
                  <a:srgbClr val="FFFF66"/>
                </a:solidFill>
              </a:rPr>
              <a:t>Brahiradioterapija (BRT)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700"/>
              </a:spcBef>
              <a:buSzPct val="103000"/>
              <a:defRPr/>
            </a:pPr>
            <a:r>
              <a:rPr lang="sl-SI" altLang="sl-SI" dirty="0" err="1" smtClean="0">
                <a:solidFill>
                  <a:srgbClr val="FFFF66"/>
                </a:solidFill>
              </a:rPr>
              <a:t>Brahiradioterapija</a:t>
            </a:r>
            <a:r>
              <a:rPr lang="sl-SI" altLang="sl-SI" dirty="0" smtClean="0">
                <a:solidFill>
                  <a:srgbClr val="FFFF66"/>
                </a:solidFill>
              </a:rPr>
              <a:t> (</a:t>
            </a:r>
            <a:r>
              <a:rPr lang="sl-SI" altLang="sl-SI" dirty="0" err="1" smtClean="0">
                <a:solidFill>
                  <a:srgbClr val="FFFF66"/>
                </a:solidFill>
              </a:rPr>
              <a:t>BRT</a:t>
            </a:r>
            <a:r>
              <a:rPr lang="sl-SI" altLang="sl-SI" dirty="0" smtClean="0">
                <a:solidFill>
                  <a:srgbClr val="FFFF66"/>
                </a:solidFill>
              </a:rPr>
              <a:t>) =  zdravljenje z radioaktivnimi viri na telesu ali v telesu</a:t>
            </a:r>
          </a:p>
          <a:p>
            <a:pPr eaLnBrk="1" hangingPunct="1">
              <a:spcBef>
                <a:spcPts val="700"/>
              </a:spcBef>
              <a:buSzPct val="103000"/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Izotopi (radija ni več): </a:t>
            </a:r>
          </a:p>
          <a:p>
            <a:pPr eaLnBrk="1" hangingPunct="1">
              <a:spcBef>
                <a:spcPts val="700"/>
              </a:spcBef>
              <a:buSzPct val="103000"/>
              <a:buFontTx/>
              <a:buChar char="-"/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Sr-90 (</a:t>
            </a:r>
            <a:r>
              <a:rPr lang="sl-SI" altLang="sl-SI" dirty="0" smtClean="0">
                <a:solidFill>
                  <a:srgbClr val="FFFF66"/>
                </a:solidFill>
                <a:cs typeface="Arial" charset="0"/>
              </a:rPr>
              <a:t>β sevalec</a:t>
            </a:r>
            <a:r>
              <a:rPr lang="sl-SI" altLang="sl-SI" dirty="0" smtClean="0">
                <a:solidFill>
                  <a:srgbClr val="FFFF66"/>
                </a:solidFill>
              </a:rPr>
              <a:t>) </a:t>
            </a:r>
          </a:p>
          <a:p>
            <a:pPr eaLnBrk="1" hangingPunct="1">
              <a:spcBef>
                <a:spcPts val="700"/>
              </a:spcBef>
              <a:buSzPct val="103000"/>
              <a:buFontTx/>
              <a:buChar char="-"/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Ir-192 (</a:t>
            </a:r>
            <a:r>
              <a:rPr lang="sl-SI" altLang="sl-SI" dirty="0" smtClean="0">
                <a:solidFill>
                  <a:srgbClr val="FFFF66"/>
                </a:solidFill>
                <a:latin typeface="Times New Roman" pitchFamily="18" charset="0"/>
                <a:cs typeface="Arial" charset="0"/>
              </a:rPr>
              <a:t>γ</a:t>
            </a:r>
            <a:r>
              <a:rPr lang="sl-SI" altLang="sl-SI" dirty="0" smtClean="0">
                <a:solidFill>
                  <a:srgbClr val="FFFF66"/>
                </a:solidFill>
              </a:rPr>
              <a:t> sevalec)</a:t>
            </a:r>
          </a:p>
          <a:p>
            <a:pPr eaLnBrk="1" hangingPunct="1">
              <a:spcBef>
                <a:spcPts val="700"/>
              </a:spcBef>
              <a:buSzPct val="103000"/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Značilnost: stalno sevajo</a:t>
            </a:r>
          </a:p>
          <a:p>
            <a:pPr eaLnBrk="1" hangingPunct="1">
              <a:spcBef>
                <a:spcPts val="700"/>
              </a:spcBef>
              <a:buSzPct val="103000"/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Pacient po koncu posega </a:t>
            </a:r>
            <a:r>
              <a:rPr lang="sl-SI" altLang="sl-SI" b="1" u="sng" dirty="0" smtClean="0">
                <a:solidFill>
                  <a:srgbClr val="FF0000"/>
                </a:solidFill>
              </a:rPr>
              <a:t>ne seva</a:t>
            </a:r>
            <a:r>
              <a:rPr lang="sl-SI" altLang="sl-SI" dirty="0" smtClean="0">
                <a:solidFill>
                  <a:srgbClr val="FFFF66"/>
                </a:solidFill>
              </a:rPr>
              <a:t> – vir odstranimo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Način vstavljanja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Ročno: Sr-90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Naknadno: vir Ir-192 vstavijo naknadno (after-load) poseg je računalniško krmiljen</a:t>
            </a:r>
          </a:p>
          <a:p>
            <a:pPr eaLnBrk="1" hangingPunct="1">
              <a:defRPr/>
            </a:pPr>
            <a:endParaRPr lang="sl-SI" altLang="sl-SI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Vsebina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Osnove o sevanju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Viri sevanj na OI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Zaščita pred sevanjem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Območja s povišanim sevanjem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Napravi za PDR in HDR</a:t>
            </a:r>
          </a:p>
        </p:txBody>
      </p:sp>
      <p:pic>
        <p:nvPicPr>
          <p:cNvPr id="31747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557338"/>
            <a:ext cx="3313112" cy="2238375"/>
          </a:xfr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8" name="Picture 9" descr="HD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1600200"/>
            <a:ext cx="3295650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9" name="Picture 13" descr="kontejner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3941763"/>
            <a:ext cx="3295650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0" name="Picture 14" descr="Philips Endur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675" y="3941763"/>
            <a:ext cx="3295650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Teleradioterapija (TRT)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Zdravljenje z obsevanjem na daljavo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Oprema na Onkološkem inštitutu</a:t>
            </a:r>
          </a:p>
          <a:p>
            <a:pPr eaLnBrk="1" hangingPunct="1">
              <a:buFontTx/>
              <a:buChar char="-"/>
              <a:defRPr/>
            </a:pPr>
            <a:r>
              <a:rPr lang="sl-SI" altLang="sl-SI" smtClean="0">
                <a:solidFill>
                  <a:srgbClr val="FFFF00"/>
                </a:solidFill>
              </a:rPr>
              <a:t>8 Linacov</a:t>
            </a:r>
          </a:p>
          <a:p>
            <a:pPr eaLnBrk="1" hangingPunct="1">
              <a:buFontTx/>
              <a:buChar char="-"/>
              <a:defRPr/>
            </a:pPr>
            <a:r>
              <a:rPr lang="sl-SI" altLang="sl-SI" smtClean="0">
                <a:solidFill>
                  <a:srgbClr val="FFFF00"/>
                </a:solidFill>
              </a:rPr>
              <a:t>1 300kV RTG (Gulmay)</a:t>
            </a:r>
          </a:p>
          <a:p>
            <a:pPr eaLnBrk="1" hangingPunct="1">
              <a:buFontTx/>
              <a:buChar char="-"/>
              <a:defRPr/>
            </a:pPr>
            <a:r>
              <a:rPr lang="sl-SI" altLang="sl-SI" smtClean="0">
                <a:solidFill>
                  <a:srgbClr val="FFFF00"/>
                </a:solidFill>
              </a:rPr>
              <a:t>3 simulatorji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Pacient po koncu posega </a:t>
            </a:r>
            <a:r>
              <a:rPr lang="sl-SI" altLang="sl-SI" b="1" u="sng" smtClean="0">
                <a:solidFill>
                  <a:srgbClr val="FF0000"/>
                </a:solidFill>
              </a:rPr>
              <a:t>ne seva</a:t>
            </a:r>
            <a:r>
              <a:rPr lang="sl-SI" altLang="sl-SI" smtClean="0">
                <a:solidFill>
                  <a:srgbClr val="FFFF00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Linearni pospeševalnik Varian</a:t>
            </a:r>
          </a:p>
        </p:txBody>
      </p:sp>
      <p:pic>
        <p:nvPicPr>
          <p:cNvPr id="3379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773238"/>
            <a:ext cx="6037263" cy="4527550"/>
          </a:xfr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Varian Novalis TX – aparat 8</a:t>
            </a:r>
          </a:p>
        </p:txBody>
      </p:sp>
      <p:pic>
        <p:nvPicPr>
          <p:cNvPr id="34819" name="Picture 6" descr="Varian Noval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0463" y="1600200"/>
            <a:ext cx="6821487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000" smtClean="0">
                <a:solidFill>
                  <a:srgbClr val="FFFF00"/>
                </a:solidFill>
              </a:rPr>
              <a:t>Raziskovalni RTG - Gulmay Darpac 2000</a:t>
            </a:r>
          </a:p>
        </p:txBody>
      </p:sp>
      <p:pic>
        <p:nvPicPr>
          <p:cNvPr id="35843" name="Picture 5" descr="gulmay darpa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0463" y="1600200"/>
            <a:ext cx="6821487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000" smtClean="0">
                <a:solidFill>
                  <a:srgbClr val="FFFF00"/>
                </a:solidFill>
              </a:rPr>
              <a:t>Kalibrirani zaprti viri </a:t>
            </a:r>
            <a:br>
              <a:rPr lang="sl-SI" altLang="sl-SI" sz="4000" smtClean="0">
                <a:solidFill>
                  <a:srgbClr val="FFFF00"/>
                </a:solidFill>
              </a:rPr>
            </a:br>
            <a:r>
              <a:rPr lang="sl-SI" altLang="sl-SI" sz="4000" smtClean="0">
                <a:solidFill>
                  <a:srgbClr val="FFFF00"/>
                </a:solidFill>
              </a:rPr>
              <a:t>za interne kalibracije</a:t>
            </a:r>
          </a:p>
        </p:txBody>
      </p:sp>
      <p:pic>
        <p:nvPicPr>
          <p:cNvPr id="36867" name="Picture 12" descr="P101000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1600200"/>
            <a:ext cx="2919413" cy="2189163"/>
          </a:xfrm>
        </p:spPr>
      </p:pic>
      <p:pic>
        <p:nvPicPr>
          <p:cNvPr id="36868" name="Picture 13" descr="P101000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0" y="1600200"/>
            <a:ext cx="2919413" cy="2189163"/>
          </a:xfrm>
        </p:spPr>
      </p:pic>
      <p:pic>
        <p:nvPicPr>
          <p:cNvPr id="36869" name="Picture 14" descr="P101000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3941763"/>
            <a:ext cx="2919413" cy="2189162"/>
          </a:xfrm>
        </p:spPr>
      </p:pic>
      <p:pic>
        <p:nvPicPr>
          <p:cNvPr id="36870" name="Picture 15" descr="P101000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0" y="3941763"/>
            <a:ext cx="2919413" cy="2189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3 načini ščitenja pred sevanjem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Čas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Razdalja 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Ščit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Zaščita pred sevanjem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l-SI" altLang="sl-SI" dirty="0">
                <a:solidFill>
                  <a:srgbClr val="FFFF00"/>
                </a:solidFill>
                <a:cs typeface="Arial" charset="0"/>
              </a:rPr>
              <a:t>P</a:t>
            </a:r>
            <a:r>
              <a:rPr lang="sl-SI" altLang="sl-SI" dirty="0" smtClean="0">
                <a:solidFill>
                  <a:srgbClr val="FFFF00"/>
                </a:solidFill>
                <a:cs typeface="Arial" charset="0"/>
              </a:rPr>
              <a:t>redpisana glede na dejavnost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dirty="0" err="1" smtClean="0">
                <a:solidFill>
                  <a:srgbClr val="FFFF00"/>
                </a:solidFill>
                <a:cs typeface="Arial" charset="0"/>
              </a:rPr>
              <a:t>RTG</a:t>
            </a:r>
            <a:r>
              <a:rPr lang="sl-SI" altLang="sl-SI" dirty="0" smtClean="0">
                <a:solidFill>
                  <a:srgbClr val="FFFF00"/>
                </a:solidFill>
                <a:cs typeface="Arial" charset="0"/>
              </a:rPr>
              <a:t>: zaščitno </a:t>
            </a:r>
            <a:r>
              <a:rPr lang="sl-SI" altLang="sl-SI" b="1" u="sng" dirty="0" err="1" smtClean="0">
                <a:solidFill>
                  <a:srgbClr val="FFFF00"/>
                </a:solidFill>
                <a:cs typeface="Arial" charset="0"/>
              </a:rPr>
              <a:t>Pb</a:t>
            </a:r>
            <a:r>
              <a:rPr lang="sl-SI" altLang="sl-SI" b="1" u="sng" dirty="0" smtClean="0">
                <a:solidFill>
                  <a:srgbClr val="FFFF00"/>
                </a:solidFill>
                <a:cs typeface="Arial" charset="0"/>
              </a:rPr>
              <a:t> steklo</a:t>
            </a:r>
            <a:r>
              <a:rPr lang="sl-SI" altLang="sl-SI" dirty="0" smtClean="0">
                <a:solidFill>
                  <a:srgbClr val="FFFF00"/>
                </a:solidFill>
                <a:cs typeface="Arial" charset="0"/>
              </a:rPr>
              <a:t> ali tanka stena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sl-SI" dirty="0" smtClean="0">
                <a:solidFill>
                  <a:srgbClr val="FFFF00"/>
                </a:solidFill>
                <a:cs typeface="Arial" charset="0"/>
              </a:rPr>
              <a:t>γ</a:t>
            </a:r>
            <a:r>
              <a:rPr lang="sl-SI" altLang="sl-SI" dirty="0" smtClean="0">
                <a:solidFill>
                  <a:srgbClr val="FFFF00"/>
                </a:solidFill>
                <a:cs typeface="Arial" charset="0"/>
              </a:rPr>
              <a:t>: zaščitna obleka </a:t>
            </a:r>
            <a:r>
              <a:rPr lang="sl-SI" altLang="sl-SI" b="1" u="sng" dirty="0" smtClean="0">
                <a:solidFill>
                  <a:srgbClr val="FFFF00"/>
                </a:solidFill>
                <a:cs typeface="Arial" charset="0"/>
              </a:rPr>
              <a:t>ne pomaga</a:t>
            </a:r>
            <a:r>
              <a:rPr lang="sl-SI" altLang="sl-SI" dirty="0" smtClean="0">
                <a:solidFill>
                  <a:srgbClr val="FFFF00"/>
                </a:solidFill>
                <a:cs typeface="Arial" charset="0"/>
              </a:rPr>
              <a:t> (ščiti nas samo pred </a:t>
            </a:r>
            <a:r>
              <a:rPr lang="sl-SI" altLang="sl-SI" b="1" u="sng" dirty="0" smtClean="0">
                <a:solidFill>
                  <a:srgbClr val="FFFF00"/>
                </a:solidFill>
                <a:cs typeface="Arial" charset="0"/>
              </a:rPr>
              <a:t>kontaminacijo</a:t>
            </a:r>
            <a:r>
              <a:rPr lang="sl-SI" altLang="sl-SI" dirty="0" smtClean="0">
                <a:solidFill>
                  <a:srgbClr val="FFFF00"/>
                </a:solidFill>
                <a:cs typeface="Arial" charset="0"/>
              </a:rPr>
              <a:t>), </a:t>
            </a:r>
            <a:r>
              <a:rPr lang="sl-SI" altLang="sl-SI" dirty="0" err="1" smtClean="0">
                <a:solidFill>
                  <a:srgbClr val="FFFF00"/>
                </a:solidFill>
                <a:cs typeface="Arial" charset="0"/>
              </a:rPr>
              <a:t>Pb</a:t>
            </a:r>
            <a:r>
              <a:rPr lang="sl-SI" altLang="sl-SI" dirty="0" smtClean="0">
                <a:solidFill>
                  <a:srgbClr val="FFFF00"/>
                </a:solidFill>
                <a:cs typeface="Arial" charset="0"/>
              </a:rPr>
              <a:t> plašč je primeren samo za </a:t>
            </a:r>
            <a:r>
              <a:rPr lang="sl-SI" altLang="sl-SI" dirty="0" err="1" smtClean="0">
                <a:solidFill>
                  <a:srgbClr val="FFFF00"/>
                </a:solidFill>
                <a:cs typeface="Arial" charset="0"/>
              </a:rPr>
              <a:t>Tc</a:t>
            </a:r>
            <a:r>
              <a:rPr lang="sl-SI" altLang="sl-SI" dirty="0" smtClean="0">
                <a:solidFill>
                  <a:srgbClr val="FFFF00"/>
                </a:solidFill>
                <a:cs typeface="Arial" charset="0"/>
              </a:rPr>
              <a:t>-</a:t>
            </a:r>
            <a:r>
              <a:rPr lang="sl-SI" altLang="sl-SI" dirty="0" err="1" smtClean="0">
                <a:solidFill>
                  <a:srgbClr val="FFFF00"/>
                </a:solidFill>
                <a:cs typeface="Arial" charset="0"/>
              </a:rPr>
              <a:t>99m</a:t>
            </a:r>
            <a:r>
              <a:rPr lang="sl-SI" altLang="sl-SI" dirty="0" smtClean="0">
                <a:solidFill>
                  <a:srgbClr val="FFFF00"/>
                </a:solidFill>
                <a:cs typeface="Arial" charset="0"/>
              </a:rPr>
              <a:t>, za ostale vire pa ne, zato zmanjšamo čas zadrževanja na minimum in povečamo razdaljo do vira na maksimum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sl-SI" dirty="0" smtClean="0">
                <a:solidFill>
                  <a:srgbClr val="FFFF00"/>
                </a:solidFill>
                <a:cs typeface="Arial" charset="0"/>
              </a:rPr>
              <a:t>β</a:t>
            </a:r>
            <a:r>
              <a:rPr lang="sl-SI" altLang="sl-SI" dirty="0" smtClean="0">
                <a:solidFill>
                  <a:srgbClr val="FFFF00"/>
                </a:solidFill>
                <a:cs typeface="Arial" charset="0"/>
              </a:rPr>
              <a:t>: nekaj </a:t>
            </a:r>
            <a:r>
              <a:rPr lang="sl-SI" altLang="sl-SI" b="1" u="sng" dirty="0" smtClean="0">
                <a:solidFill>
                  <a:srgbClr val="FFFF00"/>
                </a:solidFill>
                <a:cs typeface="Arial" charset="0"/>
              </a:rPr>
              <a:t>mm plastike</a:t>
            </a:r>
            <a:endParaRPr lang="el-GR" altLang="sl-SI" b="1" u="sng" dirty="0" smtClean="0">
              <a:solidFill>
                <a:srgbClr val="FFFF00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dirty="0" err="1" smtClean="0">
                <a:solidFill>
                  <a:srgbClr val="FFFF00"/>
                </a:solidFill>
                <a:cs typeface="Arial" charset="0"/>
              </a:rPr>
              <a:t>Linac</a:t>
            </a:r>
            <a:r>
              <a:rPr lang="sl-SI" altLang="sl-SI" dirty="0" smtClean="0">
                <a:solidFill>
                  <a:srgbClr val="FFFF00"/>
                </a:solidFill>
                <a:cs typeface="Arial" charset="0"/>
              </a:rPr>
              <a:t>: </a:t>
            </a:r>
            <a:r>
              <a:rPr lang="sl-SI" altLang="sl-SI" b="1" u="sng" dirty="0" smtClean="0">
                <a:solidFill>
                  <a:srgbClr val="FFFF00"/>
                </a:solidFill>
                <a:cs typeface="Arial" charset="0"/>
              </a:rPr>
              <a:t>1 m betona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FF00"/>
                </a:solidFill>
              </a:rPr>
              <a:t>Kaj ni zaščita pred sevanjem?</a:t>
            </a:r>
            <a:endParaRPr lang="sl-SI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s://duhovnost.si/image/cache/catalog/ezoterika/bio-piramida-1376-800x8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18" y="1600200"/>
            <a:ext cx="2189163" cy="218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openclipart.org/image/2400px/svg_to_png/240762/TJ-Openclipart-12-clover-leaf-11-2-16-final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918" y="1600200"/>
            <a:ext cx="2189163" cy="218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rosenbauer.si/pic/product/l/MSATyvekClassic.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443" y="3941763"/>
            <a:ext cx="684113" cy="218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slike\sluzba\dozimetrija\DSC_0212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79" y="3941763"/>
            <a:ext cx="3296041" cy="218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7097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Primeri</a:t>
            </a:r>
            <a:r>
              <a:rPr lang="sl-SI" altLang="sl-SI" smtClean="0"/>
              <a:t> </a:t>
            </a:r>
            <a:r>
              <a:rPr lang="sl-SI" altLang="sl-SI" smtClean="0">
                <a:solidFill>
                  <a:srgbClr val="FFFF00"/>
                </a:solidFill>
              </a:rPr>
              <a:t>zaščite</a:t>
            </a:r>
          </a:p>
        </p:txBody>
      </p:sp>
      <p:pic>
        <p:nvPicPr>
          <p:cNvPr id="39939" name="Picture 3" descr="zascit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1600200"/>
            <a:ext cx="2919413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0" name="Picture 4" descr="plas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0" y="1600200"/>
            <a:ext cx="2919413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1" name="Picture 5" descr="pronssni kontejn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3941763"/>
            <a:ext cx="2919413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2" name="Picture 6" descr="posode za odapdk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0" y="3941763"/>
            <a:ext cx="2919413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Vse seva!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Kozmično sevanje, direktno sevanje iz zemlje (naravna radioaktivnost), </a:t>
            </a:r>
            <a:r>
              <a:rPr lang="sl-SI" altLang="sl-SI" dirty="0" err="1" smtClean="0">
                <a:solidFill>
                  <a:srgbClr val="FFFF00"/>
                </a:solidFill>
              </a:rPr>
              <a:t>ingestija</a:t>
            </a:r>
            <a:r>
              <a:rPr lang="sl-SI" altLang="sl-SI" dirty="0" smtClean="0">
                <a:solidFill>
                  <a:srgbClr val="FFFF00"/>
                </a:solidFill>
              </a:rPr>
              <a:t> s hrano: ~1/2 letne doze</a:t>
            </a:r>
          </a:p>
          <a:p>
            <a:pPr eaLnBrk="1" hangingPunct="1">
              <a:defRPr/>
            </a:pPr>
            <a:r>
              <a:rPr lang="sl-SI" altLang="sl-SI" dirty="0">
                <a:solidFill>
                  <a:srgbClr val="FFFF00"/>
                </a:solidFill>
              </a:rPr>
              <a:t>Inhalacija radona: ~1/2 letne doze</a:t>
            </a:r>
          </a:p>
          <a:p>
            <a:pPr eaLnBrk="1" hangingPunct="1">
              <a:defRPr/>
            </a:pPr>
            <a:endParaRPr lang="sl-SI" altLang="sl-SI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Umetni viri (medicina, industrija): &lt; 10%</a:t>
            </a:r>
          </a:p>
          <a:p>
            <a:pPr eaLnBrk="1" hangingPunct="1">
              <a:defRPr/>
            </a:pPr>
            <a:endParaRPr lang="sl-SI" altLang="sl-SI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Letna doza v Sloveniji 2-3 </a:t>
            </a:r>
            <a:r>
              <a:rPr lang="sl-SI" altLang="sl-SI" dirty="0" err="1" smtClean="0">
                <a:solidFill>
                  <a:srgbClr val="FFFF00"/>
                </a:solidFill>
              </a:rPr>
              <a:t>mSv</a:t>
            </a:r>
            <a:endParaRPr lang="sl-SI" altLang="sl-SI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sl-SI" altLang="sl-SI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Zakonodaja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ZVISJV-UPB2 Ur.l. RS 102/2004 in podzakonski akti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Predpisuje, kako se lahko izvaja sevalna dejavnost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Predpisuje območja s povišanim sevanjem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Predpisuje zahteve za sevalne delavce (nošenje dozimetrov, zaščita, dozne ograde in omejitve)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000" dirty="0" smtClean="0">
                <a:solidFill>
                  <a:srgbClr val="FFFF00"/>
                </a:solidFill>
              </a:rPr>
              <a:t>Ocena varstva izpostavljenih delavcev (</a:t>
            </a:r>
            <a:r>
              <a:rPr lang="sl-SI" altLang="sl-SI" sz="4000" dirty="0" err="1" smtClean="0">
                <a:solidFill>
                  <a:srgbClr val="FFFF00"/>
                </a:solidFill>
              </a:rPr>
              <a:t>OVID</a:t>
            </a:r>
            <a:r>
              <a:rPr lang="sl-SI" altLang="sl-SI" sz="4000" dirty="0" smtClean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Opisuje, kako se izvaja sevalna dejavnost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Predpisuje </a:t>
            </a:r>
            <a:r>
              <a:rPr lang="sl-SI" altLang="sl-SI" sz="2800" b="1" u="sng" dirty="0" smtClean="0">
                <a:solidFill>
                  <a:srgbClr val="FF0000"/>
                </a:solidFill>
              </a:rPr>
              <a:t>nadzorovana</a:t>
            </a:r>
            <a:r>
              <a:rPr lang="sl-SI" altLang="sl-SI" sz="2800" dirty="0" smtClean="0">
                <a:solidFill>
                  <a:srgbClr val="FFFF00"/>
                </a:solidFill>
              </a:rPr>
              <a:t> in </a:t>
            </a:r>
            <a:r>
              <a:rPr lang="sl-SI" altLang="sl-SI" sz="2800" b="1" u="sng" dirty="0" smtClean="0">
                <a:solidFill>
                  <a:srgbClr val="FFFF00"/>
                </a:solidFill>
              </a:rPr>
              <a:t>opazovana</a:t>
            </a:r>
            <a:r>
              <a:rPr lang="sl-SI" altLang="sl-SI" sz="2800" dirty="0" smtClean="0">
                <a:solidFill>
                  <a:srgbClr val="FFFF00"/>
                </a:solidFill>
              </a:rPr>
              <a:t> območja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b="1" u="sng" dirty="0" smtClean="0">
                <a:solidFill>
                  <a:srgbClr val="FFFF00"/>
                </a:solidFill>
              </a:rPr>
              <a:t>Razvrsti delavce</a:t>
            </a:r>
            <a:r>
              <a:rPr lang="sl-SI" altLang="sl-SI" sz="2800" dirty="0" smtClean="0">
                <a:solidFill>
                  <a:srgbClr val="FFFF00"/>
                </a:solidFill>
              </a:rPr>
              <a:t> v A in B skupino </a:t>
            </a:r>
            <a:r>
              <a:rPr lang="sl-SI" altLang="sl-SI" sz="2800" dirty="0" smtClean="0">
                <a:solidFill>
                  <a:srgbClr val="FFFF00"/>
                </a:solidFill>
                <a:cs typeface="Arial" charset="0"/>
              </a:rPr>
              <a:t>→</a:t>
            </a:r>
            <a:endParaRPr lang="sl-SI" altLang="sl-SI" sz="28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dirty="0" smtClean="0">
                <a:solidFill>
                  <a:srgbClr val="FFFF00"/>
                </a:solidFill>
                <a:cs typeface="Arial" charset="0"/>
              </a:rPr>
              <a:t>→</a:t>
            </a:r>
            <a:r>
              <a:rPr lang="sl-SI" altLang="sl-SI" sz="2800" dirty="0" smtClean="0">
                <a:solidFill>
                  <a:srgbClr val="FFFF00"/>
                </a:solidFill>
              </a:rPr>
              <a:t> Zunanji neodvisni in pooblaščeni izvedenec (ZVD, IJS) </a:t>
            </a:r>
            <a:r>
              <a:rPr lang="sl-SI" altLang="sl-SI" sz="2800" b="1" u="sng" dirty="0" smtClean="0">
                <a:solidFill>
                  <a:srgbClr val="FFFF00"/>
                </a:solidFill>
              </a:rPr>
              <a:t>pregleda in poda mnenje </a:t>
            </a:r>
            <a:r>
              <a:rPr lang="sl-SI" altLang="sl-SI" sz="2800" dirty="0" smtClean="0">
                <a:solidFill>
                  <a:srgbClr val="FFFF00"/>
                </a:solidFill>
                <a:cs typeface="Arial" charset="0"/>
              </a:rPr>
              <a:t>→</a:t>
            </a:r>
            <a:endParaRPr lang="sl-SI" altLang="sl-SI" sz="2800" b="1" u="sng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dirty="0" smtClean="0">
                <a:solidFill>
                  <a:srgbClr val="FFFF00"/>
                </a:solidFill>
                <a:cs typeface="Arial" charset="0"/>
              </a:rPr>
              <a:t>→</a:t>
            </a:r>
            <a:r>
              <a:rPr lang="sl-SI" altLang="sl-SI" sz="2800" dirty="0" smtClean="0">
                <a:solidFill>
                  <a:srgbClr val="FFFF00"/>
                </a:solidFill>
              </a:rPr>
              <a:t> Ministrstvo za zdravje (inšpektor URSVS) </a:t>
            </a:r>
            <a:r>
              <a:rPr lang="sl-SI" altLang="sl-SI" sz="2800" b="1" u="sng" dirty="0" smtClean="0">
                <a:solidFill>
                  <a:srgbClr val="FFFF00"/>
                </a:solidFill>
              </a:rPr>
              <a:t>potrdi OVID </a:t>
            </a:r>
            <a:r>
              <a:rPr lang="sl-SI" altLang="sl-SI" sz="2800" dirty="0" smtClean="0">
                <a:solidFill>
                  <a:srgbClr val="FFFF00"/>
                </a:solidFill>
                <a:cs typeface="Arial" charset="0"/>
              </a:rPr>
              <a:t>→</a:t>
            </a:r>
            <a:endParaRPr lang="sl-SI" altLang="sl-SI" sz="2800" b="1" u="sng" dirty="0" smtClean="0">
              <a:solidFill>
                <a:srgbClr val="FFFF00"/>
              </a:solidFill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dirty="0" smtClean="0">
                <a:solidFill>
                  <a:srgbClr val="FFFF00"/>
                </a:solidFill>
                <a:cs typeface="Arial" charset="0"/>
              </a:rPr>
              <a:t>→ </a:t>
            </a:r>
            <a:r>
              <a:rPr lang="sl-SI" altLang="sl-SI" sz="2800" dirty="0" smtClean="0">
                <a:solidFill>
                  <a:srgbClr val="FFFF00"/>
                </a:solidFill>
              </a:rPr>
              <a:t>Ministrstvo za zdravje </a:t>
            </a:r>
            <a:r>
              <a:rPr lang="sl-SI" altLang="sl-SI" sz="2800" b="1" u="sng" dirty="0" smtClean="0">
                <a:solidFill>
                  <a:srgbClr val="FFFF00"/>
                </a:solidFill>
              </a:rPr>
              <a:t>izda dovoljenje</a:t>
            </a:r>
            <a:r>
              <a:rPr lang="sl-SI" altLang="sl-SI" sz="2800" dirty="0" smtClean="0">
                <a:solidFill>
                  <a:srgbClr val="FFFF00"/>
                </a:solidFill>
              </a:rPr>
              <a:t> za izvajanje dejavnosti ( </a:t>
            </a:r>
            <a:r>
              <a:rPr lang="sl-SI" altLang="sl-SI" sz="2800" dirty="0" smtClean="0">
                <a:solidFill>
                  <a:srgbClr val="FFFF00"/>
                </a:solidFill>
                <a:cs typeface="Arial" charset="0"/>
              </a:rPr>
              <a:t>→ </a:t>
            </a:r>
            <a:r>
              <a:rPr lang="sl-SI" altLang="sl-SI" sz="2800" dirty="0" smtClean="0">
                <a:solidFill>
                  <a:srgbClr val="FFFF00"/>
                </a:solidFill>
              </a:rPr>
              <a:t>inšpektor izvede inšpekcijo)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Območja s povišanim sevanjem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l-SI" altLang="sl-SI" b="1" u="sng" dirty="0" smtClean="0">
                <a:solidFill>
                  <a:srgbClr val="FF0000"/>
                </a:solidFill>
              </a:rPr>
              <a:t>Nadzorovano območje</a:t>
            </a:r>
            <a:r>
              <a:rPr lang="sl-SI" altLang="sl-SI" dirty="0" smtClean="0">
                <a:solidFill>
                  <a:srgbClr val="FFFF00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Posebej označeno z znakom (POZOR SEVANJE)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Vstop je nadzorovan 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Prostor z </a:t>
            </a:r>
            <a:r>
              <a:rPr lang="sl-SI" altLang="sl-SI" dirty="0" err="1" smtClean="0">
                <a:solidFill>
                  <a:srgbClr val="FFFF00"/>
                </a:solidFill>
              </a:rPr>
              <a:t>RTG</a:t>
            </a:r>
            <a:r>
              <a:rPr lang="sl-SI" altLang="sl-SI" dirty="0" smtClean="0">
                <a:solidFill>
                  <a:srgbClr val="FFFF00"/>
                </a:solidFill>
              </a:rPr>
              <a:t> napravo, prostori z radioaktivnimi viri (cel </a:t>
            </a:r>
            <a:r>
              <a:rPr lang="sl-SI" altLang="sl-SI" dirty="0" err="1" smtClean="0">
                <a:solidFill>
                  <a:srgbClr val="FFFF00"/>
                </a:solidFill>
              </a:rPr>
              <a:t>NM</a:t>
            </a:r>
            <a:r>
              <a:rPr lang="sl-SI" altLang="sl-SI" dirty="0" smtClean="0">
                <a:solidFill>
                  <a:srgbClr val="FFFF00"/>
                </a:solidFill>
              </a:rPr>
              <a:t>, </a:t>
            </a:r>
            <a:r>
              <a:rPr lang="sl-SI" altLang="sl-SI" dirty="0" err="1" smtClean="0">
                <a:solidFill>
                  <a:srgbClr val="FFFF00"/>
                </a:solidFill>
              </a:rPr>
              <a:t>BRT</a:t>
            </a:r>
            <a:r>
              <a:rPr lang="sl-SI" altLang="sl-SI" dirty="0" smtClean="0">
                <a:solidFill>
                  <a:srgbClr val="FFFF00"/>
                </a:solidFill>
              </a:rPr>
              <a:t> jod), prostor obsevalnega aparata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b="1" u="sng" dirty="0" smtClean="0">
                <a:solidFill>
                  <a:srgbClr val="FFFF00"/>
                </a:solidFill>
              </a:rPr>
              <a:t>Opazovano območje</a:t>
            </a:r>
            <a:r>
              <a:rPr lang="sl-SI" altLang="sl-SI" dirty="0" smtClean="0">
                <a:solidFill>
                  <a:srgbClr val="FFFF00"/>
                </a:solidFill>
              </a:rPr>
              <a:t> – tu posebnih omejitev ni - nadzorni prostori aparatov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Oznake POZOR SEVANJE</a:t>
            </a:r>
          </a:p>
        </p:txBody>
      </p:sp>
      <p:pic>
        <p:nvPicPr>
          <p:cNvPr id="44035" name="Picture 13" descr="DSC_070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1600200"/>
            <a:ext cx="3295650" cy="2189163"/>
          </a:xfrm>
        </p:spPr>
      </p:pic>
      <p:pic>
        <p:nvPicPr>
          <p:cNvPr id="44036" name="Picture 19" descr="pozor sevanje (pokonci)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1375" y="1600200"/>
            <a:ext cx="327025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7" name="Content Placeholder 2"/>
          <p:cNvPicPr>
            <a:picLocks noGrp="1" noChangeAspect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3941763"/>
            <a:ext cx="3295650" cy="2189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Povzetek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Prejete doze pri delu na OI so nizke (razen na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NM</a:t>
            </a:r>
            <a:r>
              <a:rPr lang="sl-SI" altLang="sl-SI" sz="2800" dirty="0" smtClean="0">
                <a:solidFill>
                  <a:srgbClr val="FFFF00"/>
                </a:solidFill>
              </a:rPr>
              <a:t>) – tveganje za sevalne posledice je majhno, delo je varno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Prejete doze za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nesevalne</a:t>
            </a:r>
            <a:r>
              <a:rPr lang="sl-SI" altLang="sl-SI" sz="2800" dirty="0" smtClean="0">
                <a:solidFill>
                  <a:srgbClr val="FFFF00"/>
                </a:solidFill>
              </a:rPr>
              <a:t> delavce so </a:t>
            </a:r>
            <a:r>
              <a:rPr lang="sl-SI" altLang="sl-SI" sz="2800" b="1" u="sng" dirty="0" smtClean="0">
                <a:solidFill>
                  <a:srgbClr val="FF0000"/>
                </a:solidFill>
              </a:rPr>
              <a:t>nemerljive</a:t>
            </a:r>
            <a:r>
              <a:rPr lang="sl-SI" altLang="sl-SI" sz="2800" dirty="0" smtClean="0">
                <a:solidFill>
                  <a:srgbClr val="FF0000"/>
                </a:solidFill>
              </a:rPr>
              <a:t>, </a:t>
            </a:r>
            <a:r>
              <a:rPr lang="sl-SI" altLang="sl-SI" sz="2800" dirty="0" smtClean="0">
                <a:solidFill>
                  <a:srgbClr val="FFFF00"/>
                </a:solidFill>
              </a:rPr>
              <a:t>ni potrebno razvrščanje med sevalce</a:t>
            </a:r>
            <a:endParaRPr lang="sl-SI" altLang="sl-SI" sz="2800" b="1" u="sng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Pozorni moramo biti na oznake, ki označujejo povišano sevanje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Upoštevati moramo navodila osebja oddelka (gibanje po oddelku, možnost kontaminacije, časovni plani obsevanja)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Seva samo pacient, ki pride iz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NM</a:t>
            </a:r>
            <a:r>
              <a:rPr lang="sl-SI" altLang="sl-SI" sz="2800" dirty="0" smtClean="0">
                <a:solidFill>
                  <a:srgbClr val="FFFF00"/>
                </a:solidFill>
              </a:rPr>
              <a:t> (tudi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BRT</a:t>
            </a:r>
            <a:r>
              <a:rPr lang="sl-SI" altLang="sl-SI" sz="2800" dirty="0" smtClean="0">
                <a:solidFill>
                  <a:srgbClr val="FFFF00"/>
                </a:solidFill>
              </a:rPr>
              <a:t>-jod), ostali pacienti iz drugih oddelkov (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RTG</a:t>
            </a:r>
            <a:r>
              <a:rPr lang="sl-SI" altLang="sl-SI" sz="2800" dirty="0" smtClean="0">
                <a:solidFill>
                  <a:srgbClr val="FFFF00"/>
                </a:solidFill>
              </a:rPr>
              <a:t>,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BRT</a:t>
            </a:r>
            <a:r>
              <a:rPr lang="sl-SI" altLang="sl-SI" sz="2800" dirty="0" smtClean="0">
                <a:solidFill>
                  <a:srgbClr val="FFFF00"/>
                </a:solidFill>
              </a:rPr>
              <a:t> in TRT pa 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457200" y="177800"/>
            <a:ext cx="8229600" cy="134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1pPr>
            <a:lvl2pPr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2pPr>
            <a:lvl3pPr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3pPr>
            <a:lvl4pPr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4pPr>
            <a:lvl5pPr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5pPr>
            <a:lvl6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6pPr>
            <a:lvl7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7pPr>
            <a:lvl8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8pPr>
            <a:lvl9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algn="ctr">
              <a:lnSpc>
                <a:spcPct val="81000"/>
              </a:lnSpc>
              <a:buFont typeface="Arial" charset="0"/>
              <a:buNone/>
              <a:defRPr/>
            </a:pPr>
            <a:endParaRPr lang="sl-SI" altLang="sl-SI" sz="440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38138" indent="-338138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1pPr>
            <a:lvl2pPr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2pPr>
            <a:lvl3pPr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3pPr>
            <a:lvl4pPr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4pPr>
            <a:lvl5pPr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5pPr>
            <a:lvl6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6pPr>
            <a:lvl7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7pPr>
            <a:lvl8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8pPr>
            <a:lvl9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>
              <a:lnSpc>
                <a:spcPct val="81000"/>
              </a:lnSpc>
              <a:spcBef>
                <a:spcPts val="800"/>
              </a:spcBef>
              <a:buClr>
                <a:srgbClr val="86D1EC"/>
              </a:buClr>
              <a:buSzPct val="90000"/>
              <a:defRPr/>
            </a:pPr>
            <a:endParaRPr lang="sl-SI" altLang="sl-SI" sz="320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sl-SI" dirty="0" smtClean="0">
                <a:solidFill>
                  <a:srgbClr val="FFFF00"/>
                </a:solidFill>
              </a:rPr>
              <a:t>Hvala </a:t>
            </a:r>
            <a:r>
              <a:rPr lang="en-GB" altLang="sl-SI" dirty="0" err="1" smtClean="0">
                <a:solidFill>
                  <a:srgbClr val="FFFF00"/>
                </a:solidFill>
              </a:rPr>
              <a:t>lepa</a:t>
            </a:r>
            <a:r>
              <a:rPr lang="en-GB" altLang="sl-SI" dirty="0" smtClean="0">
                <a:solidFill>
                  <a:srgbClr val="FFFF00"/>
                </a:solidFill>
              </a:rPr>
              <a:t> za </a:t>
            </a:r>
            <a:r>
              <a:rPr lang="en-GB" altLang="sl-SI" dirty="0" err="1" smtClean="0">
                <a:solidFill>
                  <a:srgbClr val="FFFF00"/>
                </a:solidFill>
              </a:rPr>
              <a:t>pozornost</a:t>
            </a:r>
            <a:r>
              <a:rPr lang="en-GB" altLang="sl-SI" dirty="0" smtClean="0">
                <a:solidFill>
                  <a:srgbClr val="FFFF00"/>
                </a:solidFill>
              </a:rPr>
              <a:t>!</a:t>
            </a:r>
            <a:endParaRPr lang="sl-SI" altLang="sl-SI" dirty="0" smtClean="0">
              <a:solidFill>
                <a:srgbClr val="FFFF00"/>
              </a:solidFill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557338"/>
            <a:ext cx="4038600" cy="4530725"/>
          </a:xfrm>
        </p:spPr>
        <p:txBody>
          <a:bodyPr/>
          <a:lstStyle/>
          <a:p>
            <a:pPr eaLnBrk="1" hangingPunct="1">
              <a:lnSpc>
                <a:spcPct val="81000"/>
              </a:lnSpc>
              <a:spcBef>
                <a:spcPts val="800"/>
              </a:spcBef>
              <a:buClr>
                <a:srgbClr val="86D1EC"/>
              </a:buClr>
              <a:buFont typeface="Times New Roman" pitchFamily="18" charset="0"/>
              <a:buNone/>
              <a:defRPr/>
            </a:pPr>
            <a:r>
              <a:rPr lang="sl-SI" altLang="sl-SI" sz="3600" dirty="0" smtClean="0">
                <a:solidFill>
                  <a:srgbClr val="FFFF00"/>
                </a:solidFill>
              </a:rPr>
              <a:t>Vprašanja?</a:t>
            </a:r>
          </a:p>
        </p:txBody>
      </p:sp>
      <p:pic>
        <p:nvPicPr>
          <p:cNvPr id="46086" name="Picture 9" descr="baltaz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1412875"/>
            <a:ext cx="2820987" cy="499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66"/>
                </a:solidFill>
              </a:rPr>
              <a:t>Neionizirajoče sevanje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66"/>
                </a:solidFill>
              </a:rPr>
              <a:t>dolgi valovi: </a:t>
            </a:r>
            <a:r>
              <a:rPr lang="sl-SI" altLang="sl-SI" smtClean="0"/>
              <a:t>električna napeljava (50Hz)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66"/>
                </a:solidFill>
              </a:rPr>
              <a:t>radijski valovi: </a:t>
            </a:r>
            <a:r>
              <a:rPr lang="sl-SI" altLang="sl-SI" smtClean="0"/>
              <a:t>radio, TV, mobitel, radijski oddajniki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66"/>
                </a:solidFill>
              </a:rPr>
              <a:t>mikrovalovi: </a:t>
            </a:r>
            <a:r>
              <a:rPr lang="sl-SI" altLang="sl-SI" smtClean="0"/>
              <a:t>mikrovalovne pečice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66"/>
                </a:solidFill>
              </a:rPr>
              <a:t>IR svetloba: </a:t>
            </a:r>
            <a:r>
              <a:rPr lang="sl-SI" altLang="sl-SI" smtClean="0"/>
              <a:t>toplota telesa, žarnica na volframovo nitko 95%, IR laser (CD, DVD)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66"/>
                </a:solidFill>
              </a:rPr>
              <a:t>vidna svetloba: </a:t>
            </a:r>
            <a:r>
              <a:rPr lang="sl-SI" altLang="sl-SI" smtClean="0"/>
              <a:t>vse vidne barve mavrice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66"/>
                </a:solidFill>
              </a:rPr>
              <a:t>Ionizirajoče sevanje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l-SI" altLang="sl-SI" smtClean="0">
                <a:solidFill>
                  <a:srgbClr val="FFFF66"/>
                </a:solidFill>
              </a:rPr>
              <a:t>Svetloba: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mtClean="0">
                <a:solidFill>
                  <a:srgbClr val="FFFF66"/>
                </a:solidFill>
              </a:rPr>
              <a:t>UV: </a:t>
            </a:r>
            <a:r>
              <a:rPr lang="sl-SI" altLang="sl-SI" smtClean="0"/>
              <a:t>del sončevega spektra, ki je odgovoren za porjavitev kože, Hg žarnice (solarij), varjenje, excimer laserji za operacije roženice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mtClean="0">
                <a:solidFill>
                  <a:srgbClr val="FFFF66"/>
                </a:solidFill>
              </a:rPr>
              <a:t>Röntgenski (X) žarki: </a:t>
            </a:r>
            <a:r>
              <a:rPr lang="sl-SI" altLang="sl-SI" smtClean="0"/>
              <a:t>röntgenski aparati, katodne cevi (TV, CRT monitor), Linac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l-GR" altLang="sl-SI" smtClean="0">
                <a:solidFill>
                  <a:srgbClr val="FFFF66"/>
                </a:solidFill>
                <a:cs typeface="Arial" charset="0"/>
              </a:rPr>
              <a:t>γ</a:t>
            </a:r>
            <a:r>
              <a:rPr lang="sl-SI" altLang="sl-SI" smtClean="0">
                <a:solidFill>
                  <a:srgbClr val="FFFF66"/>
                </a:solidFill>
                <a:cs typeface="Arial" charset="0"/>
              </a:rPr>
              <a:t> žarki: </a:t>
            </a:r>
            <a:r>
              <a:rPr lang="sl-SI" altLang="sl-SI" smtClean="0">
                <a:cs typeface="Arial" charset="0"/>
              </a:rPr>
              <a:t>radioaktivna jedra atomov</a:t>
            </a:r>
            <a:r>
              <a:rPr lang="sl-SI" altLang="sl-SI" smtClean="0">
                <a:solidFill>
                  <a:srgbClr val="FFFF66"/>
                </a:solidFill>
                <a:cs typeface="Arial" charset="0"/>
              </a:rPr>
              <a:t> </a:t>
            </a:r>
            <a:endParaRPr lang="sl-SI" altLang="sl-SI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mtClean="0">
                <a:solidFill>
                  <a:srgbClr val="FFFF66"/>
                </a:solidFill>
              </a:rPr>
              <a:t>Delci: </a:t>
            </a:r>
            <a:r>
              <a:rPr lang="el-GR" altLang="sl-SI" smtClean="0">
                <a:solidFill>
                  <a:srgbClr val="FFFF66"/>
                </a:solidFill>
                <a:cs typeface="Arial" charset="0"/>
              </a:rPr>
              <a:t>α</a:t>
            </a:r>
            <a:r>
              <a:rPr lang="sl-SI" altLang="sl-SI" smtClean="0">
                <a:solidFill>
                  <a:srgbClr val="FFFF66"/>
                </a:solidFill>
                <a:cs typeface="Arial" charset="0"/>
              </a:rPr>
              <a:t>, </a:t>
            </a:r>
            <a:r>
              <a:rPr lang="el-GR" altLang="sl-SI" smtClean="0">
                <a:solidFill>
                  <a:srgbClr val="FFFF66"/>
                </a:solidFill>
                <a:cs typeface="Arial" charset="0"/>
              </a:rPr>
              <a:t>β</a:t>
            </a:r>
            <a:r>
              <a:rPr lang="sl-SI" altLang="sl-SI" smtClean="0">
                <a:solidFill>
                  <a:srgbClr val="FFFF66"/>
                </a:solidFill>
                <a:cs typeface="Arial" charset="0"/>
              </a:rPr>
              <a:t>, n</a:t>
            </a:r>
            <a:endParaRPr lang="el-GR" altLang="sl-SI" smtClean="0">
              <a:solidFill>
                <a:srgbClr val="FFFF66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sl-SI" altLang="sl-SI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000" smtClean="0">
                <a:solidFill>
                  <a:srgbClr val="FFFF00"/>
                </a:solidFill>
              </a:rPr>
              <a:t>Kaj mislimo z izrazom “naprava seva” ali “sevanje je prisotno”?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16113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Gre za ionizirajoče sevanje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RTG aparat ali Linac je vključen in deluje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Radioaktivni vir je izven zaščitnega vsebnika ali brez zaščite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Nivo sevanja je precej višji kot nekajkratno naravno ozadje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dirty="0">
                <a:solidFill>
                  <a:srgbClr val="FFFF66"/>
                </a:solidFill>
              </a:rPr>
              <a:t>Merske enote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2800" dirty="0" err="1" smtClean="0">
                <a:solidFill>
                  <a:srgbClr val="FFFF66"/>
                </a:solidFill>
              </a:rPr>
              <a:t>Gy</a:t>
            </a:r>
            <a:r>
              <a:rPr lang="sl-SI" altLang="sl-SI" sz="2800" dirty="0" smtClean="0">
                <a:solidFill>
                  <a:srgbClr val="FFFF66"/>
                </a:solidFill>
              </a:rPr>
              <a:t> (</a:t>
            </a:r>
            <a:r>
              <a:rPr lang="sl-SI" altLang="sl-SI" sz="2800" dirty="0" err="1" smtClean="0">
                <a:solidFill>
                  <a:srgbClr val="FFFF66"/>
                </a:solidFill>
              </a:rPr>
              <a:t>Gray</a:t>
            </a:r>
            <a:r>
              <a:rPr lang="sl-SI" altLang="sl-SI" sz="2800" dirty="0" smtClean="0">
                <a:solidFill>
                  <a:srgbClr val="FFFF66"/>
                </a:solidFill>
              </a:rPr>
              <a:t>) = J/kg</a:t>
            </a:r>
          </a:p>
          <a:p>
            <a:pPr eaLnBrk="1" hangingPunct="1">
              <a:defRPr/>
            </a:pPr>
            <a:r>
              <a:rPr lang="sl-SI" altLang="sl-SI" sz="2800" dirty="0" smtClean="0">
                <a:solidFill>
                  <a:srgbClr val="FFFF66"/>
                </a:solidFill>
              </a:rPr>
              <a:t>Sv (</a:t>
            </a:r>
            <a:r>
              <a:rPr lang="sl-SI" altLang="sl-SI" sz="2800" dirty="0" err="1" smtClean="0">
                <a:solidFill>
                  <a:srgbClr val="FFFF66"/>
                </a:solidFill>
              </a:rPr>
              <a:t>Sievert</a:t>
            </a:r>
            <a:r>
              <a:rPr lang="sl-SI" altLang="sl-SI" sz="2800" dirty="0" smtClean="0">
                <a:solidFill>
                  <a:srgbClr val="FFFF66"/>
                </a:solidFill>
              </a:rPr>
              <a:t>) = J/kg za (uporablja se za računanje efektivne doze v telesu z upoštevanjem vrste sevanja in občutljivosti organov)</a:t>
            </a:r>
          </a:p>
          <a:p>
            <a:pPr eaLnBrk="1" hangingPunct="1">
              <a:defRPr/>
            </a:pPr>
            <a:r>
              <a:rPr lang="sl-SI" altLang="sl-SI" sz="2800" dirty="0" smtClean="0">
                <a:solidFill>
                  <a:srgbClr val="FFFF66"/>
                </a:solidFill>
              </a:rPr>
              <a:t>Sv/h (</a:t>
            </a:r>
            <a:r>
              <a:rPr lang="sl-SI" altLang="sl-SI" sz="2800" dirty="0" err="1" smtClean="0">
                <a:solidFill>
                  <a:srgbClr val="FFFF66"/>
                </a:solidFill>
              </a:rPr>
              <a:t>Gy</a:t>
            </a:r>
            <a:r>
              <a:rPr lang="sl-SI" altLang="sl-SI" sz="2800" dirty="0" smtClean="0">
                <a:solidFill>
                  <a:srgbClr val="FFFF66"/>
                </a:solidFill>
              </a:rPr>
              <a:t>/h): hitrost doze (nivo sevanja)</a:t>
            </a:r>
          </a:p>
          <a:p>
            <a:pPr eaLnBrk="1" hangingPunct="1">
              <a:defRPr/>
            </a:pPr>
            <a:r>
              <a:rPr lang="sl-SI" altLang="sl-SI" sz="2800" dirty="0" smtClean="0">
                <a:solidFill>
                  <a:srgbClr val="FFFF66"/>
                </a:solidFill>
              </a:rPr>
              <a:t>Uporabljajo se manjše enote: </a:t>
            </a:r>
            <a:r>
              <a:rPr lang="sl-SI" altLang="sl-SI" sz="2800" dirty="0" err="1" smtClean="0">
                <a:solidFill>
                  <a:srgbClr val="FFFF66"/>
                </a:solidFill>
              </a:rPr>
              <a:t>nSv</a:t>
            </a:r>
            <a:r>
              <a:rPr lang="sl-SI" altLang="sl-SI" sz="2800" dirty="0" smtClean="0">
                <a:solidFill>
                  <a:srgbClr val="FFFF66"/>
                </a:solidFill>
              </a:rPr>
              <a:t>/h, </a:t>
            </a:r>
            <a:r>
              <a:rPr lang="el-GR" altLang="sl-SI" sz="2800" dirty="0" smtClean="0">
                <a:solidFill>
                  <a:srgbClr val="FFFF66"/>
                </a:solidFill>
                <a:cs typeface="Arial" charset="0"/>
              </a:rPr>
              <a:t>μ</a:t>
            </a:r>
            <a:r>
              <a:rPr lang="sl-SI" altLang="sl-SI" sz="2800" dirty="0" smtClean="0">
                <a:solidFill>
                  <a:srgbClr val="FFFF66"/>
                </a:solidFill>
                <a:cs typeface="Arial" charset="0"/>
              </a:rPr>
              <a:t>Sv/h, </a:t>
            </a:r>
            <a:r>
              <a:rPr lang="sl-SI" altLang="sl-SI" sz="2800" dirty="0" err="1" smtClean="0">
                <a:solidFill>
                  <a:srgbClr val="FFFF66"/>
                </a:solidFill>
                <a:cs typeface="Arial" charset="0"/>
              </a:rPr>
              <a:t>mSv</a:t>
            </a:r>
            <a:r>
              <a:rPr lang="sl-SI" altLang="sl-SI" sz="2800" dirty="0" smtClean="0">
                <a:solidFill>
                  <a:srgbClr val="FFFF66"/>
                </a:solidFill>
                <a:cs typeface="Arial" charset="0"/>
              </a:rPr>
              <a:t>/h, </a:t>
            </a:r>
            <a:r>
              <a:rPr lang="el-GR" altLang="sl-SI" sz="2800" dirty="0" smtClean="0">
                <a:solidFill>
                  <a:srgbClr val="FFFF66"/>
                </a:solidFill>
                <a:cs typeface="Arial" charset="0"/>
              </a:rPr>
              <a:t>μ</a:t>
            </a:r>
            <a:r>
              <a:rPr lang="sl-SI" altLang="sl-SI" sz="2800" dirty="0" smtClean="0">
                <a:solidFill>
                  <a:srgbClr val="FFFF66"/>
                </a:solidFill>
                <a:cs typeface="Arial" charset="0"/>
              </a:rPr>
              <a:t>Sv, </a:t>
            </a:r>
            <a:r>
              <a:rPr lang="sl-SI" altLang="sl-SI" sz="2800" dirty="0" err="1" smtClean="0">
                <a:solidFill>
                  <a:srgbClr val="FFFF66"/>
                </a:solidFill>
                <a:cs typeface="Arial" charset="0"/>
              </a:rPr>
              <a:t>mSv</a:t>
            </a:r>
            <a:endParaRPr lang="sl-SI" altLang="sl-SI" sz="2800" dirty="0" smtClean="0">
              <a:solidFill>
                <a:srgbClr val="FFFF66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sl-SI" altLang="sl-SI" sz="2800" dirty="0" smtClean="0">
                <a:solidFill>
                  <a:srgbClr val="FFFF66"/>
                </a:solidFill>
                <a:cs typeface="Arial" charset="0"/>
              </a:rPr>
              <a:t>1 Sv = 1000 (10</a:t>
            </a:r>
            <a:r>
              <a:rPr lang="sl-SI" altLang="sl-SI" sz="2800" baseline="30000" dirty="0" smtClean="0">
                <a:solidFill>
                  <a:srgbClr val="FFFF66"/>
                </a:solidFill>
                <a:cs typeface="Arial" charset="0"/>
              </a:rPr>
              <a:t>3</a:t>
            </a:r>
            <a:r>
              <a:rPr lang="sl-SI" altLang="sl-SI" sz="2800" dirty="0" smtClean="0">
                <a:solidFill>
                  <a:srgbClr val="FFFF66"/>
                </a:solidFill>
                <a:cs typeface="Arial" charset="0"/>
              </a:rPr>
              <a:t>) </a:t>
            </a:r>
            <a:r>
              <a:rPr lang="sl-SI" altLang="sl-SI" sz="2800" dirty="0" err="1" smtClean="0">
                <a:solidFill>
                  <a:srgbClr val="FFFF66"/>
                </a:solidFill>
                <a:cs typeface="Arial" charset="0"/>
              </a:rPr>
              <a:t>mSv</a:t>
            </a:r>
            <a:r>
              <a:rPr lang="sl-SI" altLang="sl-SI" sz="2800" dirty="0" smtClean="0">
                <a:solidFill>
                  <a:srgbClr val="FFFF66"/>
                </a:solidFill>
                <a:cs typeface="Arial" charset="0"/>
              </a:rPr>
              <a:t> = 1 000 000 (10</a:t>
            </a:r>
            <a:r>
              <a:rPr lang="sl-SI" altLang="sl-SI" sz="2800" baseline="30000" dirty="0" smtClean="0">
                <a:solidFill>
                  <a:srgbClr val="FFFF66"/>
                </a:solidFill>
                <a:cs typeface="Arial" charset="0"/>
              </a:rPr>
              <a:t>6</a:t>
            </a:r>
            <a:r>
              <a:rPr lang="sl-SI" altLang="sl-SI" sz="2800" dirty="0" smtClean="0">
                <a:solidFill>
                  <a:srgbClr val="FFFF66"/>
                </a:solidFill>
                <a:cs typeface="Arial" charset="0"/>
              </a:rPr>
              <a:t>) </a:t>
            </a:r>
            <a:r>
              <a:rPr lang="el-GR" altLang="sl-SI" sz="2800" dirty="0" smtClean="0">
                <a:solidFill>
                  <a:srgbClr val="FFFF66"/>
                </a:solidFill>
                <a:cs typeface="Arial" charset="0"/>
              </a:rPr>
              <a:t>μ</a:t>
            </a:r>
            <a:r>
              <a:rPr lang="sl-SI" altLang="sl-SI" sz="2800" dirty="0" smtClean="0">
                <a:solidFill>
                  <a:srgbClr val="FFFF66"/>
                </a:solidFill>
                <a:cs typeface="Arial" charset="0"/>
              </a:rPr>
              <a:t>Sv = 1 000 000 000 (10</a:t>
            </a:r>
            <a:r>
              <a:rPr lang="sl-SI" altLang="sl-SI" sz="2800" baseline="30000" dirty="0" smtClean="0">
                <a:solidFill>
                  <a:srgbClr val="FFFF66"/>
                </a:solidFill>
                <a:cs typeface="Arial" charset="0"/>
              </a:rPr>
              <a:t>9</a:t>
            </a:r>
            <a:r>
              <a:rPr lang="sl-SI" altLang="sl-SI" sz="2800" dirty="0" smtClean="0">
                <a:solidFill>
                  <a:srgbClr val="FFFF66"/>
                </a:solidFill>
                <a:cs typeface="Arial" charset="0"/>
              </a:rPr>
              <a:t>) </a:t>
            </a:r>
            <a:r>
              <a:rPr lang="sl-SI" altLang="sl-SI" sz="2800" dirty="0" err="1" smtClean="0">
                <a:solidFill>
                  <a:srgbClr val="FFFF66"/>
                </a:solidFill>
                <a:cs typeface="Arial" charset="0"/>
              </a:rPr>
              <a:t>nSv</a:t>
            </a:r>
            <a:endParaRPr lang="el-GR" altLang="sl-SI" sz="2800" dirty="0" smtClean="0">
              <a:solidFill>
                <a:srgbClr val="FFFF66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Primeri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600" dirty="0" smtClean="0">
                <a:solidFill>
                  <a:srgbClr val="FFFF00"/>
                </a:solidFill>
              </a:rPr>
              <a:t>hitrost doze v naravi (Slovenija): 0.05 - 0.2 </a:t>
            </a:r>
            <a:r>
              <a:rPr lang="el-GR" altLang="sl-SI" sz="2600" dirty="0" smtClean="0">
                <a:solidFill>
                  <a:srgbClr val="FFFF00"/>
                </a:solidFill>
                <a:cs typeface="Arial" charset="0"/>
              </a:rPr>
              <a:t>μ</a:t>
            </a:r>
            <a:r>
              <a:rPr lang="sl-SI" altLang="sl-SI" sz="2600" dirty="0" smtClean="0">
                <a:solidFill>
                  <a:srgbClr val="FFFF00"/>
                </a:solidFill>
                <a:cs typeface="Arial" charset="0"/>
              </a:rPr>
              <a:t>Sv/h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600" dirty="0" smtClean="0">
                <a:solidFill>
                  <a:srgbClr val="FFFF00"/>
                </a:solidFill>
              </a:rPr>
              <a:t>efektivna doza v naravi: 2 - 3 </a:t>
            </a:r>
            <a:r>
              <a:rPr lang="sl-SI" altLang="sl-SI" sz="2600" dirty="0" err="1" smtClean="0">
                <a:solidFill>
                  <a:srgbClr val="FFFF00"/>
                </a:solidFill>
              </a:rPr>
              <a:t>mSv</a:t>
            </a:r>
            <a:r>
              <a:rPr lang="sl-SI" altLang="sl-SI" sz="2600" dirty="0" smtClean="0">
                <a:solidFill>
                  <a:srgbClr val="FFFF00"/>
                </a:solidFill>
              </a:rPr>
              <a:t>/leto, dnevna doza 5-10 </a:t>
            </a:r>
            <a:r>
              <a:rPr lang="el-GR" altLang="sl-SI" sz="2600" dirty="0" smtClean="0">
                <a:solidFill>
                  <a:srgbClr val="FFFF00"/>
                </a:solidFill>
                <a:cs typeface="Arial" charset="0"/>
              </a:rPr>
              <a:t>μ</a:t>
            </a:r>
            <a:r>
              <a:rPr lang="sl-SI" altLang="sl-SI" sz="2600" dirty="0" smtClean="0">
                <a:solidFill>
                  <a:srgbClr val="FFFF00"/>
                </a:solidFill>
                <a:cs typeface="Arial" charset="0"/>
              </a:rPr>
              <a:t>Sv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600" dirty="0" smtClean="0">
                <a:solidFill>
                  <a:srgbClr val="FFFF00"/>
                </a:solidFill>
              </a:rPr>
              <a:t>polet čez ocean: 50 </a:t>
            </a:r>
            <a:r>
              <a:rPr lang="el-GR" altLang="sl-SI" sz="2600" dirty="0" smtClean="0">
                <a:solidFill>
                  <a:srgbClr val="FFFF00"/>
                </a:solidFill>
                <a:cs typeface="Arial" charset="0"/>
              </a:rPr>
              <a:t>μ</a:t>
            </a:r>
            <a:r>
              <a:rPr lang="sl-SI" altLang="sl-SI" sz="2600" dirty="0" smtClean="0">
                <a:solidFill>
                  <a:srgbClr val="FFFF00"/>
                </a:solidFill>
                <a:cs typeface="Arial" charset="0"/>
              </a:rPr>
              <a:t>Sv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600" dirty="0" smtClean="0">
                <a:solidFill>
                  <a:srgbClr val="FFFF00"/>
                </a:solidFill>
                <a:cs typeface="Arial" charset="0"/>
              </a:rPr>
              <a:t>obisk Postojnske jame: 50-300 </a:t>
            </a:r>
            <a:r>
              <a:rPr lang="el-GR" altLang="sl-SI" sz="2600" dirty="0" smtClean="0">
                <a:solidFill>
                  <a:srgbClr val="FFFF00"/>
                </a:solidFill>
                <a:cs typeface="Arial" charset="0"/>
              </a:rPr>
              <a:t>μ</a:t>
            </a:r>
            <a:r>
              <a:rPr lang="sl-SI" altLang="sl-SI" sz="2600" dirty="0" smtClean="0">
                <a:solidFill>
                  <a:srgbClr val="FFFF00"/>
                </a:solidFill>
                <a:cs typeface="Arial" charset="0"/>
              </a:rPr>
              <a:t>Sv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600" dirty="0" smtClean="0">
                <a:solidFill>
                  <a:srgbClr val="FFFF00"/>
                </a:solidFill>
                <a:cs typeface="Arial" charset="0"/>
              </a:rPr>
              <a:t>medicinska diagnostika 1 </a:t>
            </a:r>
            <a:r>
              <a:rPr lang="sl-SI" altLang="sl-SI" sz="2600" dirty="0" err="1" smtClean="0">
                <a:solidFill>
                  <a:srgbClr val="FFFF00"/>
                </a:solidFill>
                <a:cs typeface="Arial" charset="0"/>
              </a:rPr>
              <a:t>mSv</a:t>
            </a:r>
            <a:r>
              <a:rPr lang="sl-SI" altLang="sl-SI" sz="2600" dirty="0" smtClean="0">
                <a:solidFill>
                  <a:srgbClr val="FFFF00"/>
                </a:solidFill>
                <a:cs typeface="Arial" charset="0"/>
              </a:rPr>
              <a:t>/leto (povprečje)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600" dirty="0" smtClean="0">
                <a:solidFill>
                  <a:srgbClr val="FFFF00"/>
                </a:solidFill>
                <a:cs typeface="Arial" charset="0"/>
              </a:rPr>
              <a:t>medicinska terapija: 50 - 200 </a:t>
            </a:r>
            <a:r>
              <a:rPr lang="sl-SI" altLang="sl-SI" sz="2600" dirty="0" err="1" smtClean="0">
                <a:solidFill>
                  <a:srgbClr val="FFFF00"/>
                </a:solidFill>
                <a:cs typeface="Arial" charset="0"/>
              </a:rPr>
              <a:t>Gy</a:t>
            </a:r>
            <a:r>
              <a:rPr lang="sl-SI" altLang="sl-SI" sz="2600" dirty="0" smtClean="0">
                <a:solidFill>
                  <a:srgbClr val="FFFF00"/>
                </a:solidFill>
                <a:cs typeface="Arial" charset="0"/>
              </a:rPr>
              <a:t>!!! (To je lahko tudi smrtna doza)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600" dirty="0" smtClean="0">
                <a:solidFill>
                  <a:srgbClr val="FFFF00"/>
                </a:solidFill>
                <a:cs typeface="Arial" charset="0"/>
              </a:rPr>
              <a:t>zakonske omejitve: 1 </a:t>
            </a:r>
            <a:r>
              <a:rPr lang="sl-SI" altLang="sl-SI" sz="2600" dirty="0" err="1" smtClean="0">
                <a:solidFill>
                  <a:srgbClr val="FFFF00"/>
                </a:solidFill>
                <a:cs typeface="Arial" charset="0"/>
              </a:rPr>
              <a:t>mSv</a:t>
            </a:r>
            <a:r>
              <a:rPr lang="sl-SI" altLang="sl-SI" sz="2600" dirty="0" smtClean="0">
                <a:solidFill>
                  <a:srgbClr val="FFFF00"/>
                </a:solidFill>
                <a:cs typeface="Arial" charset="0"/>
              </a:rPr>
              <a:t>/leto za prebivalce, </a:t>
            </a:r>
            <a:r>
              <a:rPr lang="sl-SI" altLang="sl-SI" sz="2600" dirty="0" err="1" smtClean="0">
                <a:solidFill>
                  <a:srgbClr val="FFFF00"/>
                </a:solidFill>
                <a:cs typeface="Arial" charset="0"/>
              </a:rPr>
              <a:t>20mSv</a:t>
            </a:r>
            <a:r>
              <a:rPr lang="sl-SI" altLang="sl-SI" sz="2600" dirty="0" smtClean="0">
                <a:solidFill>
                  <a:srgbClr val="FFFF00"/>
                </a:solidFill>
                <a:cs typeface="Arial" charset="0"/>
              </a:rPr>
              <a:t>/leto za profesionalce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600" dirty="0" smtClean="0">
                <a:solidFill>
                  <a:srgbClr val="FFFF00"/>
                </a:solidFill>
                <a:cs typeface="Arial" charset="0"/>
              </a:rPr>
              <a:t>posledice sevanja: 50 </a:t>
            </a:r>
            <a:r>
              <a:rPr lang="sl-SI" altLang="sl-SI" sz="2600" dirty="0" err="1" smtClean="0">
                <a:solidFill>
                  <a:srgbClr val="FFFF00"/>
                </a:solidFill>
                <a:cs typeface="Arial" charset="0"/>
              </a:rPr>
              <a:t>mSv</a:t>
            </a:r>
            <a:r>
              <a:rPr lang="sl-SI" altLang="sl-SI" sz="2600" dirty="0" smtClean="0">
                <a:solidFill>
                  <a:srgbClr val="FFFF00"/>
                </a:solidFill>
                <a:cs typeface="Arial" charset="0"/>
              </a:rPr>
              <a:t> sprememba krvne slike; 1 - 6 Sv opekline, bruhanje, izpadanje las, odpoved imunskega sistema; nad 6 Sv smrt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ICJT</Template>
  <TotalTime>9712</TotalTime>
  <Words>1453</Words>
  <Application>Microsoft Office PowerPoint</Application>
  <PresentationFormat>On-screen Show (4:3)</PresentationFormat>
  <Paragraphs>186</Paragraphs>
  <Slides>45</Slides>
  <Notes>9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Beam</vt:lpstr>
      <vt:lpstr>Viri sevanj na OI in osnove varstva pred sevanji</vt:lpstr>
      <vt:lpstr>Namen</vt:lpstr>
      <vt:lpstr>Vsebina</vt:lpstr>
      <vt:lpstr>Vse seva!</vt:lpstr>
      <vt:lpstr>Neionizirajoče sevanje</vt:lpstr>
      <vt:lpstr>Ionizirajoče sevanje</vt:lpstr>
      <vt:lpstr>Kaj mislimo z izrazom “naprava seva” ali “sevanje je prisotno”?</vt:lpstr>
      <vt:lpstr>Merske enote</vt:lpstr>
      <vt:lpstr>Primeri</vt:lpstr>
      <vt:lpstr>Primeri na OI (povzeto po OVID)</vt:lpstr>
      <vt:lpstr>Posledica</vt:lpstr>
      <vt:lpstr>Odprti in zaprti viri IO sevanj</vt:lpstr>
      <vt:lpstr>Razvrstitev po trajanju sevanja</vt:lpstr>
      <vt:lpstr>Uporaba</vt:lpstr>
      <vt:lpstr>Odprti viri (open sources)</vt:lpstr>
      <vt:lpstr>Priprava radiofarmaka</vt:lpstr>
      <vt:lpstr>PET-CT</vt:lpstr>
      <vt:lpstr>Radioaktivni odpadki – skladiščenje</vt:lpstr>
      <vt:lpstr>Radioaktivni odpadki - tekoči</vt:lpstr>
      <vt:lpstr>Zaprti viri (sealed sources)</vt:lpstr>
      <vt:lpstr>Zaprti viri - diagnostika</vt:lpstr>
      <vt:lpstr>Značilnosti</vt:lpstr>
      <vt:lpstr>Stacionarni rentgenski aparati</vt:lpstr>
      <vt:lpstr>CT – računalniška tomografija</vt:lpstr>
      <vt:lpstr>Mamografija</vt:lpstr>
      <vt:lpstr>Vakuumska biopsija</vt:lpstr>
      <vt:lpstr>Premični aparati</vt:lpstr>
      <vt:lpstr>Brahiradioterapija (BRT)</vt:lpstr>
      <vt:lpstr>Način vstavljanja</vt:lpstr>
      <vt:lpstr>Napravi za PDR in HDR</vt:lpstr>
      <vt:lpstr>Teleradioterapija (TRT)</vt:lpstr>
      <vt:lpstr>Linearni pospeševalnik Varian</vt:lpstr>
      <vt:lpstr>Varian Novalis TX – aparat 8</vt:lpstr>
      <vt:lpstr>Raziskovalni RTG - Gulmay Darpac 2000</vt:lpstr>
      <vt:lpstr>Kalibrirani zaprti viri  za interne kalibracije</vt:lpstr>
      <vt:lpstr>3 načini ščitenja pred sevanjem</vt:lpstr>
      <vt:lpstr>Zaščita pred sevanjem</vt:lpstr>
      <vt:lpstr>Kaj ni zaščita pred sevanjem?</vt:lpstr>
      <vt:lpstr>Primeri zaščite</vt:lpstr>
      <vt:lpstr>Zakonodaja</vt:lpstr>
      <vt:lpstr>Ocena varstva izpostavljenih delavcev (OVID)</vt:lpstr>
      <vt:lpstr>Območja s povišanim sevanjem</vt:lpstr>
      <vt:lpstr>Oznake POZOR SEVANJE</vt:lpstr>
      <vt:lpstr>Povzetek</vt:lpstr>
      <vt:lpstr>Hvala lepa za pozornost!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Viri sevanja na OI</dc:title>
  <dc:creator>Čotar Uroš</dc:creator>
  <cp:lastModifiedBy>Uroš Čotar</cp:lastModifiedBy>
  <cp:revision>159</cp:revision>
  <cp:lastPrinted>2016-09-14T11:20:07Z</cp:lastPrinted>
  <dcterms:modified xsi:type="dcterms:W3CDTF">2016-09-14T11:21:39Z</dcterms:modified>
</cp:coreProperties>
</file>