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256" r:id="rId2"/>
    <p:sldId id="357" r:id="rId3"/>
    <p:sldId id="257" r:id="rId4"/>
    <p:sldId id="347" r:id="rId5"/>
    <p:sldId id="340" r:id="rId6"/>
    <p:sldId id="341" r:id="rId7"/>
    <p:sldId id="344" r:id="rId8"/>
    <p:sldId id="345" r:id="rId9"/>
    <p:sldId id="359" r:id="rId10"/>
    <p:sldId id="360" r:id="rId11"/>
    <p:sldId id="259" r:id="rId12"/>
    <p:sldId id="260" r:id="rId13"/>
    <p:sldId id="310" r:id="rId14"/>
    <p:sldId id="361" r:id="rId15"/>
    <p:sldId id="321" r:id="rId16"/>
    <p:sldId id="324" r:id="rId17"/>
    <p:sldId id="261" r:id="rId18"/>
    <p:sldId id="338" r:id="rId19"/>
    <p:sldId id="330" r:id="rId20"/>
    <p:sldId id="334" r:id="rId21"/>
    <p:sldId id="362" r:id="rId22"/>
    <p:sldId id="331" r:id="rId23"/>
    <p:sldId id="363" r:id="rId24"/>
    <p:sldId id="289" r:id="rId25"/>
    <p:sldId id="273" r:id="rId26"/>
    <p:sldId id="291" r:id="rId27"/>
    <p:sldId id="284" r:id="rId28"/>
    <p:sldId id="339" r:id="rId29"/>
    <p:sldId id="348" r:id="rId30"/>
    <p:sldId id="356" r:id="rId31"/>
    <p:sldId id="353" r:id="rId32"/>
    <p:sldId id="351" r:id="rId33"/>
    <p:sldId id="364" r:id="rId34"/>
    <p:sldId id="358" r:id="rId35"/>
    <p:sldId id="287" r:id="rId36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7038" autoAdjust="0"/>
  </p:normalViewPr>
  <p:slideViewPr>
    <p:cSldViewPr>
      <p:cViewPr varScale="1">
        <p:scale>
          <a:sx n="106" d="100"/>
          <a:sy n="106" d="100"/>
        </p:scale>
        <p:origin x="-12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sl-SI" altLang="sl-SI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sl-SI" altLang="sl-SI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sl-SI" altLang="sl-SI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487363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3BDFF969-A2F3-487F-BBBA-8AB0D527AB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2819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340013" y="-10729913"/>
            <a:ext cx="30684788" cy="2301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5312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1344984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690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690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690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690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690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690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219325" y="777875"/>
            <a:ext cx="2662238" cy="3838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6900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343188" y="-10729913"/>
            <a:ext cx="30687963" cy="2301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6900" cy="4505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08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12087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08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208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1208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1208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12087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2087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2087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523A7F-8991-45AF-9824-D26BD5F3E72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B27D8-2042-47BA-8D7A-57902E355D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798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532AA-CEE3-4333-A464-B12566C1F8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7918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B019B4-4CFA-47B9-B87C-67B1437EFE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799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E48D07-4D09-4EAD-AEDC-990BF599B0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1196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1628A21-B43C-43D2-BF97-6A80D18EF4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17874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F451F2-EC91-49BC-BD5C-98B9A307B3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610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4868AD-5262-49F3-AD58-9639774CC01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4978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2A70FF-90A3-446D-BFD7-9C0EDB786E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974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ACE1-5E71-4B62-9014-B0B8FE4CF2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199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E6589-451B-4967-9DC1-2B3F4B95DE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650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C5D25-864D-4018-A461-1A466083A6A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876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6643C-8852-40B6-B673-30CC5004E9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10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929DB-B3E1-4B92-BD2B-DD23E64F21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709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B8456-9B20-42CB-BA36-E62567562C2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497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34790-D452-4B84-B165-72D9E1B874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9486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FE950-EA07-4CC1-B10A-222F9D0FBE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7834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11984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98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198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1198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1198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198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198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D8140EC-AB58-411A-85BF-094ED315378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altLang="sl-SI" b="1">
                <a:solidFill>
                  <a:srgbClr val="FFFF66"/>
                </a:solidFill>
              </a:rPr>
              <a:t>Viri sevanj na OI in osnove varstva pred sevanji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6729412" cy="1752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 sz="2800">
                <a:solidFill>
                  <a:srgbClr val="FFFF66"/>
                </a:solidFill>
              </a:rPr>
              <a:t>Uroš Čotar, univ. dipl. fiz., 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 sz="2800">
                <a:solidFill>
                  <a:srgbClr val="FFFF66"/>
                </a:solidFill>
              </a:rPr>
              <a:t>odgovorna oseba za varstvo pred sevanji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 sz="2800">
                <a:solidFill>
                  <a:srgbClr val="FFFF66"/>
                </a:solidFill>
              </a:rPr>
              <a:t>Onkološki Inštitut, Ljubljana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 smtClean="0">
                <a:solidFill>
                  <a:srgbClr val="FFFF00"/>
                </a:solidFill>
              </a:rPr>
              <a:t>Viri </a:t>
            </a:r>
            <a:r>
              <a:rPr lang="sl-SI" altLang="sl-SI" dirty="0">
                <a:solidFill>
                  <a:srgbClr val="FFFF00"/>
                </a:solidFill>
              </a:rPr>
              <a:t>sevanja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530725"/>
          </a:xfrm>
        </p:spPr>
        <p:txBody>
          <a:bodyPr/>
          <a:lstStyle/>
          <a:p>
            <a:r>
              <a:rPr lang="sl-SI" altLang="sl-SI" dirty="0">
                <a:solidFill>
                  <a:srgbClr val="FFFF00"/>
                </a:solidFill>
              </a:rPr>
              <a:t>Radioaktivni izotopi: </a:t>
            </a:r>
            <a:r>
              <a:rPr lang="sl-SI" altLang="sl-SI" b="1" u="sng" dirty="0">
                <a:solidFill>
                  <a:srgbClr val="FF0000"/>
                </a:solidFill>
              </a:rPr>
              <a:t>stalno</a:t>
            </a:r>
            <a:r>
              <a:rPr lang="sl-SI" altLang="sl-SI" dirty="0">
                <a:solidFill>
                  <a:srgbClr val="FFFF00"/>
                </a:solidFill>
              </a:rPr>
              <a:t> sevajo, dokler ne </a:t>
            </a:r>
            <a:r>
              <a:rPr lang="sl-SI" altLang="sl-SI" dirty="0" err="1">
                <a:solidFill>
                  <a:srgbClr val="FFFF00"/>
                </a:solidFill>
              </a:rPr>
              <a:t>razapdejo</a:t>
            </a:r>
            <a:r>
              <a:rPr lang="sl-SI" altLang="sl-SI" dirty="0">
                <a:solidFill>
                  <a:srgbClr val="FFFF00"/>
                </a:solidFill>
              </a:rPr>
              <a:t> (</a:t>
            </a:r>
            <a:r>
              <a:rPr lang="sl-SI" altLang="sl-SI" dirty="0" err="1">
                <a:solidFill>
                  <a:srgbClr val="FFFF00"/>
                </a:solidFill>
              </a:rPr>
              <a:t>NM</a:t>
            </a:r>
            <a:r>
              <a:rPr lang="sl-SI" altLang="sl-SI" dirty="0">
                <a:solidFill>
                  <a:srgbClr val="FFFF00"/>
                </a:solidFill>
              </a:rPr>
              <a:t>, </a:t>
            </a:r>
            <a:r>
              <a:rPr lang="sl-SI" altLang="sl-SI" dirty="0" err="1">
                <a:solidFill>
                  <a:srgbClr val="FFFF00"/>
                </a:solidFill>
              </a:rPr>
              <a:t>BRT</a:t>
            </a:r>
            <a:r>
              <a:rPr lang="sl-SI" altLang="sl-SI" dirty="0">
                <a:solidFill>
                  <a:srgbClr val="FFFF00"/>
                </a:solidFill>
              </a:rPr>
              <a:t>)</a:t>
            </a:r>
          </a:p>
          <a:p>
            <a:r>
              <a:rPr lang="sl-SI" altLang="sl-SI" dirty="0">
                <a:solidFill>
                  <a:srgbClr val="FFFF00"/>
                </a:solidFill>
              </a:rPr>
              <a:t>Aparati s pospeševalno cevjo: sevajo samo takrat, </a:t>
            </a:r>
            <a:r>
              <a:rPr lang="sl-SI" altLang="sl-SI" b="1" u="sng" dirty="0">
                <a:solidFill>
                  <a:srgbClr val="FF0000"/>
                </a:solidFill>
              </a:rPr>
              <a:t>ko so vključeni</a:t>
            </a:r>
            <a:r>
              <a:rPr lang="sl-SI" altLang="sl-SI" dirty="0">
                <a:solidFill>
                  <a:srgbClr val="FFFF00"/>
                </a:solidFill>
              </a:rPr>
              <a:t> (</a:t>
            </a:r>
            <a:r>
              <a:rPr lang="sl-SI" altLang="sl-SI" dirty="0" err="1">
                <a:solidFill>
                  <a:srgbClr val="FFFF00"/>
                </a:solidFill>
              </a:rPr>
              <a:t>RTG</a:t>
            </a:r>
            <a:r>
              <a:rPr lang="sl-SI" altLang="sl-SI" dirty="0">
                <a:solidFill>
                  <a:srgbClr val="FFFF00"/>
                </a:solidFill>
              </a:rPr>
              <a:t>, </a:t>
            </a:r>
            <a:r>
              <a:rPr lang="sl-SI" altLang="sl-SI" dirty="0" err="1">
                <a:solidFill>
                  <a:srgbClr val="FFFF00"/>
                </a:solidFill>
              </a:rPr>
              <a:t>Linac</a:t>
            </a:r>
            <a:r>
              <a:rPr lang="sl-SI" altLang="sl-SI" dirty="0" smtClean="0">
                <a:solidFill>
                  <a:srgbClr val="FFFF00"/>
                </a:solidFill>
              </a:rPr>
              <a:t>)</a:t>
            </a:r>
          </a:p>
          <a:p>
            <a:r>
              <a:rPr lang="sl-SI" altLang="sl-SI" dirty="0" smtClean="0">
                <a:solidFill>
                  <a:srgbClr val="FF0000"/>
                </a:solidFill>
              </a:rPr>
              <a:t>MRI</a:t>
            </a:r>
            <a:r>
              <a:rPr lang="sl-SI" altLang="sl-SI" dirty="0" smtClean="0">
                <a:solidFill>
                  <a:srgbClr val="FFFF66"/>
                </a:solidFill>
              </a:rPr>
              <a:t>, </a:t>
            </a:r>
            <a:r>
              <a:rPr lang="sl-SI" altLang="sl-SI" dirty="0" err="1" smtClean="0">
                <a:solidFill>
                  <a:srgbClr val="FF0000"/>
                </a:solidFill>
              </a:rPr>
              <a:t>UZ</a:t>
            </a:r>
            <a:r>
              <a:rPr lang="sl-SI" altLang="sl-SI" dirty="0" smtClean="0">
                <a:solidFill>
                  <a:srgbClr val="FFFF66"/>
                </a:solidFill>
              </a:rPr>
              <a:t> in </a:t>
            </a:r>
            <a:r>
              <a:rPr lang="el-GR" altLang="sl-SI" dirty="0" smtClean="0">
                <a:solidFill>
                  <a:srgbClr val="FF0000"/>
                </a:solidFill>
                <a:cs typeface="Arial" charset="0"/>
              </a:rPr>
              <a:t>γ</a:t>
            </a:r>
            <a:r>
              <a:rPr lang="sl-SI" altLang="sl-SI" dirty="0" smtClean="0">
                <a:solidFill>
                  <a:srgbClr val="FFFF66"/>
                </a:solidFill>
                <a:cs typeface="Arial" charset="0"/>
              </a:rPr>
              <a:t> kamere </a:t>
            </a:r>
            <a:r>
              <a:rPr lang="sl-SI" altLang="sl-SI" b="1" u="sng" dirty="0" smtClean="0">
                <a:solidFill>
                  <a:srgbClr val="FF0000"/>
                </a:solidFill>
              </a:rPr>
              <a:t>niso</a:t>
            </a:r>
            <a:r>
              <a:rPr lang="sl-SI" altLang="sl-SI" dirty="0" smtClean="0">
                <a:solidFill>
                  <a:srgbClr val="FFFF66"/>
                </a:solidFill>
              </a:rPr>
              <a:t> viri </a:t>
            </a:r>
            <a:r>
              <a:rPr lang="sl-SI" altLang="sl-SI" dirty="0" err="1" smtClean="0">
                <a:solidFill>
                  <a:srgbClr val="FFFF66"/>
                </a:solidFill>
              </a:rPr>
              <a:t>IO</a:t>
            </a:r>
            <a:r>
              <a:rPr lang="sl-SI" altLang="sl-SI" dirty="0" smtClean="0">
                <a:solidFill>
                  <a:srgbClr val="FFFF66"/>
                </a:solidFill>
              </a:rPr>
              <a:t> sevanja</a:t>
            </a:r>
          </a:p>
          <a:p>
            <a:pPr marL="0" indent="0">
              <a:buNone/>
            </a:pPr>
            <a:endParaRPr lang="sl-SI" altLang="sl-SI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>
                <a:solidFill>
                  <a:srgbClr val="FFFF66"/>
                </a:solidFill>
              </a:rPr>
              <a:t>Uporaba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>
                <a:solidFill>
                  <a:srgbClr val="FFFF66"/>
                </a:solidFill>
              </a:rPr>
              <a:t>Diagnostika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>
                <a:solidFill>
                  <a:srgbClr val="FFFF66"/>
                </a:solidFill>
              </a:rPr>
              <a:t>Terapija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>
                <a:solidFill>
                  <a:srgbClr val="FFFF66"/>
                </a:solidFill>
              </a:rPr>
              <a:t>Interne kalibracije, preizkušanje naprav</a:t>
            </a:r>
            <a:endParaRPr lang="sl-SI" altLang="sl-SI">
              <a:solidFill>
                <a:srgbClr val="FFFF66"/>
              </a:solidFill>
            </a:endParaRP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Raziskovalna dejavnost</a:t>
            </a:r>
            <a:endParaRPr lang="en-GB" altLang="sl-SI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altLang="sl-SI">
                <a:solidFill>
                  <a:srgbClr val="FFFF66"/>
                </a:solidFill>
              </a:rPr>
              <a:t>Odprti viri (open sources)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Oddelek nuklearne medicine: priprava radiofarmaka, diagnostika in terapija (največ Tc-99m, I-131, F-18)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Oddelek brahiradioterapije: terapija (I-131)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Značilnost: sevajo </a:t>
            </a:r>
            <a:r>
              <a:rPr lang="sl-SI" altLang="sl-SI">
                <a:solidFill>
                  <a:srgbClr val="FFFF00"/>
                </a:solidFill>
              </a:rPr>
              <a:t>stalno, dokler ne razpadejo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00"/>
                </a:solidFill>
              </a:rPr>
              <a:t>Pacient po koncu posega </a:t>
            </a:r>
            <a:r>
              <a:rPr lang="sl-SI" altLang="sl-SI" b="1" u="sng">
                <a:solidFill>
                  <a:srgbClr val="FF0000"/>
                </a:solidFill>
              </a:rPr>
              <a:t>seva</a:t>
            </a:r>
            <a:r>
              <a:rPr lang="sl-SI" altLang="sl-SI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Priprava radiofarmaka</a:t>
            </a:r>
          </a:p>
        </p:txBody>
      </p:sp>
      <p:pic>
        <p:nvPicPr>
          <p:cNvPr id="180227" name="Picture 3" descr="vlecenje fluo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341438"/>
            <a:ext cx="6837363" cy="5129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PET-</a:t>
            </a:r>
            <a:r>
              <a:rPr lang="sl-SI" altLang="sl-SI" dirty="0" err="1" smtClean="0">
                <a:solidFill>
                  <a:srgbClr val="FFFF00"/>
                </a:solidFill>
              </a:rPr>
              <a:t>CT</a:t>
            </a:r>
            <a:endParaRPr lang="sl-SI" altLang="sl-SI" dirty="0" smtClean="0">
              <a:solidFill>
                <a:srgbClr val="FFFF00"/>
              </a:solidFill>
            </a:endParaRPr>
          </a:p>
        </p:txBody>
      </p:sp>
      <p:pic>
        <p:nvPicPr>
          <p:cNvPr id="1331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  <p:extLst>
      <p:ext uri="{BB962C8B-B14F-4D97-AF65-F5344CB8AC3E}">
        <p14:creationId xmlns:p14="http://schemas.microsoft.com/office/powerpoint/2010/main" val="4697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FFF00"/>
                </a:solidFill>
              </a:rPr>
              <a:t>Radioaktivni odpadki – skladiščenje</a:t>
            </a:r>
          </a:p>
        </p:txBody>
      </p:sp>
      <p:pic>
        <p:nvPicPr>
          <p:cNvPr id="197639" name="Picture 7" descr="skladisce - kontejnerj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7640" name="Picture 8" descr="skladisce - vre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Radioaktivni odpadki - tekoči</a:t>
            </a:r>
          </a:p>
        </p:txBody>
      </p:sp>
      <p:pic>
        <p:nvPicPr>
          <p:cNvPr id="203781" name="Picture 5" descr="cister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1600200"/>
            <a:ext cx="339883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7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altLang="sl-SI" sz="2800">
                <a:solidFill>
                  <a:srgbClr val="FFFF00"/>
                </a:solidFill>
              </a:rPr>
              <a:t>Hranjenje minimalno 2 meseca</a:t>
            </a:r>
          </a:p>
          <a:p>
            <a:r>
              <a:rPr lang="sl-SI" altLang="sl-SI" sz="2800">
                <a:solidFill>
                  <a:srgbClr val="FFFF00"/>
                </a:solidFill>
              </a:rPr>
              <a:t>Odvzem vzorcev in merjenje specifične aktivnosti (zakonsko določilo UV1, tabela 3)</a:t>
            </a:r>
          </a:p>
          <a:p>
            <a:r>
              <a:rPr lang="sl-SI" altLang="sl-SI" sz="2800">
                <a:solidFill>
                  <a:srgbClr val="FFFF00"/>
                </a:solidFill>
              </a:rPr>
              <a:t>Izpust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>
                <a:solidFill>
                  <a:srgbClr val="FFFF66"/>
                </a:solidFill>
              </a:rPr>
              <a:t>Zaprti viri (sealed sources)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Diagnostika</a:t>
            </a:r>
            <a:r>
              <a:rPr lang="en-GB" altLang="sl-SI" sz="2400" u="sng">
                <a:solidFill>
                  <a:srgbClr val="FFFF66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stacionarni </a:t>
            </a:r>
            <a:r>
              <a:rPr lang="en-GB" altLang="sl-SI" sz="2400">
                <a:solidFill>
                  <a:srgbClr val="FFFF66"/>
                </a:solidFill>
              </a:rPr>
              <a:t>rentgen, CT</a:t>
            </a:r>
            <a:r>
              <a:rPr lang="sl-SI" altLang="sl-SI" sz="2400">
                <a:solidFill>
                  <a:srgbClr val="FFFF66"/>
                </a:solidFill>
              </a:rPr>
              <a:t>, </a:t>
            </a:r>
            <a:r>
              <a:rPr lang="en-GB" altLang="sl-SI" sz="2400">
                <a:solidFill>
                  <a:srgbClr val="FFFF66"/>
                </a:solidFill>
              </a:rPr>
              <a:t>mamograf</a:t>
            </a:r>
            <a:r>
              <a:rPr lang="sl-SI" altLang="sl-SI" sz="2400">
                <a:solidFill>
                  <a:srgbClr val="FFFF66"/>
                </a:solidFill>
              </a:rPr>
              <a:t>, premični rentgen, mamotom</a:t>
            </a:r>
            <a:endParaRPr lang="en-GB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Terapija</a:t>
            </a:r>
            <a:endParaRPr lang="sl-SI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linearni pospeševalnik - </a:t>
            </a:r>
            <a:r>
              <a:rPr lang="en-GB" altLang="sl-SI" sz="2400">
                <a:solidFill>
                  <a:srgbClr val="FFFF66"/>
                </a:solidFill>
              </a:rPr>
              <a:t>Linac</a:t>
            </a:r>
            <a:endParaRPr lang="sl-SI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terapevtski rentgen</a:t>
            </a:r>
            <a:r>
              <a:rPr lang="sl-SI" altLang="sl-SI" sz="2400">
                <a:solidFill>
                  <a:srgbClr val="FFFF66"/>
                </a:solidFill>
              </a:rPr>
              <a:t> (Gulmay)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r</a:t>
            </a:r>
            <a:r>
              <a:rPr lang="en-GB" altLang="sl-SI" sz="2400">
                <a:solidFill>
                  <a:srgbClr val="FFFF66"/>
                </a:solidFill>
              </a:rPr>
              <a:t>adioizotopi: </a:t>
            </a:r>
            <a:r>
              <a:rPr lang="sl-SI" altLang="sl-SI" sz="2400">
                <a:solidFill>
                  <a:srgbClr val="FFFF66"/>
                </a:solidFill>
              </a:rPr>
              <a:t>TRT </a:t>
            </a:r>
            <a:r>
              <a:rPr lang="en-GB" altLang="sl-SI" sz="2400"/>
              <a:t>Co-60 </a:t>
            </a:r>
            <a:r>
              <a:rPr lang="en-GB" altLang="sl-SI" sz="2400">
                <a:solidFill>
                  <a:srgbClr val="FFFF66"/>
                </a:solidFill>
              </a:rPr>
              <a:t>(</a:t>
            </a:r>
            <a:r>
              <a:rPr lang="sl-SI" altLang="sl-SI" sz="2400"/>
              <a:t>ni več na OI</a:t>
            </a:r>
            <a:r>
              <a:rPr lang="en-GB" altLang="sl-SI" sz="2400">
                <a:solidFill>
                  <a:srgbClr val="FFFF66"/>
                </a:solidFill>
              </a:rPr>
              <a:t>), </a:t>
            </a:r>
            <a:r>
              <a:rPr lang="sl-SI" altLang="sl-SI" sz="2400">
                <a:solidFill>
                  <a:srgbClr val="FFFF66"/>
                </a:solidFill>
              </a:rPr>
              <a:t>BRT </a:t>
            </a:r>
            <a:r>
              <a:rPr lang="en-GB" altLang="sl-SI" sz="2400">
                <a:solidFill>
                  <a:srgbClr val="FFFF66"/>
                </a:solidFill>
              </a:rPr>
              <a:t>Ir-192 in Sr-90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Interne kalibracije in preizkušanje naprav (NM):</a:t>
            </a:r>
            <a:endParaRPr lang="sl-SI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altLang="sl-SI" sz="2400">
                <a:solidFill>
                  <a:srgbClr val="FFFF66"/>
                </a:solidFill>
                <a:cs typeface="Times New Roman" pitchFamily="18" charset="0"/>
              </a:rPr>
              <a:t>kamere:</a:t>
            </a:r>
            <a:r>
              <a:rPr lang="en-GB" altLang="sl-SI" sz="240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GB" altLang="sl-SI" sz="2400">
                <a:solidFill>
                  <a:srgbClr val="FFFF66"/>
                </a:solidFill>
              </a:rPr>
              <a:t>Co-57, Cs-137, Ba-133</a:t>
            </a:r>
            <a:endParaRPr lang="sl-SI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sl-SI" sz="2400">
                <a:solidFill>
                  <a:srgbClr val="FFFF66"/>
                </a:solidFill>
              </a:rPr>
              <a:t>PET/CT: Na-22</a:t>
            </a:r>
            <a:r>
              <a:rPr lang="sl-SI" altLang="sl-SI" sz="2400">
                <a:solidFill>
                  <a:srgbClr val="FFFF66"/>
                </a:solidFill>
              </a:rPr>
              <a:t>, Ga-68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Raziskave: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400">
                <a:solidFill>
                  <a:srgbClr val="FFFF66"/>
                </a:solidFill>
              </a:rPr>
              <a:t>Rentgen: Gulmay Darpac 2000</a:t>
            </a:r>
            <a:endParaRPr lang="en-GB" altLang="sl-SI" sz="24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sl-SI" sz="240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Značilnosti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Sami po sebi </a:t>
            </a:r>
            <a:r>
              <a:rPr lang="sl-SI" altLang="sl-SI" b="1" u="sng">
                <a:solidFill>
                  <a:srgbClr val="FF0000"/>
                </a:solidFill>
              </a:rPr>
              <a:t>ne sevajo</a:t>
            </a:r>
            <a:r>
              <a:rPr lang="sl-SI" altLang="sl-SI">
                <a:solidFill>
                  <a:srgbClr val="FFFF00"/>
                </a:solidFill>
              </a:rPr>
              <a:t> (v prostoru ni sevanja, ko je aparat izključen)! </a:t>
            </a:r>
            <a:r>
              <a:rPr lang="sl-SI" altLang="sl-SI">
                <a:solidFill>
                  <a:srgbClr val="FFFF00"/>
                </a:solidFill>
                <a:cs typeface="Arial" charset="0"/>
              </a:rPr>
              <a:t>→</a:t>
            </a:r>
          </a:p>
          <a:p>
            <a:r>
              <a:rPr lang="sl-SI" altLang="sl-SI">
                <a:solidFill>
                  <a:srgbClr val="FFFF00"/>
                </a:solidFill>
                <a:cs typeface="Arial" charset="0"/>
              </a:rPr>
              <a:t>→ </a:t>
            </a:r>
            <a:r>
              <a:rPr lang="sl-SI" altLang="sl-SI">
                <a:solidFill>
                  <a:srgbClr val="FFFF00"/>
                </a:solidFill>
              </a:rPr>
              <a:t>Dostop je možen </a:t>
            </a:r>
            <a:r>
              <a:rPr lang="sl-SI" altLang="sl-SI" b="1" u="sng">
                <a:solidFill>
                  <a:srgbClr val="FF0000"/>
                </a:solidFill>
              </a:rPr>
              <a:t>tudi za nesevalne delavce</a:t>
            </a:r>
          </a:p>
          <a:p>
            <a:r>
              <a:rPr lang="sl-SI" altLang="sl-SI">
                <a:solidFill>
                  <a:srgbClr val="FFFF00"/>
                </a:solidFill>
              </a:rPr>
              <a:t>Ni kontaminacije</a:t>
            </a:r>
          </a:p>
          <a:p>
            <a:r>
              <a:rPr lang="sl-SI" altLang="sl-SI">
                <a:solidFill>
                  <a:srgbClr val="FFFF00"/>
                </a:solidFill>
              </a:rPr>
              <a:t>Ni radioaktivnih odpadkov</a:t>
            </a:r>
          </a:p>
          <a:p>
            <a:r>
              <a:rPr lang="sl-SI" altLang="sl-SI">
                <a:solidFill>
                  <a:srgbClr val="FFFF00"/>
                </a:solidFill>
              </a:rPr>
              <a:t>Pacient po koncu posega </a:t>
            </a:r>
            <a:r>
              <a:rPr lang="sl-SI" altLang="sl-SI" b="1" u="sng">
                <a:solidFill>
                  <a:srgbClr val="FF0000"/>
                </a:solidFill>
              </a:rPr>
              <a:t>ne seva</a:t>
            </a:r>
            <a:r>
              <a:rPr lang="sl-SI" altLang="sl-SI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Stacionarni rentgenski aparati</a:t>
            </a:r>
          </a:p>
        </p:txBody>
      </p:sp>
      <p:pic>
        <p:nvPicPr>
          <p:cNvPr id="214028" name="Picture 12" descr="di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029" name="Picture 13" descr="elev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4030" name="Picture 14" descr="bucky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Namen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rgbClr val="FFFF00"/>
                </a:solidFill>
              </a:rPr>
              <a:t>Seznanitev s sevanjem in viri sevanj na OI</a:t>
            </a:r>
          </a:p>
          <a:p>
            <a:r>
              <a:rPr lang="sl-SI" altLang="sl-SI" sz="2800">
                <a:solidFill>
                  <a:srgbClr val="FFFF00"/>
                </a:solidFill>
              </a:rPr>
              <a:t>Odpravimo strah pred sevanjem</a:t>
            </a:r>
          </a:p>
          <a:p>
            <a:r>
              <a:rPr lang="sl-SI" altLang="sl-SI" sz="2800">
                <a:solidFill>
                  <a:srgbClr val="FFFF00"/>
                </a:solidFill>
              </a:rPr>
              <a:t>Namen ni prepričevanje, da je sevanje škodljivo ali koristno</a:t>
            </a:r>
          </a:p>
        </p:txBody>
      </p:sp>
      <p:pic>
        <p:nvPicPr>
          <p:cNvPr id="268295" name="Picture 7" descr="radiatio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3141663"/>
            <a:ext cx="433705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Mamografija</a:t>
            </a:r>
          </a:p>
        </p:txBody>
      </p:sp>
      <p:pic>
        <p:nvPicPr>
          <p:cNvPr id="224264" name="Picture 8" descr="selen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4265" name="Picture 9" descr="lorad m i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4269" name="Picture 13" descr="Siemens Inspiration (pokonci)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CT – računalniška tomografija</a:t>
            </a:r>
          </a:p>
        </p:txBody>
      </p:sp>
      <p:pic>
        <p:nvPicPr>
          <p:cNvPr id="2560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  <p:extLst>
      <p:ext uri="{BB962C8B-B14F-4D97-AF65-F5344CB8AC3E}">
        <p14:creationId xmlns:p14="http://schemas.microsoft.com/office/powerpoint/2010/main" val="15943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Premični aparati</a:t>
            </a:r>
          </a:p>
        </p:txBody>
      </p:sp>
      <p:pic>
        <p:nvPicPr>
          <p:cNvPr id="217094" name="Picture 6" descr="practix Stank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268413"/>
            <a:ext cx="6219825" cy="4132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709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45125"/>
            <a:ext cx="82296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l-SI" altLang="sl-SI" sz="2800">
                <a:solidFill>
                  <a:srgbClr val="FFFF00"/>
                </a:solidFill>
              </a:rPr>
              <a:t>Philips Practix 400 – intenziva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Vakuumska biopsija</a:t>
            </a:r>
          </a:p>
        </p:txBody>
      </p:sp>
      <p:pic>
        <p:nvPicPr>
          <p:cNvPr id="2765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  <p:extLst>
      <p:ext uri="{BB962C8B-B14F-4D97-AF65-F5344CB8AC3E}">
        <p14:creationId xmlns:p14="http://schemas.microsoft.com/office/powerpoint/2010/main" val="97066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>
                <a:solidFill>
                  <a:srgbClr val="FFFF66"/>
                </a:solidFill>
              </a:rPr>
              <a:t>Brahiradioterapija (BRT)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sl-SI" altLang="sl-SI" sz="2800">
              <a:solidFill>
                <a:srgbClr val="FFFF66"/>
              </a:solidFill>
            </a:endParaRPr>
          </a:p>
          <a:p>
            <a:pPr>
              <a:spcBef>
                <a:spcPts val="700"/>
              </a:spcBef>
              <a:buSzPct val="103000"/>
            </a:pPr>
            <a:r>
              <a:rPr lang="sl-SI" altLang="sl-SI" sz="2800">
                <a:solidFill>
                  <a:srgbClr val="FFFF66"/>
                </a:solidFill>
              </a:rPr>
              <a:t>Brahiradioterapija (BRT) =  zdravljenje z radioaktivnimi viri na telesu ali v telesu</a:t>
            </a:r>
          </a:p>
          <a:p>
            <a:pPr>
              <a:spcBef>
                <a:spcPts val="700"/>
              </a:spcBef>
              <a:buSzPct val="103000"/>
            </a:pPr>
            <a:r>
              <a:rPr lang="sl-SI" altLang="sl-SI" sz="2800">
                <a:solidFill>
                  <a:srgbClr val="FFFF66"/>
                </a:solidFill>
              </a:rPr>
              <a:t>Izotopi: </a:t>
            </a:r>
          </a:p>
          <a:p>
            <a:pPr>
              <a:spcBef>
                <a:spcPts val="700"/>
              </a:spcBef>
              <a:buSzPct val="103000"/>
              <a:buFontTx/>
              <a:buChar char="-"/>
            </a:pPr>
            <a:r>
              <a:rPr lang="sl-SI" altLang="sl-SI" sz="2800">
                <a:solidFill>
                  <a:srgbClr val="FFFF66"/>
                </a:solidFill>
              </a:rPr>
              <a:t>Sr-90 (</a:t>
            </a:r>
            <a:r>
              <a:rPr lang="sl-SI" altLang="sl-SI" sz="2800">
                <a:solidFill>
                  <a:srgbClr val="FFFF66"/>
                </a:solidFill>
                <a:cs typeface="Arial" charset="0"/>
              </a:rPr>
              <a:t>β sevalec</a:t>
            </a:r>
            <a:r>
              <a:rPr lang="sl-SI" altLang="sl-SI" sz="2800">
                <a:solidFill>
                  <a:srgbClr val="FFFF66"/>
                </a:solidFill>
              </a:rPr>
              <a:t>) </a:t>
            </a:r>
          </a:p>
          <a:p>
            <a:pPr>
              <a:spcBef>
                <a:spcPts val="700"/>
              </a:spcBef>
              <a:buSzPct val="103000"/>
              <a:buFontTx/>
              <a:buChar char="-"/>
            </a:pPr>
            <a:r>
              <a:rPr lang="sl-SI" altLang="sl-SI" sz="2800">
                <a:solidFill>
                  <a:srgbClr val="FFFF66"/>
                </a:solidFill>
              </a:rPr>
              <a:t>Ir-192 (</a:t>
            </a:r>
            <a:r>
              <a:rPr lang="sl-SI" altLang="sl-SI" sz="2800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sl-SI" altLang="sl-SI" sz="2800">
                <a:solidFill>
                  <a:srgbClr val="FFFF66"/>
                </a:solidFill>
              </a:rPr>
              <a:t> sevalec)</a:t>
            </a:r>
          </a:p>
          <a:p>
            <a:pPr>
              <a:spcBef>
                <a:spcPts val="700"/>
              </a:spcBef>
              <a:buSzPct val="103000"/>
            </a:pPr>
            <a:r>
              <a:rPr lang="sl-SI" altLang="sl-SI" sz="2800">
                <a:solidFill>
                  <a:srgbClr val="FFFF66"/>
                </a:solidFill>
              </a:rPr>
              <a:t>Značilnost: stalno sevajo</a:t>
            </a:r>
          </a:p>
          <a:p>
            <a:pPr>
              <a:spcBef>
                <a:spcPts val="700"/>
              </a:spcBef>
              <a:buSzPct val="103000"/>
            </a:pPr>
            <a:r>
              <a:rPr lang="sl-SI" altLang="sl-SI" sz="2800">
                <a:solidFill>
                  <a:srgbClr val="FFFF66"/>
                </a:solidFill>
              </a:rPr>
              <a:t>Pacient po koncu posega </a:t>
            </a:r>
            <a:r>
              <a:rPr lang="sl-SI" altLang="sl-SI" sz="2800" b="1" u="sng">
                <a:solidFill>
                  <a:srgbClr val="FF0000"/>
                </a:solidFill>
              </a:rPr>
              <a:t>ne seva</a:t>
            </a:r>
            <a:r>
              <a:rPr lang="sl-SI" altLang="sl-SI" sz="2800">
                <a:solidFill>
                  <a:srgbClr val="FFFF66"/>
                </a:solidFill>
              </a:rPr>
              <a:t> – vir odstranimo</a:t>
            </a:r>
          </a:p>
          <a:p>
            <a:pPr>
              <a:spcBef>
                <a:spcPts val="700"/>
              </a:spcBef>
              <a:buSzPct val="103000"/>
              <a:buFontTx/>
              <a:buNone/>
            </a:pPr>
            <a:endParaRPr lang="sl-SI" altLang="sl-SI" sz="280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Napravi za PDR in HDR</a:t>
            </a:r>
          </a:p>
        </p:txBody>
      </p:sp>
      <p:pic>
        <p:nvPicPr>
          <p:cNvPr id="2151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313112" cy="2238375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" name="Picture 9" descr="HD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7" name="Picture 13" descr="kontejn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8" name="Picture 14" descr="Philips Endu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Teleradioterapija (TRT)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Zdravljenje z obsevanjem na daljavo</a:t>
            </a:r>
          </a:p>
          <a:p>
            <a:r>
              <a:rPr lang="sl-SI" altLang="sl-SI">
                <a:solidFill>
                  <a:srgbClr val="FFFF00"/>
                </a:solidFill>
              </a:rPr>
              <a:t>Oprema na Onkološkem inštitutu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FF00"/>
                </a:solidFill>
              </a:rPr>
              <a:t>8 Linacov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FF00"/>
                </a:solidFill>
              </a:rPr>
              <a:t>1 300kV RTG (Gulmay)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FF00"/>
                </a:solidFill>
              </a:rPr>
              <a:t>3 simulatorji</a:t>
            </a:r>
          </a:p>
          <a:p>
            <a:r>
              <a:rPr lang="sl-SI" altLang="sl-SI">
                <a:solidFill>
                  <a:srgbClr val="FFFF00"/>
                </a:solidFill>
              </a:rPr>
              <a:t>Pacient po koncu posega </a:t>
            </a:r>
            <a:r>
              <a:rPr lang="sl-SI" altLang="sl-SI" b="1" u="sng">
                <a:solidFill>
                  <a:srgbClr val="FF0000"/>
                </a:solidFill>
              </a:rPr>
              <a:t>ne seva</a:t>
            </a:r>
            <a:r>
              <a:rPr lang="sl-SI" altLang="sl-SI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Linearni pospeševalnik Varian</a:t>
            </a:r>
          </a:p>
        </p:txBody>
      </p:sp>
      <p:pic>
        <p:nvPicPr>
          <p:cNvPr id="327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73238"/>
            <a:ext cx="6037263" cy="4527550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Varian Novalis TX – aparat 8</a:t>
            </a:r>
          </a:p>
        </p:txBody>
      </p:sp>
      <p:pic>
        <p:nvPicPr>
          <p:cNvPr id="236550" name="Picture 6" descr="Varian Noval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3 načini ščitenja pred sevanjem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Čas</a:t>
            </a:r>
          </a:p>
          <a:p>
            <a:r>
              <a:rPr lang="sl-SI" altLang="sl-SI">
                <a:solidFill>
                  <a:srgbClr val="FFFF00"/>
                </a:solidFill>
              </a:rPr>
              <a:t>Razdalja </a:t>
            </a:r>
          </a:p>
          <a:p>
            <a:r>
              <a:rPr lang="sl-SI" altLang="sl-SI">
                <a:solidFill>
                  <a:srgbClr val="FFFF00"/>
                </a:solidFill>
              </a:rPr>
              <a:t>Ščit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>
                <a:solidFill>
                  <a:srgbClr val="FFFF66"/>
                </a:solidFill>
              </a:rPr>
              <a:t>Vsebina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Osnove o sevanju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Viri sevanj na OI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Zaščita pred sevanjem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>
                <a:solidFill>
                  <a:srgbClr val="FFFF66"/>
                </a:solidFill>
              </a:rPr>
              <a:t>Predpisi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66"/>
                </a:solidFill>
              </a:rPr>
              <a:t>Zaščita pred sevanjem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FFFF66"/>
                </a:solidFill>
                <a:cs typeface="Arial" charset="0"/>
              </a:rPr>
              <a:t>RTG: zaščitno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Pb steklo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 ali tanka stena</a:t>
            </a:r>
          </a:p>
          <a:p>
            <a:pPr>
              <a:lnSpc>
                <a:spcPct val="90000"/>
              </a:lnSpc>
            </a:pPr>
            <a:r>
              <a:rPr lang="el-GR" altLang="sl-SI">
                <a:solidFill>
                  <a:srgbClr val="FFFF66"/>
                </a:solidFill>
                <a:cs typeface="Arial" charset="0"/>
              </a:rPr>
              <a:t>γ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: zaščitna obleka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ne pomaga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 (ščiti nas samo pred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kontaminacijo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), Pb plašč je primeren samo za Tc-99m, za ostale vire pa ne, zato zmanjšamo čas zadrževanja na minimum in povečamo razdaljo do vira na maksimum</a:t>
            </a:r>
          </a:p>
          <a:p>
            <a:pPr>
              <a:lnSpc>
                <a:spcPct val="90000"/>
              </a:lnSpc>
            </a:pPr>
            <a:r>
              <a:rPr lang="el-GR" altLang="sl-SI">
                <a:solidFill>
                  <a:srgbClr val="FFFF66"/>
                </a:solidFill>
                <a:cs typeface="Arial" charset="0"/>
              </a:rPr>
              <a:t>β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: nekaj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mm plastike</a:t>
            </a:r>
            <a:endParaRPr lang="el-GR" altLang="sl-SI" b="1" u="sng">
              <a:solidFill>
                <a:srgbClr val="FFFF66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FFFF66"/>
                </a:solidFill>
                <a:cs typeface="Arial" charset="0"/>
              </a:rPr>
              <a:t>Linac: </a:t>
            </a:r>
            <a:r>
              <a:rPr lang="sl-SI" altLang="sl-SI" b="1" u="sng">
                <a:solidFill>
                  <a:srgbClr val="FFFF66"/>
                </a:solidFill>
                <a:cs typeface="Arial" charset="0"/>
              </a:rPr>
              <a:t>1 m betona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Primeri</a:t>
            </a:r>
            <a:r>
              <a:rPr lang="sl-SI" altLang="sl-SI"/>
              <a:t> </a:t>
            </a:r>
            <a:r>
              <a:rPr lang="sl-SI" altLang="sl-SI">
                <a:solidFill>
                  <a:srgbClr val="FFFF00"/>
                </a:solidFill>
              </a:rPr>
              <a:t>zaščite</a:t>
            </a:r>
          </a:p>
        </p:txBody>
      </p:sp>
      <p:pic>
        <p:nvPicPr>
          <p:cNvPr id="263171" name="Picture 3" descr="zascit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172" name="Picture 4" descr="plas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173" name="Picture 5" descr="pronssni kontejn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174" name="Picture 6" descr="posode za odapdk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Območja s povišanim sevanjem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b="1" u="sng">
                <a:solidFill>
                  <a:srgbClr val="FF0000"/>
                </a:solidFill>
              </a:rPr>
              <a:t>Nadzorovano območje</a:t>
            </a:r>
            <a:r>
              <a:rPr lang="sl-SI" altLang="sl-SI">
                <a:solidFill>
                  <a:srgbClr val="FFFF00"/>
                </a:solidFill>
              </a:rPr>
              <a:t>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solidFill>
                  <a:srgbClr val="FFFF00"/>
                </a:solidFill>
              </a:rPr>
              <a:t>Posebej označeno z znakom (POZOR SEVANJE)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solidFill>
                  <a:srgbClr val="FFFF00"/>
                </a:solidFill>
              </a:rPr>
              <a:t>Vstop je nadzorovan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solidFill>
                  <a:srgbClr val="FFFF00"/>
                </a:solidFill>
              </a:rPr>
              <a:t>Prostor z RTG napravo, prostori z radioaktivnimi viri, prostor obsevalnega aparata </a:t>
            </a:r>
          </a:p>
          <a:p>
            <a:pPr>
              <a:lnSpc>
                <a:spcPct val="90000"/>
              </a:lnSpc>
            </a:pPr>
            <a:r>
              <a:rPr lang="sl-SI" altLang="sl-SI" b="1" u="sng">
                <a:solidFill>
                  <a:srgbClr val="FFFF00"/>
                </a:solidFill>
              </a:rPr>
              <a:t>Opazovano območje</a:t>
            </a:r>
            <a:r>
              <a:rPr lang="sl-SI" altLang="sl-SI">
                <a:solidFill>
                  <a:srgbClr val="FFFF00"/>
                </a:solidFill>
              </a:rPr>
              <a:t> – tu posebnih omejitev ni - nadzorni prostori aparatov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Oznake POZOR SEVANJE</a:t>
            </a:r>
          </a:p>
        </p:txBody>
      </p:sp>
      <p:pic>
        <p:nvPicPr>
          <p:cNvPr id="44035" name="Picture 13" descr="DSC_07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</p:spPr>
      </p:pic>
      <p:pic>
        <p:nvPicPr>
          <p:cNvPr id="44036" name="Picture 19" descr="pozor sevanje (pokonci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375" y="1600200"/>
            <a:ext cx="327025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Content Placeholder 2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</p:spPr>
      </p:pic>
    </p:spTree>
    <p:extLst>
      <p:ext uri="{BB962C8B-B14F-4D97-AF65-F5344CB8AC3E}">
        <p14:creationId xmlns:p14="http://schemas.microsoft.com/office/powerpoint/2010/main" val="14564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Povzetek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FFFF00"/>
                </a:solidFill>
              </a:rPr>
              <a:t>Prejete doze pri delu na OI so nizke (razen na NM) – tveganje za sevalne posledice je majhno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FFFF00"/>
                </a:solidFill>
              </a:rPr>
              <a:t>Prejete doze za nesevalne delavce so </a:t>
            </a:r>
            <a:r>
              <a:rPr lang="sl-SI" altLang="sl-SI" sz="2800" b="1" u="sng">
                <a:solidFill>
                  <a:srgbClr val="FF0000"/>
                </a:solidFill>
              </a:rPr>
              <a:t>nemerljive</a:t>
            </a:r>
            <a:r>
              <a:rPr lang="sl-SI" altLang="sl-SI" sz="2800">
                <a:solidFill>
                  <a:srgbClr val="FF0000"/>
                </a:solidFill>
              </a:rPr>
              <a:t>, </a:t>
            </a:r>
            <a:r>
              <a:rPr lang="sl-SI" altLang="sl-SI" sz="2800">
                <a:solidFill>
                  <a:srgbClr val="FFFF00"/>
                </a:solidFill>
              </a:rPr>
              <a:t>ni potrebno razvrščanje med sevalce</a:t>
            </a:r>
            <a:endParaRPr lang="sl-SI" altLang="sl-SI" sz="2800" b="1" u="sng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FFFF00"/>
                </a:solidFill>
              </a:rPr>
              <a:t>Pozorni moramo biti na oznake, ki označujejo povišano sevanje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FFFF00"/>
                </a:solidFill>
              </a:rPr>
              <a:t>Upoštevati moramo navodila osebja oddelka (gibanje po oddelku, možnost kontaminacije, časovni plani obsevanja)</a:t>
            </a:r>
          </a:p>
          <a:p>
            <a:pPr>
              <a:lnSpc>
                <a:spcPct val="80000"/>
              </a:lnSpc>
            </a:pPr>
            <a:r>
              <a:rPr lang="sl-SI" altLang="sl-SI" sz="2800">
                <a:solidFill>
                  <a:srgbClr val="FFFF00"/>
                </a:solidFill>
              </a:rPr>
              <a:t>Seva samo pacient, ki pride iz NM (tudi BRT-jod), ostali pacienti iz drugih oddelkov (RTG, BRT in TRT pa 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77800"/>
            <a:ext cx="82296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  <a:buFont typeface="Arial" charset="0"/>
              <a:buNone/>
            </a:pPr>
            <a:endParaRPr lang="sl-SI" altLang="sl-SI" sz="44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</a:pPr>
            <a:endParaRPr lang="sl-SI" altLang="sl-SI" sz="32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sl-SI">
                <a:solidFill>
                  <a:srgbClr val="FFFF66"/>
                </a:solidFill>
              </a:rPr>
              <a:t>Hvala lepa za pozornost!</a:t>
            </a:r>
            <a:endParaRPr lang="sl-SI" altLang="sl-SI">
              <a:solidFill>
                <a:srgbClr val="FFFF66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4038600" cy="4530725"/>
          </a:xfrm>
        </p:spPr>
        <p:txBody>
          <a:bodyPr/>
          <a:lstStyle/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Font typeface="Times New Roman" pitchFamily="18" charset="0"/>
              <a:buNone/>
            </a:pPr>
            <a:r>
              <a:rPr lang="sl-SI" altLang="sl-SI" sz="3600">
                <a:solidFill>
                  <a:srgbClr val="FFFF00"/>
                </a:solidFill>
              </a:rPr>
              <a:t>Vprašanja?</a:t>
            </a:r>
          </a:p>
        </p:txBody>
      </p:sp>
      <p:pic>
        <p:nvPicPr>
          <p:cNvPr id="35849" name="Picture 9" descr="baltaz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412875"/>
            <a:ext cx="2820987" cy="499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Vse seva!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Inhalacija radona: ~1/2 letne doze</a:t>
            </a:r>
          </a:p>
          <a:p>
            <a:r>
              <a:rPr lang="sl-SI" altLang="sl-SI">
                <a:solidFill>
                  <a:srgbClr val="FFFF00"/>
                </a:solidFill>
              </a:rPr>
              <a:t>Kozmično sevanje, direktno sevanje iz zemlje (naravna radioaktivnost), ingestija s hrano: ~1/2 letne doze</a:t>
            </a:r>
          </a:p>
          <a:p>
            <a:r>
              <a:rPr lang="sl-SI" altLang="sl-SI">
                <a:solidFill>
                  <a:srgbClr val="FFFF00"/>
                </a:solidFill>
              </a:rPr>
              <a:t>Umetni viri (medicina, industrija): &lt; 10%</a:t>
            </a:r>
          </a:p>
          <a:p>
            <a:r>
              <a:rPr lang="sl-SI" altLang="sl-SI">
                <a:solidFill>
                  <a:srgbClr val="FFFF00"/>
                </a:solidFill>
              </a:rPr>
              <a:t>Letna doza v Sloveniji 2-3 mSv</a:t>
            </a:r>
          </a:p>
          <a:p>
            <a:endParaRPr lang="sl-SI" altLang="sl-SI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66"/>
                </a:solidFill>
              </a:rPr>
              <a:t>Neionizirajoče sevanje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66"/>
                </a:solidFill>
              </a:rPr>
              <a:t>dolgi valovi: </a:t>
            </a:r>
            <a:r>
              <a:rPr lang="sl-SI" altLang="sl-SI"/>
              <a:t>električna napeljava (50Hz)</a:t>
            </a:r>
          </a:p>
          <a:p>
            <a:r>
              <a:rPr lang="sl-SI" altLang="sl-SI">
                <a:solidFill>
                  <a:srgbClr val="FFFF66"/>
                </a:solidFill>
              </a:rPr>
              <a:t>radijski valovi: </a:t>
            </a:r>
            <a:r>
              <a:rPr lang="sl-SI" altLang="sl-SI"/>
              <a:t>radio, TV, mobitel, radijski oddajniki</a:t>
            </a:r>
          </a:p>
          <a:p>
            <a:r>
              <a:rPr lang="sl-SI" altLang="sl-SI">
                <a:solidFill>
                  <a:srgbClr val="FFFF66"/>
                </a:solidFill>
              </a:rPr>
              <a:t>mikrovalovi: </a:t>
            </a:r>
            <a:r>
              <a:rPr lang="sl-SI" altLang="sl-SI"/>
              <a:t>mikrovalovne pečice</a:t>
            </a:r>
          </a:p>
          <a:p>
            <a:r>
              <a:rPr lang="sl-SI" altLang="sl-SI">
                <a:solidFill>
                  <a:srgbClr val="FFFF66"/>
                </a:solidFill>
              </a:rPr>
              <a:t>IR svetloba: </a:t>
            </a:r>
            <a:r>
              <a:rPr lang="sl-SI" altLang="sl-SI"/>
              <a:t>toplota telesa, žarnica na volframovo nitko 95%, IR laser (CD, DVD)</a:t>
            </a:r>
          </a:p>
          <a:p>
            <a:r>
              <a:rPr lang="sl-SI" altLang="sl-SI">
                <a:solidFill>
                  <a:srgbClr val="FFFF66"/>
                </a:solidFill>
              </a:rPr>
              <a:t>vidna svetloba: </a:t>
            </a:r>
            <a:r>
              <a:rPr lang="sl-SI" altLang="sl-SI"/>
              <a:t>vse vidne barve mavrice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66"/>
                </a:solidFill>
              </a:rPr>
              <a:t>Ionizirajoče sevanje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FFFF66"/>
                </a:solidFill>
              </a:rPr>
              <a:t>Svetloba: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solidFill>
                  <a:srgbClr val="FFFF66"/>
                </a:solidFill>
              </a:rPr>
              <a:t>UV: </a:t>
            </a:r>
            <a:r>
              <a:rPr lang="sl-SI" altLang="sl-SI"/>
              <a:t>del sončevega spektra, ki je odgovoren za porjavitev kože, Hg žarnice (solarij), varjenje, excimer laserji za operacije roženice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>
                <a:solidFill>
                  <a:srgbClr val="FFFF66"/>
                </a:solidFill>
              </a:rPr>
              <a:t>Röntgenski (X) žarki: </a:t>
            </a:r>
            <a:r>
              <a:rPr lang="sl-SI" altLang="sl-SI"/>
              <a:t>röntgenski aparati, katodne cevi (TV, CRT monitor), Linac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l-GR" altLang="sl-SI">
                <a:solidFill>
                  <a:srgbClr val="FFFF66"/>
                </a:solidFill>
                <a:cs typeface="Arial" charset="0"/>
              </a:rPr>
              <a:t>γ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 žarki: </a:t>
            </a:r>
            <a:r>
              <a:rPr lang="sl-SI" altLang="sl-SI">
                <a:cs typeface="Arial" charset="0"/>
              </a:rPr>
              <a:t>radioaktivna jedra atomov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 </a:t>
            </a:r>
            <a:endParaRPr lang="sl-SI" altLang="sl-SI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r>
              <a:rPr lang="sl-SI" altLang="sl-SI">
                <a:solidFill>
                  <a:srgbClr val="FFFF66"/>
                </a:solidFill>
              </a:rPr>
              <a:t>Delci: </a:t>
            </a:r>
            <a:r>
              <a:rPr lang="el-GR" altLang="sl-SI">
                <a:solidFill>
                  <a:srgbClr val="FFFF66"/>
                </a:solidFill>
                <a:cs typeface="Arial" charset="0"/>
              </a:rPr>
              <a:t>α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, </a:t>
            </a:r>
            <a:r>
              <a:rPr lang="el-GR" altLang="sl-SI">
                <a:solidFill>
                  <a:srgbClr val="FFFF66"/>
                </a:solidFill>
                <a:cs typeface="Arial" charset="0"/>
              </a:rPr>
              <a:t>β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, n</a:t>
            </a:r>
            <a:endParaRPr lang="el-GR" altLang="sl-SI">
              <a:solidFill>
                <a:srgbClr val="FFFF66"/>
              </a:solidFill>
              <a:cs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l-SI" altLang="sl-SI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sl-SI">
                <a:solidFill>
                  <a:srgbClr val="FFFF66"/>
                </a:solidFill>
                <a:latin typeface="+mj-lt"/>
                <a:ea typeface="+mj-ea"/>
                <a:cs typeface="+mj-cs"/>
              </a:rPr>
              <a:t>Merske enote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sl-SI" altLang="sl-SI" sz="2800" dirty="0" err="1">
                <a:solidFill>
                  <a:srgbClr val="FFFF66"/>
                </a:solidFill>
              </a:rPr>
              <a:t>Gy</a:t>
            </a:r>
            <a:r>
              <a:rPr lang="sl-SI" altLang="sl-SI" sz="2800" dirty="0">
                <a:solidFill>
                  <a:srgbClr val="FFFF66"/>
                </a:solidFill>
              </a:rPr>
              <a:t> (</a:t>
            </a:r>
            <a:r>
              <a:rPr lang="sl-SI" altLang="sl-SI" sz="2800" dirty="0" err="1">
                <a:solidFill>
                  <a:srgbClr val="FFFF66"/>
                </a:solidFill>
              </a:rPr>
              <a:t>Gray</a:t>
            </a:r>
            <a:r>
              <a:rPr lang="sl-SI" altLang="sl-SI" sz="2800" dirty="0">
                <a:solidFill>
                  <a:srgbClr val="FFFF66"/>
                </a:solidFill>
              </a:rPr>
              <a:t>) = J/kg</a:t>
            </a:r>
          </a:p>
          <a:p>
            <a:r>
              <a:rPr lang="sl-SI" altLang="sl-SI" sz="2800" dirty="0">
                <a:solidFill>
                  <a:srgbClr val="FFFF66"/>
                </a:solidFill>
              </a:rPr>
              <a:t>Sv (</a:t>
            </a:r>
            <a:r>
              <a:rPr lang="sl-SI" altLang="sl-SI" sz="2800" dirty="0" err="1">
                <a:solidFill>
                  <a:srgbClr val="FFFF66"/>
                </a:solidFill>
              </a:rPr>
              <a:t>Sievert</a:t>
            </a:r>
            <a:r>
              <a:rPr lang="sl-SI" altLang="sl-SI" sz="2800" dirty="0">
                <a:solidFill>
                  <a:srgbClr val="FFFF66"/>
                </a:solidFill>
              </a:rPr>
              <a:t>) = J/kg za (uporablja se za računanje efektivne doze v telesu z upoštevanjem vrste sevanja in občutljivosti organov)</a:t>
            </a:r>
          </a:p>
          <a:p>
            <a:r>
              <a:rPr lang="sl-SI" altLang="sl-SI" sz="2800" dirty="0">
                <a:solidFill>
                  <a:srgbClr val="FFFF66"/>
                </a:solidFill>
              </a:rPr>
              <a:t>Sv/h (</a:t>
            </a:r>
            <a:r>
              <a:rPr lang="sl-SI" altLang="sl-SI" sz="2800" dirty="0" err="1">
                <a:solidFill>
                  <a:srgbClr val="FFFF66"/>
                </a:solidFill>
              </a:rPr>
              <a:t>Gy</a:t>
            </a:r>
            <a:r>
              <a:rPr lang="sl-SI" altLang="sl-SI" sz="2800" dirty="0">
                <a:solidFill>
                  <a:srgbClr val="FFFF66"/>
                </a:solidFill>
              </a:rPr>
              <a:t>/h): hitrost doze (nivo sevanja)</a:t>
            </a:r>
          </a:p>
          <a:p>
            <a:r>
              <a:rPr lang="sl-SI" altLang="sl-SI" sz="2800" dirty="0">
                <a:solidFill>
                  <a:srgbClr val="FFFF66"/>
                </a:solidFill>
              </a:rPr>
              <a:t>Uporabljajo se manjše enote: </a:t>
            </a:r>
            <a:r>
              <a:rPr lang="sl-SI" altLang="sl-SI" sz="2800" dirty="0" err="1">
                <a:solidFill>
                  <a:srgbClr val="FFFF66"/>
                </a:solidFill>
              </a:rPr>
              <a:t>nSv</a:t>
            </a:r>
            <a:r>
              <a:rPr lang="sl-SI" altLang="sl-SI" sz="2800" dirty="0">
                <a:solidFill>
                  <a:srgbClr val="FFFF66"/>
                </a:solidFill>
              </a:rPr>
              <a:t>/h, </a:t>
            </a:r>
            <a:r>
              <a:rPr lang="el-GR" altLang="sl-SI" sz="2800" dirty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Sv/h, </a:t>
            </a:r>
            <a:r>
              <a:rPr lang="sl-SI" altLang="sl-SI" sz="2800" dirty="0" err="1">
                <a:solidFill>
                  <a:srgbClr val="FFFF66"/>
                </a:solidFill>
                <a:cs typeface="Arial" charset="0"/>
              </a:rPr>
              <a:t>mSv</a:t>
            </a:r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/h, </a:t>
            </a:r>
            <a:r>
              <a:rPr lang="el-GR" altLang="sl-SI" sz="2800" dirty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Sv, </a:t>
            </a:r>
            <a:r>
              <a:rPr lang="sl-SI" altLang="sl-SI" sz="2800" dirty="0" err="1">
                <a:solidFill>
                  <a:srgbClr val="FFFF66"/>
                </a:solidFill>
                <a:cs typeface="Arial" charset="0"/>
              </a:rPr>
              <a:t>mSv</a:t>
            </a:r>
            <a:endParaRPr lang="sl-SI" altLang="sl-SI" sz="2800" dirty="0">
              <a:solidFill>
                <a:srgbClr val="FFFF66"/>
              </a:solidFill>
              <a:cs typeface="Arial" charset="0"/>
            </a:endParaRPr>
          </a:p>
          <a:p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1 Sv = 1000 (10</a:t>
            </a:r>
            <a:r>
              <a:rPr lang="sl-SI" altLang="sl-SI" sz="2800" baseline="30000" dirty="0">
                <a:solidFill>
                  <a:srgbClr val="FFFF66"/>
                </a:solidFill>
                <a:cs typeface="Arial" charset="0"/>
              </a:rPr>
              <a:t>3</a:t>
            </a:r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) </a:t>
            </a:r>
            <a:r>
              <a:rPr lang="sl-SI" altLang="sl-SI" sz="2800" dirty="0" err="1">
                <a:solidFill>
                  <a:srgbClr val="FFFF66"/>
                </a:solidFill>
                <a:cs typeface="Arial" charset="0"/>
              </a:rPr>
              <a:t>mSv</a:t>
            </a:r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 = 1 000 000 (10</a:t>
            </a:r>
            <a:r>
              <a:rPr lang="sl-SI" altLang="sl-SI" sz="2800" baseline="30000" dirty="0">
                <a:solidFill>
                  <a:srgbClr val="FFFF66"/>
                </a:solidFill>
                <a:cs typeface="Arial" charset="0"/>
              </a:rPr>
              <a:t>6</a:t>
            </a:r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) </a:t>
            </a:r>
            <a:r>
              <a:rPr lang="el-GR" altLang="sl-SI" sz="2800" dirty="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Sv = 1 000 000 000 (10</a:t>
            </a:r>
            <a:r>
              <a:rPr lang="sl-SI" altLang="sl-SI" sz="2800" baseline="30000" dirty="0">
                <a:solidFill>
                  <a:srgbClr val="FFFF66"/>
                </a:solidFill>
                <a:cs typeface="Arial" charset="0"/>
              </a:rPr>
              <a:t>9</a:t>
            </a:r>
            <a:r>
              <a:rPr lang="sl-SI" altLang="sl-SI" sz="2800" dirty="0">
                <a:solidFill>
                  <a:srgbClr val="FFFF66"/>
                </a:solidFill>
                <a:cs typeface="Arial" charset="0"/>
              </a:rPr>
              <a:t>) </a:t>
            </a:r>
            <a:r>
              <a:rPr lang="sl-SI" altLang="sl-SI" sz="2800" dirty="0" err="1">
                <a:solidFill>
                  <a:srgbClr val="FFFF66"/>
                </a:solidFill>
                <a:cs typeface="Arial" charset="0"/>
              </a:rPr>
              <a:t>nSv</a:t>
            </a:r>
            <a:endParaRPr lang="el-GR" altLang="sl-SI" sz="2800" dirty="0">
              <a:solidFill>
                <a:srgbClr val="FFFF66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66"/>
                </a:solidFill>
              </a:rPr>
              <a:t>Primeri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</a:rPr>
              <a:t>hitrost doze v naravi (Slovenija): 0.05 - 0.2 </a:t>
            </a:r>
            <a:r>
              <a:rPr lang="el-GR" altLang="sl-SI" sz="240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Sv/h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</a:rPr>
              <a:t>efektivna doza v naravi: 2 - 3 mSv/leto, dnevna doza 5-10 </a:t>
            </a:r>
            <a:r>
              <a:rPr lang="el-GR" altLang="sl-SI" sz="240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Sv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</a:rPr>
              <a:t>1 banana: 0.1 </a:t>
            </a:r>
            <a:r>
              <a:rPr lang="el-GR" altLang="sl-SI" sz="240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Sv</a:t>
            </a:r>
            <a:endParaRPr lang="el-GR" altLang="sl-SI" sz="2400">
              <a:solidFill>
                <a:srgbClr val="FFFF66"/>
              </a:solidFill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</a:rPr>
              <a:t>polet čez ocean: 50 </a:t>
            </a:r>
            <a:r>
              <a:rPr lang="el-GR" altLang="sl-SI" sz="240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Sv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obisk Postojnske jame: 100 - 300 </a:t>
            </a:r>
            <a:r>
              <a:rPr lang="el-GR" altLang="sl-SI" sz="2400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Sv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medicinska diagnostika 1 mSv/leto (povprečje)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medicinska terapija: 50 - 200 Gy!!! (To je lahko tudi smrtna doza)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zakonske omejitve: 1 mSv/leto za prebivalce, 20mSv/leto za profesionalce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l-SI" altLang="sl-SI" sz="2400">
                <a:solidFill>
                  <a:srgbClr val="FFFF66"/>
                </a:solidFill>
                <a:cs typeface="Arial" charset="0"/>
              </a:rPr>
              <a:t>posledice sevanja: 50 mSv sprememba krvne slike; 1 - 6 Sv opekline, bruhanje, izpadanje las, odpoved imunskega sistema; nad 6 Sv smrt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altLang="sl-SI" sz="4000">
                <a:solidFill>
                  <a:srgbClr val="FFFF66"/>
                </a:solidFill>
              </a:rPr>
              <a:t>Primeri na OI (povzeto po OVID)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altLang="sl-SI">
                <a:solidFill>
                  <a:srgbClr val="FFFF66"/>
                </a:solidFill>
                <a:cs typeface="Arial" charset="0"/>
              </a:rPr>
              <a:t>delo s pacientom, ki ima apliciran radiofarmak: 0.01 mSv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FF66"/>
                </a:solidFill>
                <a:cs typeface="Arial" charset="0"/>
              </a:rPr>
              <a:t>intervencija na NM (reševanje pacienta): približno 0.1 - 0.2 mSv</a:t>
            </a:r>
          </a:p>
          <a:p>
            <a:pPr>
              <a:buFontTx/>
              <a:buChar char="-"/>
            </a:pPr>
            <a:r>
              <a:rPr lang="sl-SI" altLang="sl-SI">
                <a:solidFill>
                  <a:srgbClr val="FFFF66"/>
                </a:solidFill>
                <a:cs typeface="Arial" charset="0"/>
              </a:rPr>
              <a:t>slikanje po bolniških sobah (100/mesec): inženir &lt; 0.1 </a:t>
            </a:r>
            <a:r>
              <a:rPr lang="el-GR" altLang="sl-SI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Sv, sosednji bolnik &lt; 1 </a:t>
            </a:r>
            <a:r>
              <a:rPr lang="el-GR" altLang="sl-SI">
                <a:solidFill>
                  <a:srgbClr val="FFFF66"/>
                </a:solidFill>
                <a:cs typeface="Arial" charset="0"/>
              </a:rPr>
              <a:t>μ</a:t>
            </a:r>
            <a:r>
              <a:rPr lang="sl-SI" altLang="sl-SI">
                <a:solidFill>
                  <a:srgbClr val="FFFF66"/>
                </a:solidFill>
                <a:cs typeface="Arial" charset="0"/>
              </a:rPr>
              <a:t>Sv/poseg, ostalo osebje zanemarljivo</a:t>
            </a:r>
            <a:endParaRPr lang="el-GR" altLang="sl-SI">
              <a:solidFill>
                <a:srgbClr val="FFFF66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ICJT</Template>
  <TotalTime>9508</TotalTime>
  <Words>1021</Words>
  <Application>Microsoft Office PowerPoint</Application>
  <PresentationFormat>On-screen Show (4:3)</PresentationFormat>
  <Paragraphs>138</Paragraphs>
  <Slides>35</Slides>
  <Notes>8</Notes>
  <HiddenSlides>11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Beam</vt:lpstr>
      <vt:lpstr>Viri sevanj na OI in osnove varstva pred sevanji</vt:lpstr>
      <vt:lpstr>Namen</vt:lpstr>
      <vt:lpstr>Vsebina</vt:lpstr>
      <vt:lpstr>Vse seva!</vt:lpstr>
      <vt:lpstr>Neionizirajoče sevanje</vt:lpstr>
      <vt:lpstr>Ionizirajoče sevanje</vt:lpstr>
      <vt:lpstr>Merske enote</vt:lpstr>
      <vt:lpstr>Primeri</vt:lpstr>
      <vt:lpstr>Primeri na OI (povzeto po OVID)</vt:lpstr>
      <vt:lpstr>Viri sevanja</vt:lpstr>
      <vt:lpstr>Uporaba</vt:lpstr>
      <vt:lpstr>Odprti viri (open sources)</vt:lpstr>
      <vt:lpstr>Priprava radiofarmaka</vt:lpstr>
      <vt:lpstr>PET-CT</vt:lpstr>
      <vt:lpstr>Radioaktivni odpadki – skladiščenje</vt:lpstr>
      <vt:lpstr>Radioaktivni odpadki - tekoči</vt:lpstr>
      <vt:lpstr>Zaprti viri (sealed sources)</vt:lpstr>
      <vt:lpstr>Značilnosti</vt:lpstr>
      <vt:lpstr>Stacionarni rentgenski aparati</vt:lpstr>
      <vt:lpstr>Mamografija</vt:lpstr>
      <vt:lpstr>CT – računalniška tomografija</vt:lpstr>
      <vt:lpstr>Premični aparati</vt:lpstr>
      <vt:lpstr>Vakuumska biopsija</vt:lpstr>
      <vt:lpstr>Brahiradioterapija (BRT)</vt:lpstr>
      <vt:lpstr>Napravi za PDR in HDR</vt:lpstr>
      <vt:lpstr>Teleradioterapija (TRT)</vt:lpstr>
      <vt:lpstr>Linearni pospeševalnik Varian</vt:lpstr>
      <vt:lpstr>Varian Novalis TX – aparat 8</vt:lpstr>
      <vt:lpstr>3 načini ščitenja pred sevanjem</vt:lpstr>
      <vt:lpstr>Zaščita pred sevanjem</vt:lpstr>
      <vt:lpstr>Primeri zaščite</vt:lpstr>
      <vt:lpstr>Območja s povišanim sevanjem</vt:lpstr>
      <vt:lpstr>Oznake POZOR SEVANJE</vt:lpstr>
      <vt:lpstr>Povzetek</vt:lpstr>
      <vt:lpstr>Hvala lepa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Viri sevanja na OI</dc:title>
  <dc:creator>Čotar Uroš</dc:creator>
  <cp:lastModifiedBy>Uroš Čotar</cp:lastModifiedBy>
  <cp:revision>131</cp:revision>
  <dcterms:modified xsi:type="dcterms:W3CDTF">2018-03-22T12:06:02Z</dcterms:modified>
</cp:coreProperties>
</file>