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7" r:id="rId3"/>
    <p:sldId id="257" r:id="rId4"/>
    <p:sldId id="347" r:id="rId5"/>
    <p:sldId id="340" r:id="rId6"/>
    <p:sldId id="341" r:id="rId7"/>
    <p:sldId id="354" r:id="rId8"/>
    <p:sldId id="344" r:id="rId9"/>
    <p:sldId id="345" r:id="rId10"/>
    <p:sldId id="359" r:id="rId11"/>
    <p:sldId id="362" r:id="rId12"/>
    <p:sldId id="360" r:id="rId13"/>
    <p:sldId id="259" r:id="rId14"/>
    <p:sldId id="260" r:id="rId15"/>
    <p:sldId id="308" r:id="rId16"/>
    <p:sldId id="321" r:id="rId17"/>
    <p:sldId id="324" r:id="rId18"/>
    <p:sldId id="261" r:id="rId19"/>
    <p:sldId id="338" r:id="rId20"/>
    <p:sldId id="330" r:id="rId21"/>
    <p:sldId id="333" r:id="rId22"/>
    <p:sldId id="334" r:id="rId23"/>
    <p:sldId id="331" r:id="rId24"/>
    <p:sldId id="289" r:id="rId25"/>
    <p:sldId id="273" r:id="rId26"/>
    <p:sldId id="291" r:id="rId27"/>
    <p:sldId id="284" r:id="rId28"/>
    <p:sldId id="337" r:id="rId29"/>
    <p:sldId id="293" r:id="rId30"/>
    <p:sldId id="348" r:id="rId31"/>
    <p:sldId id="356" r:id="rId32"/>
    <p:sldId id="363" r:id="rId33"/>
    <p:sldId id="353" r:id="rId34"/>
    <p:sldId id="351" r:id="rId35"/>
    <p:sldId id="352" r:id="rId36"/>
    <p:sldId id="358" r:id="rId37"/>
    <p:sldId id="287" r:id="rId3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38" autoAdjust="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CDEB903-1978-46C5-8195-C4FA0DB1DA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72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21233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3188" y="-10729913"/>
            <a:ext cx="30687963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505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82-0EBF-4A0A-920E-A1958A3991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B370-A171-4807-986B-9DE92FA59A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49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DF4A-6F40-443A-9C9B-D1204E42C01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26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AA60-109F-4749-867B-E5912C260E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7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E648-9831-48A5-A5B1-B88CC62211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52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717D-DF6B-4F37-A3B8-FB5BB85BC0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2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ECDD-60D5-42E4-BACC-928AE7BB7F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022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06F1-C376-43F9-AA46-6961C1C1A3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559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39BC-CDDB-4542-B250-5A4A2B2320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3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978E-981C-4A41-BA48-B34707513A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1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4369-F3BB-4600-99E8-C986C8BB0E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6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6A97-142F-4BEC-A082-6B404DFF1D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82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8404-4823-47D1-93C1-AA246B9355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80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93D3-521A-4E6B-A47A-F65FE2A604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7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2C3-E872-4B84-A79B-E0006CC706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6D6-CE19-462F-8C2C-01653B4F4F5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0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3047-4E81-4BB5-B36B-01ECF95A307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8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89816241-5CBF-4B8E-9FDA-49FDCC7044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 na OI in osnove varstva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Primeri na OI (povzeto po 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OVID</a:t>
            </a:r>
            <a:r>
              <a:rPr lang="sl-SI" altLang="sl-SI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TLD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stavba D, E, H: 0.03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, C: 0.06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mesečno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delo s pacientom, ki ima apliciran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radiofarmak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(cel dan)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intervencija 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na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NM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(reševanje pacienta): približno 0.1 - 0.2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Delo pri cisternah: 0.1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Delo v jodovih sobah: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Posledica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Doze so zanemarljivo majhne, praktično nemerljive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Osebje ni ogroženo</a:t>
            </a:r>
          </a:p>
        </p:txBody>
      </p:sp>
    </p:spTree>
    <p:extLst>
      <p:ext uri="{BB962C8B-B14F-4D97-AF65-F5344CB8AC3E}">
        <p14:creationId xmlns:p14="http://schemas.microsoft.com/office/powerpoint/2010/main" val="1696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Razvrstitev po trajanju sevanja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Radioaktivni izotopi: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</a:t>
            </a:r>
            <a:r>
              <a:rPr lang="sl-SI" altLang="sl-SI" dirty="0" smtClean="0">
                <a:solidFill>
                  <a:srgbClr val="FFFF00"/>
                </a:solidFill>
              </a:rPr>
              <a:t> sevajo, dokler ne </a:t>
            </a:r>
            <a:r>
              <a:rPr lang="sl-SI" altLang="sl-SI" dirty="0" err="1" smtClean="0">
                <a:solidFill>
                  <a:srgbClr val="FFFF00"/>
                </a:solidFill>
              </a:rPr>
              <a:t>razapdejo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BRT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Aparati s pospeševalno cevjo: sevajo samo takrat,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ko so vključeni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MRI, </a:t>
            </a:r>
            <a:r>
              <a:rPr lang="sl-SI" altLang="sl-SI" dirty="0" err="1">
                <a:solidFill>
                  <a:srgbClr val="FFFF00"/>
                </a:solidFill>
              </a:rPr>
              <a:t>UZ</a:t>
            </a:r>
            <a:r>
              <a:rPr lang="sl-SI" altLang="sl-SI" dirty="0">
                <a:solidFill>
                  <a:srgbClr val="FFFF00"/>
                </a:solidFill>
              </a:rPr>
              <a:t> in </a:t>
            </a:r>
            <a:r>
              <a:rPr lang="el-GR" altLang="sl-SI" dirty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 kamere </a:t>
            </a:r>
            <a:r>
              <a:rPr lang="sl-SI" altLang="sl-SI" b="1" u="sng" dirty="0">
                <a:solidFill>
                  <a:srgbClr val="FFFF00"/>
                </a:solidFill>
              </a:rPr>
              <a:t>niso</a:t>
            </a:r>
            <a:r>
              <a:rPr lang="sl-SI" altLang="sl-SI" dirty="0">
                <a:solidFill>
                  <a:srgbClr val="FFFF00"/>
                </a:solidFill>
              </a:rPr>
              <a:t> viri </a:t>
            </a:r>
            <a:r>
              <a:rPr lang="sl-SI" altLang="sl-SI" dirty="0" err="1">
                <a:solidFill>
                  <a:srgbClr val="FFFF00"/>
                </a:solidFill>
              </a:rPr>
              <a:t>IO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smtClean="0">
                <a:solidFill>
                  <a:srgbClr val="FFFF00"/>
                </a:solidFill>
              </a:rPr>
              <a:t>sevanja</a:t>
            </a: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00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00"/>
                </a:solidFill>
              </a:rPr>
              <a:t>Terapija</a:t>
            </a:r>
            <a:endParaRPr lang="en-GB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Interne </a:t>
            </a:r>
            <a:r>
              <a:rPr lang="en-GB" altLang="sl-SI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dirty="0" smtClean="0">
                <a:solidFill>
                  <a:srgbClr val="FFFF00"/>
                </a:solidFill>
              </a:rPr>
              <a:t>, </a:t>
            </a:r>
            <a:r>
              <a:rPr lang="en-GB" altLang="sl-SI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dirty="0" smtClean="0">
                <a:solidFill>
                  <a:srgbClr val="FFFF00"/>
                </a:solidFill>
              </a:rPr>
              <a:t> </a:t>
            </a:r>
            <a:r>
              <a:rPr lang="en-GB" altLang="sl-SI" dirty="0" err="1" smtClean="0">
                <a:solidFill>
                  <a:srgbClr val="FFFF00"/>
                </a:solidFill>
              </a:rPr>
              <a:t>naprav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Raziskovalna dejavnost</a:t>
            </a:r>
            <a:endParaRPr lang="en-GB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Oddelek nuklearne medicine: priprava </a:t>
            </a:r>
            <a:r>
              <a:rPr lang="sl-SI" altLang="sl-SI" dirty="0" err="1" smtClean="0">
                <a:solidFill>
                  <a:srgbClr val="FFFF66"/>
                </a:solidFill>
              </a:rPr>
              <a:t>radiofarmaka</a:t>
            </a:r>
            <a:r>
              <a:rPr lang="sl-SI" altLang="sl-SI" dirty="0" smtClean="0">
                <a:solidFill>
                  <a:srgbClr val="FFFF66"/>
                </a:solidFill>
              </a:rPr>
              <a:t>, diagnostika in terapija (največ </a:t>
            </a:r>
            <a:r>
              <a:rPr lang="sl-SI" altLang="sl-SI" dirty="0" err="1" smtClean="0">
                <a:solidFill>
                  <a:srgbClr val="FFFF66"/>
                </a:solidFill>
              </a:rPr>
              <a:t>Tc</a:t>
            </a:r>
            <a:r>
              <a:rPr lang="sl-SI" altLang="sl-SI" dirty="0" smtClean="0">
                <a:solidFill>
                  <a:srgbClr val="FFFF66"/>
                </a:solidFill>
              </a:rPr>
              <a:t>-99m, I-131, F-18)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Oddelek brahiradioterapije: </a:t>
            </a:r>
            <a:r>
              <a:rPr lang="sl-SI" altLang="sl-SI" dirty="0" smtClean="0">
                <a:solidFill>
                  <a:srgbClr val="FFFF66"/>
                </a:solidFill>
              </a:rPr>
              <a:t>terapija (I-131)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sevajo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stalno, dokler ne razpadejo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seva</a:t>
            </a:r>
            <a:r>
              <a:rPr lang="sl-SI" altLang="sl-SI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PET-CT</a:t>
            </a:r>
          </a:p>
        </p:txBody>
      </p:sp>
      <p:pic>
        <p:nvPicPr>
          <p:cNvPr id="1843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125538"/>
            <a:ext cx="8229600" cy="54657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19459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0483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Odvzem vzorcev in merjenje specifične aktivnosti (zakonsko določilo UV1, tabela 3)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stacionarni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00"/>
                </a:solidFill>
              </a:rPr>
              <a:t>, CT</a:t>
            </a:r>
            <a:r>
              <a:rPr lang="sl-SI" altLang="sl-SI" sz="2400" dirty="0" smtClean="0">
                <a:solidFill>
                  <a:srgbClr val="FFFF00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00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mamotom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Terapija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Linac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00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00"/>
                </a:solidFill>
              </a:rPr>
              <a:t>: </a:t>
            </a:r>
            <a:r>
              <a:rPr lang="sl-SI" altLang="sl-SI" sz="2400" dirty="0" smtClean="0">
                <a:solidFill>
                  <a:srgbClr val="FFFF00"/>
                </a:solidFill>
              </a:rPr>
              <a:t>TRT </a:t>
            </a:r>
            <a:r>
              <a:rPr lang="en-GB" altLang="sl-SI" sz="2400" dirty="0" smtClean="0">
                <a:solidFill>
                  <a:srgbClr val="FFFF00"/>
                </a:solidFill>
              </a:rPr>
              <a:t>Co-60 </a:t>
            </a:r>
            <a:r>
              <a:rPr lang="en-GB" altLang="sl-SI" sz="2400" dirty="0" smtClean="0">
                <a:solidFill>
                  <a:srgbClr val="92D050"/>
                </a:solidFill>
              </a:rPr>
              <a:t>(</a:t>
            </a:r>
            <a:r>
              <a:rPr lang="sl-SI" altLang="sl-SI" sz="2400" dirty="0" smtClean="0">
                <a:solidFill>
                  <a:srgbClr val="92D050"/>
                </a:solidFill>
              </a:rPr>
              <a:t>ni več na OI</a:t>
            </a:r>
            <a:r>
              <a:rPr lang="en-GB" altLang="sl-SI" sz="2400" dirty="0" smtClean="0">
                <a:solidFill>
                  <a:srgbClr val="92D050"/>
                </a:solidFill>
              </a:rPr>
              <a:t>)</a:t>
            </a:r>
            <a:r>
              <a:rPr lang="en-GB" altLang="sl-SI" sz="2400" dirty="0" smtClean="0">
                <a:solidFill>
                  <a:srgbClr val="FFFF00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Ir</a:t>
            </a:r>
            <a:r>
              <a:rPr lang="en-GB" altLang="sl-SI" sz="2400" dirty="0" smtClean="0">
                <a:solidFill>
                  <a:srgbClr val="FFFF00"/>
                </a:solidFill>
              </a:rPr>
              <a:t>-192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Sr</a:t>
            </a:r>
            <a:r>
              <a:rPr lang="en-GB" altLang="sl-SI" sz="2400" dirty="0" smtClean="0">
                <a:solidFill>
                  <a:srgbClr val="FFFF00"/>
                </a:solidFill>
              </a:rPr>
              <a:t>-90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00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naprav</a:t>
            </a:r>
            <a:r>
              <a:rPr lang="en-GB" altLang="sl-SI" sz="2400" dirty="0" smtClean="0">
                <a:solidFill>
                  <a:srgbClr val="FFFF00"/>
                </a:solidFill>
              </a:rPr>
              <a:t> (NM):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00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00"/>
                </a:solidFill>
              </a:rPr>
              <a:t>Co-57, Cs-137, Ba-133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00"/>
                </a:solidFill>
              </a:rPr>
              <a:t>, Ga-68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400" dirty="0" smtClean="0">
                <a:solidFill>
                  <a:srgbClr val="FFFF00"/>
                </a:solidFill>
              </a:rPr>
              <a:t> 2000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Sami po sebi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sevajo</a:t>
            </a:r>
            <a:r>
              <a:rPr lang="sl-SI" altLang="sl-SI" dirty="0" smtClean="0">
                <a:solidFill>
                  <a:srgbClr val="FFFF00"/>
                </a:solidFill>
              </a:rPr>
              <a:t> (v prostoru ni sevanja, ko je aparat izključen)! 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dirty="0" smtClean="0">
                <a:solidFill>
                  <a:srgbClr val="FFFF00"/>
                </a:solidFill>
              </a:rPr>
              <a:t>Dostop je možen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tudi za nesevalne delavce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Seznanitev s sevanjem in viri sevanj na OI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Odpravimo strah pred sevanjem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Namen ni prepričevanje, da je sevanje škodljivo ali koristno</a:t>
            </a:r>
          </a:p>
        </p:txBody>
      </p:sp>
      <p:pic>
        <p:nvPicPr>
          <p:cNvPr id="4100" name="Picture 7" descr="radia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3370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82700"/>
            <a:ext cx="7783512" cy="51704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13" descr="Siemens Inspiration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6" descr="practix Stan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19825" cy="413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Philips Practix 400 – intenziva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err="1" smtClean="0">
                <a:solidFill>
                  <a:srgbClr val="FFFF66"/>
                </a:solidFill>
              </a:rPr>
              <a:t>BRT</a:t>
            </a:r>
            <a:r>
              <a:rPr lang="sl-SI" altLang="sl-SI" dirty="0" smtClean="0">
                <a:solidFill>
                  <a:srgbClr val="FFFF66"/>
                </a:solidFill>
              </a:rPr>
              <a:t>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 (radija ni več):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stalno sevajo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66"/>
                </a:solidFill>
              </a:rPr>
              <a:t> – vir odstranimo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Teleradioterapija (TRT)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smtClean="0">
                <a:solidFill>
                  <a:srgbClr val="FF0000"/>
                </a:solidFill>
              </a:rPr>
              <a:t>ne seva</a:t>
            </a:r>
            <a:r>
              <a:rPr lang="sl-SI" altLang="sl-SI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37263" cy="45275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Raziskovalni RTG - Gulmay Darpac 2000</a:t>
            </a:r>
          </a:p>
        </p:txBody>
      </p:sp>
      <p:pic>
        <p:nvPicPr>
          <p:cNvPr id="35843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36867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36868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36869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36870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Osnove o sevanju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Viri sevanj na OI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Zaščita pred sevanjem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Območja s povišanim sevanjem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Čas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Razdalja 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Ščit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redpisana glede na dejavnost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zaščitno </a:t>
            </a:r>
            <a:r>
              <a:rPr lang="sl-SI" altLang="sl-SI" b="1" u="sng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 steklo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ali tanka stena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zaščitna obleka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ne pomaga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(ščiti nas samo pred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kontaminacijo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),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plašč je primeren samo za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Tc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-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99m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, za ostale vire pa ne, zato zmanjšamo čas zadrževanja na minimum in povečamo razdaljo do vira na maksimum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β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nekaj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mm plastike</a:t>
            </a:r>
            <a:endParaRPr lang="el-GR" altLang="sl-SI" b="1" u="sng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1 m betona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Kaj ni zaščita pred sevanjem?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duhovnost.si/image/cache/catalog/ezoterika/bio-piramida-1376-800x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8" y="1600200"/>
            <a:ext cx="2189163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40762/TJ-Openclipart-12-clover-leaf-11-2-16-final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18" y="1600200"/>
            <a:ext cx="2189163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senbauer.si/pic/product/l/MSATyvekClassic.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43" y="3941763"/>
            <a:ext cx="684113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slike\sluzba\dozimetrija\DSC_021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9" y="3941763"/>
            <a:ext cx="3296041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09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39939" name="Picture 3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6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Območja s povišanim sevanjem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0000"/>
                </a:solidFill>
              </a:rPr>
              <a:t>Nadzorovano območje</a:t>
            </a:r>
            <a:r>
              <a:rPr lang="sl-SI" altLang="sl-SI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Posebej označeno z znakom (POZOR SEVANJE)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Vstop je nadzorovan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Prostor z </a:t>
            </a:r>
            <a:r>
              <a:rPr lang="sl-SI" altLang="sl-SI" dirty="0" smtClean="0">
                <a:solidFill>
                  <a:srgbClr val="FF0000"/>
                </a:solidFill>
              </a:rPr>
              <a:t>RTG napravo</a:t>
            </a:r>
            <a:r>
              <a:rPr lang="sl-SI" altLang="sl-SI" dirty="0" smtClean="0">
                <a:solidFill>
                  <a:srgbClr val="FFFF00"/>
                </a:solidFill>
              </a:rPr>
              <a:t>, prostori z radioaktivnimi viri (</a:t>
            </a:r>
            <a:r>
              <a:rPr lang="sl-SI" altLang="sl-SI" dirty="0" smtClean="0">
                <a:solidFill>
                  <a:srgbClr val="FF0000"/>
                </a:solidFill>
              </a:rPr>
              <a:t>cel </a:t>
            </a:r>
            <a:r>
              <a:rPr lang="sl-SI" altLang="sl-SI" dirty="0" err="1" smtClean="0">
                <a:solidFill>
                  <a:srgbClr val="FF00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smtClean="0">
                <a:solidFill>
                  <a:srgbClr val="FF0000"/>
                </a:solidFill>
              </a:rPr>
              <a:t>BRT jod</a:t>
            </a:r>
            <a:r>
              <a:rPr lang="sl-SI" altLang="sl-SI" dirty="0" smtClean="0">
                <a:solidFill>
                  <a:srgbClr val="FFFF00"/>
                </a:solidFill>
              </a:rPr>
              <a:t>), prostor </a:t>
            </a:r>
            <a:r>
              <a:rPr lang="sl-SI" altLang="sl-SI" dirty="0" smtClean="0">
                <a:solidFill>
                  <a:srgbClr val="FF0000"/>
                </a:solidFill>
              </a:rPr>
              <a:t>obsevalnega aparata </a:t>
            </a:r>
            <a:r>
              <a:rPr lang="sl-SI" altLang="sl-SI" dirty="0" smtClean="0">
                <a:solidFill>
                  <a:srgbClr val="FFFF00"/>
                </a:solidFill>
              </a:rPr>
              <a:t>+ </a:t>
            </a:r>
            <a:r>
              <a:rPr lang="sl-SI" altLang="sl-SI" dirty="0" smtClean="0">
                <a:solidFill>
                  <a:srgbClr val="FF0000"/>
                </a:solidFill>
              </a:rPr>
              <a:t>klet</a:t>
            </a:r>
            <a:r>
              <a:rPr lang="sl-SI" altLang="sl-SI" dirty="0" smtClean="0">
                <a:solidFill>
                  <a:srgbClr val="FFFF00"/>
                </a:solidFill>
              </a:rPr>
              <a:t> + </a:t>
            </a:r>
            <a:r>
              <a:rPr lang="sl-SI" altLang="sl-SI" dirty="0" smtClean="0">
                <a:solidFill>
                  <a:srgbClr val="FF0000"/>
                </a:solidFill>
              </a:rPr>
              <a:t>travnik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FF00"/>
                </a:solidFill>
              </a:rPr>
              <a:t>Opazovano območje</a:t>
            </a:r>
            <a:r>
              <a:rPr lang="sl-SI" altLang="sl-SI" dirty="0" smtClean="0">
                <a:solidFill>
                  <a:srgbClr val="FFFF00"/>
                </a:solidFill>
              </a:rPr>
              <a:t> – tu posebnih omejitev ni - nadzorni prostori aparatov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Oznake POZOR SEVANJE</a:t>
            </a:r>
          </a:p>
        </p:txBody>
      </p:sp>
      <p:pic>
        <p:nvPicPr>
          <p:cNvPr id="44035" name="Picture 13" descr="DSC_07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</p:spPr>
      </p:pic>
      <p:pic>
        <p:nvPicPr>
          <p:cNvPr id="44036" name="Picture 19" descr="pozor sevanje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600200"/>
            <a:ext cx="327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Povzetek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pri delu na OI so nizke (razen na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) – tveganje za sevalne posledice je majhno, delo je varno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za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nesevalne</a:t>
            </a:r>
            <a:r>
              <a:rPr lang="sl-SI" altLang="sl-SI" sz="2800" dirty="0" smtClean="0">
                <a:solidFill>
                  <a:srgbClr val="FFFF00"/>
                </a:solidFill>
              </a:rPr>
              <a:t> delavce so </a:t>
            </a:r>
            <a:r>
              <a:rPr lang="sl-SI" altLang="sl-SI" sz="2800" b="1" u="sng" dirty="0" smtClean="0">
                <a:solidFill>
                  <a:srgbClr val="FF0000"/>
                </a:solidFill>
              </a:rPr>
              <a:t>nemerljive</a:t>
            </a:r>
            <a:r>
              <a:rPr lang="sl-SI" altLang="sl-SI" sz="2800" dirty="0" smtClean="0">
                <a:solidFill>
                  <a:srgbClr val="FF0000"/>
                </a:solidFill>
              </a:rPr>
              <a:t>, </a:t>
            </a:r>
            <a:r>
              <a:rPr lang="sl-SI" altLang="sl-SI" sz="2800" dirty="0" smtClean="0">
                <a:solidFill>
                  <a:srgbClr val="FFFF00"/>
                </a:solidFill>
              </a:rPr>
              <a:t>ni potrebno razvrščanje med sevalce</a:t>
            </a:r>
            <a:endParaRPr lang="sl-SI" altLang="sl-SI" sz="28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Pozorni moramo biti na oznake, ki označujejo povišano sevanje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Upoštevati moramo navodila osebja oddelka (gibanje po oddelku, možnost kontaminacije, časovni plani obsevanja)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Seva samo pacient, ki pride iz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 (tudi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-jod), ostali pacienti iz drugih oddelkov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800" dirty="0" smtClean="0">
                <a:solidFill>
                  <a:srgbClr val="FFFF00"/>
                </a:solidFill>
              </a:rPr>
              <a:t>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 in TRT pa 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  <a:defRPr/>
            </a:pPr>
            <a:endParaRPr lang="sl-SI" altLang="sl-SI" sz="44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sl-SI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Hvala </a:t>
            </a:r>
            <a:r>
              <a:rPr lang="en-GB" altLang="sl-SI" dirty="0" err="1" smtClean="0">
                <a:solidFill>
                  <a:srgbClr val="FFFF00"/>
                </a:solidFill>
              </a:rPr>
              <a:t>lepa</a:t>
            </a:r>
            <a:r>
              <a:rPr lang="en-GB" altLang="sl-SI" dirty="0" smtClean="0">
                <a:solidFill>
                  <a:srgbClr val="FFFF00"/>
                </a:solidFill>
              </a:rPr>
              <a:t> za </a:t>
            </a:r>
            <a:r>
              <a:rPr lang="en-GB" altLang="sl-SI" dirty="0" err="1" smtClean="0">
                <a:solidFill>
                  <a:srgbClr val="FFFF00"/>
                </a:solidFill>
              </a:rPr>
              <a:t>pozornost</a:t>
            </a:r>
            <a:r>
              <a:rPr lang="en-GB" altLang="sl-SI" dirty="0" smtClean="0">
                <a:solidFill>
                  <a:srgbClr val="FFFF00"/>
                </a:solidFill>
              </a:rPr>
              <a:t>!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  <a:defRPr/>
            </a:pPr>
            <a:r>
              <a:rPr lang="sl-SI" altLang="sl-SI" sz="3600" dirty="0" smtClean="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46086" name="Picture 9" descr="balta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Vse seva!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Kozmično sevanje, direktno sevanje iz zemlje (naravna radioaktivnost), </a:t>
            </a:r>
            <a:r>
              <a:rPr lang="sl-SI" altLang="sl-SI" dirty="0" err="1" smtClean="0">
                <a:solidFill>
                  <a:srgbClr val="FFFF00"/>
                </a:solidFill>
              </a:rPr>
              <a:t>ingestija</a:t>
            </a:r>
            <a:r>
              <a:rPr lang="sl-SI" altLang="sl-SI" dirty="0" smtClean="0">
                <a:solidFill>
                  <a:srgbClr val="FFFF00"/>
                </a:solidFill>
              </a:rPr>
              <a:t> s hrano: ~1/2 letne doze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Inhalacija radona: ~1/2 letne doze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Umetni viri (medicina, industrija): &lt; 10%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Letna doza v Sloveniji 2-3 </a:t>
            </a:r>
            <a:r>
              <a:rPr lang="sl-SI" altLang="sl-SI" dirty="0" err="1" smtClean="0">
                <a:solidFill>
                  <a:srgbClr val="FFFF00"/>
                </a:solidFill>
              </a:rPr>
              <a:t>mSv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Neionizirajoče sevanje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dolgi valovi: </a:t>
            </a:r>
            <a:r>
              <a:rPr lang="sl-SI" altLang="sl-SI" smtClean="0"/>
              <a:t>električna napeljava (50Hz)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radijski valovi: </a:t>
            </a:r>
            <a:r>
              <a:rPr lang="sl-SI" altLang="sl-SI" smtClean="0"/>
              <a:t>radio, TV, mobitel, radijski oddajniki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mikrovalovi: </a:t>
            </a:r>
            <a:r>
              <a:rPr lang="sl-SI" altLang="sl-SI" smtClean="0"/>
              <a:t>mikrovalovne pečice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 svetloba: </a:t>
            </a:r>
            <a:r>
              <a:rPr lang="sl-SI" altLang="sl-SI" smtClean="0"/>
              <a:t>toplota telesa, žarnica na volframovo nitko 95%, IR laser (CD, DVD)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vidna svetloba: </a:t>
            </a:r>
            <a:r>
              <a:rPr lang="sl-SI" altLang="sl-SI" smtClean="0"/>
              <a:t>vse vidne barve mavrice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Ionizirajoče sevanje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Svetloba: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UV: </a:t>
            </a:r>
            <a:r>
              <a:rPr lang="sl-SI" altLang="sl-SI" smtClean="0"/>
              <a:t>del sončevega spektra, ki je odgovoren za porjavitev kože, Hg žarnice (solarij), varjenje, excimer laserji za operacije roženice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Röntgenski (X) žarki: </a:t>
            </a:r>
            <a:r>
              <a:rPr lang="sl-SI" altLang="sl-SI" smtClean="0"/>
              <a:t>röntgenski aparati, katodne cevi (TV, CRT monitor), Linac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žarki: </a:t>
            </a:r>
            <a:r>
              <a:rPr lang="sl-SI" altLang="sl-SI" smtClean="0">
                <a:cs typeface="Arial" charset="0"/>
              </a:rPr>
              <a:t>radioaktivna jedra atomov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Delci: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α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n</a:t>
            </a:r>
            <a:endParaRPr lang="el-GR" altLang="sl-SI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Kaj mislimo z izrazom “naprava seva” ali “sevanje je prisotno”?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Gre za ionizirajoče sevanje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RTG aparat ali Linac je vključen in deluje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vir je izven zaščitnega vsebnika ali brez zaščite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Nivo sevanja je precej višji kot nekajkratno naravno ozadje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FFFF66"/>
                </a:solidFill>
              </a:rPr>
              <a:t>Merske enote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Gray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Sievert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 za (uporablja se za računanje efektivne doze v telesu z upoštevanjem vrste sevanja in občutljivosti organov)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Sv/h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/h): hitrost doze (nivo sevanja)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Uporabljajo se manjše enote: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nSv</a:t>
            </a:r>
            <a:r>
              <a:rPr lang="sl-SI" altLang="sl-SI" sz="2800" dirty="0" smtClean="0">
                <a:solidFill>
                  <a:srgbClr val="FFFF66"/>
                </a:solidFill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Sv/h,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endParaRPr lang="sl-SI" altLang="sl-SI" sz="2800" dirty="0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1 Sv = 1000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3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 = 1 000 000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6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 = 1 000 000 000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9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nSv</a:t>
            </a:r>
            <a:endParaRPr lang="el-GR" altLang="sl-SI" sz="2800" dirty="0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Primeri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hitrost doze v naravi (Slovenija): 0.05 - 0.2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efektivna doza v naravi: 2 - 3 </a:t>
            </a:r>
            <a:r>
              <a:rPr lang="sl-SI" altLang="sl-SI" sz="26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</a:rPr>
              <a:t>/leto, dnevna doza 5-10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polet čez ocean: 50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obisk Postojnske jame: 50-300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diagnostika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(povprečje)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terapija: 50 - 200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Gy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!!! (To je lahko tudi smrtna doza)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zakonske omejitve: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prebivalce,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20mSv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profesionalce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posledice sevanja: 50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 sprememba krvne slike; 1 - 6 Sv opekline, bruhanje, izpadanje las, odpoved imunskega sistema; nad 6 Sv 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9904</TotalTime>
  <Words>1111</Words>
  <Application>Microsoft Office PowerPoint</Application>
  <PresentationFormat>On-screen Show (4:3)</PresentationFormat>
  <Paragraphs>149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Beam</vt:lpstr>
      <vt:lpstr>Viri sevanj na OI in osnove varstva pred sevanji</vt:lpstr>
      <vt:lpstr>Namen</vt:lpstr>
      <vt:lpstr>Vsebina</vt:lpstr>
      <vt:lpstr>Vse seva!</vt:lpstr>
      <vt:lpstr>Neionizirajoče sevanje</vt:lpstr>
      <vt:lpstr>Ionizirajoče sevanje</vt:lpstr>
      <vt:lpstr>Kaj mislimo z izrazom “naprava seva” ali “sevanje je prisotno”?</vt:lpstr>
      <vt:lpstr>Merske enote</vt:lpstr>
      <vt:lpstr>Primeri</vt:lpstr>
      <vt:lpstr>Primeri na OI (povzeto po OVID)</vt:lpstr>
      <vt:lpstr>Posledica</vt:lpstr>
      <vt:lpstr>Razvrstitev po trajanju sevanja</vt:lpstr>
      <vt:lpstr>Uporaba</vt:lpstr>
      <vt:lpstr>Odprti viri (open sources)</vt:lpstr>
      <vt:lpstr>PET-CT</vt:lpstr>
      <vt:lpstr>Radioaktivni odpadki – skladiščenje</vt:lpstr>
      <vt:lpstr>Radioaktivni odpadki - tekoči</vt:lpstr>
      <vt:lpstr>Zaprti viri (sealed sources)</vt:lpstr>
      <vt:lpstr>Značilnosti</vt:lpstr>
      <vt:lpstr>Stacionarni rentgenski aparati</vt:lpstr>
      <vt:lpstr>CT – računalniška tomografija</vt:lpstr>
      <vt:lpstr>Mamografija</vt:lpstr>
      <vt:lpstr>Premični aparati</vt:lpstr>
      <vt:lpstr>Brahiradioterapija (BRT)</vt:lpstr>
      <vt:lpstr>Napravi za PDR in HDR</vt:lpstr>
      <vt:lpstr>Teleradioterapija (TRT)</vt:lpstr>
      <vt:lpstr>Linearni pospeševalnik Varian</vt:lpstr>
      <vt:lpstr>Raziskovalni RTG - Gulmay Darpac 2000</vt:lpstr>
      <vt:lpstr>Kalibrirani zaprti viri  za interne kalibracije</vt:lpstr>
      <vt:lpstr>3 načini ščitenja pred sevanjem</vt:lpstr>
      <vt:lpstr>Zaščita pred sevanjem</vt:lpstr>
      <vt:lpstr>Kaj ni zaščita pred sevanjem?</vt:lpstr>
      <vt:lpstr>Primeri zaščite</vt:lpstr>
      <vt:lpstr>Območja s povišanim sevanjem</vt:lpstr>
      <vt:lpstr>Oznake POZOR SEVANJE</vt:lpstr>
      <vt:lpstr>Povzetek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165</cp:revision>
  <cp:lastPrinted>2017-02-17T10:48:41Z</cp:lastPrinted>
  <dcterms:modified xsi:type="dcterms:W3CDTF">2017-02-17T10:51:03Z</dcterms:modified>
</cp:coreProperties>
</file>