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3" r:id="rId5"/>
    <p:sldId id="271" r:id="rId6"/>
    <p:sldId id="257" r:id="rId7"/>
    <p:sldId id="263" r:id="rId8"/>
    <p:sldId id="264" r:id="rId9"/>
    <p:sldId id="265" r:id="rId10"/>
    <p:sldId id="266" r:id="rId11"/>
    <p:sldId id="267" r:id="rId12"/>
    <p:sldId id="276" r:id="rId13"/>
    <p:sldId id="278" r:id="rId14"/>
    <p:sldId id="277" r:id="rId15"/>
    <p:sldId id="258" r:id="rId16"/>
    <p:sldId id="275" r:id="rId17"/>
    <p:sldId id="259" r:id="rId18"/>
    <p:sldId id="260" r:id="rId19"/>
    <p:sldId id="261" r:id="rId20"/>
    <p:sldId id="262" r:id="rId21"/>
    <p:sldId id="274" r:id="rId22"/>
    <p:sldId id="268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84872-AF1B-4C17-9BB0-F0EAD3F7BE49}" type="datetimeFigureOut">
              <a:rPr lang="sl-SI" smtClean="0"/>
              <a:t>01.02.2019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65DB6-1AE7-4761-AB8E-DA54A5923A34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Sevanje  odprtih virov na oddelku RTG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Uroš Čotar</a:t>
            </a:r>
          </a:p>
          <a:p>
            <a:r>
              <a:rPr lang="sl-SI" dirty="0" smtClean="0"/>
              <a:t>Odgovorna oseba za varstvo pred </a:t>
            </a:r>
            <a:r>
              <a:rPr lang="sl-SI" dirty="0" err="1" smtClean="0"/>
              <a:t>IOS</a:t>
            </a:r>
            <a:r>
              <a:rPr lang="sl-SI" dirty="0" smtClean="0"/>
              <a:t> na </a:t>
            </a:r>
            <a:r>
              <a:rPr lang="sl-SI" dirty="0" err="1" smtClean="0"/>
              <a:t>OIL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45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Izračun in ocena prejetih doz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Konservativni </a:t>
            </a:r>
            <a:r>
              <a:rPr lang="sl-SI" dirty="0"/>
              <a:t>pristop – brez upoštevanja biološke razpolovne dobe</a:t>
            </a:r>
          </a:p>
          <a:p>
            <a:r>
              <a:rPr lang="sl-SI" dirty="0" smtClean="0"/>
              <a:t>10/teden SNOLL:  A= 30 </a:t>
            </a:r>
            <a:r>
              <a:rPr lang="sl-SI" dirty="0" err="1" smtClean="0"/>
              <a:t>MBq</a:t>
            </a:r>
            <a:r>
              <a:rPr lang="sl-SI" dirty="0" smtClean="0"/>
              <a:t>, HD </a:t>
            </a:r>
            <a:r>
              <a:rPr lang="sl-SI" dirty="0"/>
              <a:t>= </a:t>
            </a:r>
            <a:r>
              <a:rPr lang="sl-SI" dirty="0" smtClean="0"/>
              <a:t>5 µSv/h</a:t>
            </a:r>
            <a:endParaRPr lang="sl-SI" dirty="0"/>
          </a:p>
          <a:p>
            <a:r>
              <a:rPr lang="sl-SI" dirty="0" smtClean="0"/>
              <a:t>5/teden ROLL:  A = 4 </a:t>
            </a:r>
            <a:r>
              <a:rPr lang="sl-SI" dirty="0" err="1" smtClean="0"/>
              <a:t>MBq</a:t>
            </a:r>
            <a:r>
              <a:rPr lang="sl-SI" dirty="0"/>
              <a:t>, HD </a:t>
            </a:r>
            <a:r>
              <a:rPr lang="sl-SI" dirty="0" smtClean="0"/>
              <a:t>≤ 1 µSv/h</a:t>
            </a:r>
          </a:p>
          <a:p>
            <a:r>
              <a:rPr lang="sl-SI" dirty="0" smtClean="0"/>
              <a:t>Čas dela s pacientom – 0.2 h</a:t>
            </a:r>
          </a:p>
          <a:p>
            <a:r>
              <a:rPr lang="sl-SI" dirty="0" smtClean="0"/>
              <a:t>D(SNOLL) = 5 µSv/h × </a:t>
            </a:r>
            <a:r>
              <a:rPr lang="sl-SI" dirty="0"/>
              <a:t>0.2 </a:t>
            </a:r>
            <a:r>
              <a:rPr lang="sl-SI" dirty="0" smtClean="0"/>
              <a:t>h </a:t>
            </a:r>
            <a:r>
              <a:rPr lang="sl-SI" dirty="0"/>
              <a:t>× </a:t>
            </a:r>
            <a:r>
              <a:rPr lang="sl-SI" dirty="0" smtClean="0"/>
              <a:t> 500/leto = 500 µSv/leto</a:t>
            </a:r>
            <a:endParaRPr lang="sl-SI" dirty="0"/>
          </a:p>
          <a:p>
            <a:r>
              <a:rPr lang="sl-SI" dirty="0"/>
              <a:t>D(SNOLL) ≤ 1</a:t>
            </a:r>
            <a:r>
              <a:rPr lang="sl-SI" dirty="0" smtClean="0"/>
              <a:t> </a:t>
            </a:r>
            <a:r>
              <a:rPr lang="sl-SI" dirty="0"/>
              <a:t>µSv/h × 0.2 h ×  </a:t>
            </a:r>
            <a:r>
              <a:rPr lang="sl-SI" dirty="0" smtClean="0"/>
              <a:t>250/leto </a:t>
            </a:r>
            <a:r>
              <a:rPr lang="sl-SI" dirty="0"/>
              <a:t>= </a:t>
            </a:r>
            <a:r>
              <a:rPr lang="sl-SI" dirty="0" smtClean="0"/>
              <a:t>50 µSv/leto</a:t>
            </a:r>
          </a:p>
          <a:p>
            <a:r>
              <a:rPr lang="sl-SI" dirty="0" smtClean="0"/>
              <a:t>D skupna = 550 µSv/leto </a:t>
            </a:r>
          </a:p>
          <a:p>
            <a:r>
              <a:rPr lang="sl-SI" dirty="0" smtClean="0"/>
              <a:t>D človek = </a:t>
            </a:r>
            <a:r>
              <a:rPr lang="sl-SI" dirty="0"/>
              <a:t>550 </a:t>
            </a:r>
            <a:r>
              <a:rPr lang="sl-SI" dirty="0" smtClean="0"/>
              <a:t>µSv ÷ 8 = </a:t>
            </a:r>
            <a:r>
              <a:rPr lang="sl-SI" b="1" u="sng" dirty="0" smtClean="0"/>
              <a:t>70 µSv/leto</a:t>
            </a:r>
            <a:endParaRPr lang="sl-SI" b="1" u="sng" dirty="0"/>
          </a:p>
          <a:p>
            <a:r>
              <a:rPr lang="sl-SI" dirty="0"/>
              <a:t>D človek </a:t>
            </a:r>
            <a:r>
              <a:rPr lang="sl-SI" dirty="0" smtClean="0"/>
              <a:t>= </a:t>
            </a:r>
            <a:r>
              <a:rPr lang="sl-SI" b="1" u="sng" dirty="0" smtClean="0"/>
              <a:t>6 µSv/mesec</a:t>
            </a:r>
            <a:endParaRPr lang="sl-SI" b="1" u="sng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042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doz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Letna doza naravnega ozadja: 2-3 </a:t>
            </a:r>
            <a:r>
              <a:rPr lang="sl-SI" dirty="0" err="1" smtClean="0"/>
              <a:t>mSv</a:t>
            </a:r>
            <a:endParaRPr lang="sl-SI" dirty="0" smtClean="0"/>
          </a:p>
          <a:p>
            <a:r>
              <a:rPr lang="sl-SI" dirty="0" smtClean="0"/>
              <a:t>Mesečna doza </a:t>
            </a:r>
            <a:r>
              <a:rPr lang="sl-SI" dirty="0"/>
              <a:t>naravnega ozadja: </a:t>
            </a:r>
            <a:r>
              <a:rPr lang="sl-SI" dirty="0" smtClean="0"/>
              <a:t>~ 200 µSv</a:t>
            </a:r>
          </a:p>
          <a:p>
            <a:r>
              <a:rPr lang="sl-SI" dirty="0" smtClean="0"/>
              <a:t>Dnevna </a:t>
            </a:r>
            <a:r>
              <a:rPr lang="sl-SI" dirty="0"/>
              <a:t>doza naravnega ozadja: ~ </a:t>
            </a:r>
            <a:r>
              <a:rPr lang="sl-SI" dirty="0" smtClean="0"/>
              <a:t>5-10 </a:t>
            </a:r>
            <a:r>
              <a:rPr lang="sl-SI" dirty="0"/>
              <a:t>µSv</a:t>
            </a:r>
          </a:p>
          <a:p>
            <a:r>
              <a:rPr lang="sl-SI" dirty="0" smtClean="0"/>
              <a:t>Polet z letalom čez ocean: </a:t>
            </a:r>
            <a:r>
              <a:rPr lang="sl-SI" dirty="0"/>
              <a:t>~ 5</a:t>
            </a:r>
            <a:r>
              <a:rPr lang="sl-SI" dirty="0" smtClean="0"/>
              <a:t>0 </a:t>
            </a:r>
            <a:r>
              <a:rPr lang="sl-SI" dirty="0"/>
              <a:t>µSv</a:t>
            </a:r>
          </a:p>
          <a:p>
            <a:r>
              <a:rPr lang="sl-SI" dirty="0" smtClean="0"/>
              <a:t>Obisk Postojnske jame pozimi: </a:t>
            </a:r>
            <a:r>
              <a:rPr lang="sl-SI" dirty="0"/>
              <a:t>~ 50 µSv</a:t>
            </a:r>
          </a:p>
          <a:p>
            <a:r>
              <a:rPr lang="sl-SI" dirty="0"/>
              <a:t>Obisk Postojnske jame </a:t>
            </a:r>
            <a:r>
              <a:rPr lang="sl-SI" dirty="0" smtClean="0"/>
              <a:t>poleti: </a:t>
            </a:r>
            <a:r>
              <a:rPr lang="sl-SI" dirty="0"/>
              <a:t>~ </a:t>
            </a:r>
            <a:r>
              <a:rPr lang="sl-SI" dirty="0" smtClean="0"/>
              <a:t>300 µSv</a:t>
            </a:r>
          </a:p>
          <a:p>
            <a:r>
              <a:rPr lang="sl-SI" dirty="0" smtClean="0"/>
              <a:t>Letna omejitev za profesionalce: 20 </a:t>
            </a:r>
            <a:r>
              <a:rPr lang="sl-SI" dirty="0" err="1" smtClean="0"/>
              <a:t>mSv</a:t>
            </a:r>
            <a:endParaRPr lang="sl-SI" dirty="0" smtClean="0"/>
          </a:p>
          <a:p>
            <a:r>
              <a:rPr lang="sl-SI" dirty="0" smtClean="0"/>
              <a:t>Delo medicinske sestre s pacientom, ki ima apliciran radiofarmak (skelet, ventrikulografija): </a:t>
            </a:r>
            <a:r>
              <a:rPr lang="sl-SI" dirty="0"/>
              <a:t>5-10 </a:t>
            </a:r>
            <a:r>
              <a:rPr lang="sl-SI" dirty="0" smtClean="0"/>
              <a:t>µSv/dan</a:t>
            </a:r>
          </a:p>
          <a:p>
            <a:r>
              <a:rPr lang="sl-SI" dirty="0" smtClean="0"/>
              <a:t>Prvi somatski učinki: 1000 </a:t>
            </a:r>
            <a:r>
              <a:rPr lang="sl-SI" dirty="0" err="1" smtClean="0"/>
              <a:t>mSv</a:t>
            </a:r>
            <a:r>
              <a:rPr lang="sl-SI" dirty="0" smtClean="0"/>
              <a:t> 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95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Zaščita?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22063"/>
            <a:ext cx="4458867" cy="4659265"/>
          </a:xfrm>
        </p:spPr>
      </p:pic>
    </p:spTree>
    <p:extLst>
      <p:ext uri="{BB962C8B-B14F-4D97-AF65-F5344CB8AC3E}">
        <p14:creationId xmlns:p14="http://schemas.microsoft.com/office/powerpoint/2010/main" val="165210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Zaščita?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Doza</a:t>
            </a:r>
          </a:p>
          <a:p>
            <a:r>
              <a:rPr lang="sl-SI" dirty="0" smtClean="0"/>
              <a:t>Kontaminacija</a:t>
            </a:r>
          </a:p>
          <a:p>
            <a:r>
              <a:rPr lang="sl-SI" dirty="0" smtClean="0"/>
              <a:t>Inhalacija</a:t>
            </a:r>
          </a:p>
          <a:p>
            <a:r>
              <a:rPr lang="sl-SI" dirty="0" err="1" smtClean="0"/>
              <a:t>Ingestija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246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Zaščita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Pb</a:t>
            </a:r>
            <a:r>
              <a:rPr lang="sl-SI" dirty="0" smtClean="0"/>
              <a:t> Plašči</a:t>
            </a:r>
          </a:p>
          <a:p>
            <a:r>
              <a:rPr lang="sl-SI" dirty="0" smtClean="0"/>
              <a:t>Zaščita za ščitnico</a:t>
            </a:r>
          </a:p>
          <a:p>
            <a:r>
              <a:rPr lang="sl-SI" dirty="0" err="1" smtClean="0"/>
              <a:t>Latex</a:t>
            </a:r>
            <a:r>
              <a:rPr lang="sl-SI" dirty="0" smtClean="0"/>
              <a:t> ali </a:t>
            </a:r>
            <a:r>
              <a:rPr lang="sl-SI" dirty="0" err="1" smtClean="0"/>
              <a:t>nitrilne</a:t>
            </a:r>
            <a:r>
              <a:rPr lang="sl-SI" dirty="0" smtClean="0"/>
              <a:t> rokavice</a:t>
            </a:r>
          </a:p>
          <a:p>
            <a:r>
              <a:rPr lang="sl-SI" dirty="0" smtClean="0"/>
              <a:t>Učinkovitost – varnost</a:t>
            </a:r>
          </a:p>
          <a:p>
            <a:r>
              <a:rPr lang="sl-SI" dirty="0" smtClean="0"/>
              <a:t>Čas</a:t>
            </a:r>
          </a:p>
          <a:p>
            <a:r>
              <a:rPr lang="sl-SI" dirty="0" smtClean="0"/>
              <a:t>Razdalja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129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Merilna oprema</a:t>
            </a:r>
            <a:endParaRPr lang="sl-SI" dirty="0"/>
          </a:p>
        </p:txBody>
      </p:sp>
      <p:pic>
        <p:nvPicPr>
          <p:cNvPr id="1026" name="Picture 2" descr="D:\slike\sluzba\osebno\obdelano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2" y="1844824"/>
            <a:ext cx="83283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4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Merilna oprema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Merilnik hitrosti doze</a:t>
            </a:r>
          </a:p>
          <a:p>
            <a:r>
              <a:rPr lang="sl-SI" dirty="0" smtClean="0"/>
              <a:t>Merilnik kontaminacije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241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Merilnik hitrosti doze- </a:t>
            </a:r>
            <a:r>
              <a:rPr lang="sl-SI" dirty="0" err="1" smtClean="0"/>
              <a:t>Rados</a:t>
            </a:r>
            <a:r>
              <a:rPr lang="sl-SI" dirty="0" smtClean="0"/>
              <a:t> </a:t>
            </a:r>
            <a:r>
              <a:rPr lang="sl-SI" dirty="0" err="1" smtClean="0"/>
              <a:t>RDS</a:t>
            </a:r>
            <a:r>
              <a:rPr lang="sl-SI" dirty="0" smtClean="0"/>
              <a:t>-110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1959705"/>
            <a:ext cx="6534912" cy="4340352"/>
          </a:xfrm>
        </p:spPr>
      </p:pic>
    </p:spTree>
    <p:extLst>
      <p:ext uri="{BB962C8B-B14F-4D97-AF65-F5344CB8AC3E}">
        <p14:creationId xmlns:p14="http://schemas.microsoft.com/office/powerpoint/2010/main" val="173342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Merilnik hitrosti doze- </a:t>
            </a:r>
            <a:r>
              <a:rPr lang="sl-SI" dirty="0" err="1"/>
              <a:t>Rados</a:t>
            </a:r>
            <a:r>
              <a:rPr lang="sl-SI" dirty="0"/>
              <a:t> </a:t>
            </a:r>
            <a:r>
              <a:rPr lang="sl-SI" dirty="0" err="1"/>
              <a:t>RDS</a:t>
            </a:r>
            <a:r>
              <a:rPr lang="sl-SI" dirty="0"/>
              <a:t>-110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Meri hitrost doze</a:t>
            </a:r>
          </a:p>
          <a:p>
            <a:r>
              <a:rPr lang="sl-SI" dirty="0" smtClean="0"/>
              <a:t>Enota: µSv/h</a:t>
            </a:r>
          </a:p>
          <a:p>
            <a:r>
              <a:rPr lang="sl-SI" dirty="0" smtClean="0"/>
              <a:t>Na pravi razdalji meri hitrost doze, ki smo ji izpostavljeni</a:t>
            </a:r>
          </a:p>
          <a:p>
            <a:r>
              <a:rPr lang="sl-SI" dirty="0" smtClean="0"/>
              <a:t>Ni zelo občutljiv</a:t>
            </a:r>
          </a:p>
          <a:p>
            <a:r>
              <a:rPr lang="sl-SI" dirty="0" smtClean="0"/>
              <a:t>Veliko merilno območje</a:t>
            </a:r>
          </a:p>
          <a:p>
            <a:r>
              <a:rPr lang="sl-SI" dirty="0" smtClean="0"/>
              <a:t>Služi za ocenitev doze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956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Merilnik kontaminacije – </a:t>
            </a:r>
            <a:r>
              <a:rPr lang="sl-SI" dirty="0" err="1" smtClean="0"/>
              <a:t>Berhold</a:t>
            </a:r>
            <a:r>
              <a:rPr lang="sl-SI" dirty="0" smtClean="0"/>
              <a:t> LB 124	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13" y="1844824"/>
            <a:ext cx="691276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altLang="sl-SI" sz="2400" dirty="0"/>
              <a:t>Seznanitev s sevanjem in viri sevanj na OI</a:t>
            </a:r>
          </a:p>
          <a:p>
            <a:pPr>
              <a:defRPr/>
            </a:pPr>
            <a:r>
              <a:rPr lang="sl-SI" altLang="sl-SI" sz="2400" dirty="0"/>
              <a:t>Odpravimo strah pred sevanjem</a:t>
            </a:r>
          </a:p>
          <a:p>
            <a:pPr>
              <a:defRPr/>
            </a:pPr>
            <a:r>
              <a:rPr lang="sl-SI" altLang="sl-SI" sz="2400" dirty="0"/>
              <a:t>Namen ni prepričevanje, da je sevanje škodljivo ali koristno</a:t>
            </a:r>
          </a:p>
        </p:txBody>
      </p:sp>
      <p:pic>
        <p:nvPicPr>
          <p:cNvPr id="4" name="Picture 7" descr="radi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274789"/>
            <a:ext cx="4176687" cy="34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Merilnik kontaminacije – </a:t>
            </a:r>
            <a:r>
              <a:rPr lang="sl-SI" dirty="0" err="1" smtClean="0"/>
              <a:t>Berhold</a:t>
            </a:r>
            <a:r>
              <a:rPr lang="sl-SI" dirty="0" smtClean="0"/>
              <a:t> LB 124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Meri nivo kontaminacije, iskanje „vročih mest – t.i. </a:t>
            </a:r>
            <a:r>
              <a:rPr lang="sl-SI" dirty="0" err="1" smtClean="0"/>
              <a:t>hotspotov</a:t>
            </a:r>
            <a:r>
              <a:rPr lang="sl-SI" dirty="0" smtClean="0"/>
              <a:t>“</a:t>
            </a:r>
          </a:p>
          <a:p>
            <a:r>
              <a:rPr lang="sl-SI" dirty="0" smtClean="0"/>
              <a:t>Enota: </a:t>
            </a:r>
            <a:r>
              <a:rPr lang="sl-SI" dirty="0" err="1" smtClean="0"/>
              <a:t>cps</a:t>
            </a:r>
            <a:r>
              <a:rPr lang="sl-SI" dirty="0" smtClean="0"/>
              <a:t> ali Bq/cm</a:t>
            </a:r>
            <a:r>
              <a:rPr lang="sl-SI" baseline="30000" dirty="0" smtClean="0"/>
              <a:t>2</a:t>
            </a:r>
          </a:p>
          <a:p>
            <a:r>
              <a:rPr lang="sl-SI" dirty="0" smtClean="0"/>
              <a:t>Zelo občutljiv</a:t>
            </a:r>
          </a:p>
          <a:p>
            <a:r>
              <a:rPr lang="sl-SI" dirty="0" smtClean="0"/>
              <a:t>Majhno merilno območje</a:t>
            </a:r>
          </a:p>
          <a:p>
            <a:r>
              <a:rPr lang="sl-SI" dirty="0" smtClean="0"/>
              <a:t>Preverjanje delovnega oz. življenjskega okolja</a:t>
            </a:r>
          </a:p>
          <a:p>
            <a:r>
              <a:rPr lang="sl-SI" dirty="0" smtClean="0"/>
              <a:t>Mejne </a:t>
            </a:r>
            <a:r>
              <a:rPr lang="sl-SI" dirty="0" err="1" smtClean="0"/>
              <a:t>vredosti</a:t>
            </a:r>
            <a:r>
              <a:rPr lang="sl-SI" dirty="0" smtClean="0"/>
              <a:t> </a:t>
            </a:r>
            <a:r>
              <a:rPr lang="sl-SI" dirty="0" err="1" smtClean="0"/>
              <a:t>kontamacije</a:t>
            </a:r>
            <a:r>
              <a:rPr lang="sl-SI" dirty="0" smtClean="0"/>
              <a:t>: </a:t>
            </a:r>
          </a:p>
          <a:p>
            <a:r>
              <a:rPr lang="sl-SI" dirty="0" smtClean="0"/>
              <a:t>- delovno okolje</a:t>
            </a:r>
            <a:r>
              <a:rPr lang="sl-SI" dirty="0"/>
              <a:t>: 40 Bq/cm</a:t>
            </a:r>
            <a:r>
              <a:rPr lang="sl-SI" baseline="30000" dirty="0"/>
              <a:t>2</a:t>
            </a:r>
          </a:p>
          <a:p>
            <a:r>
              <a:rPr lang="sl-SI" dirty="0" smtClean="0"/>
              <a:t>- življenjsko okolje</a:t>
            </a:r>
            <a:r>
              <a:rPr lang="sl-SI" dirty="0"/>
              <a:t>: </a:t>
            </a:r>
            <a:r>
              <a:rPr lang="sl-SI" dirty="0" smtClean="0"/>
              <a:t>0.4 </a:t>
            </a:r>
            <a:r>
              <a:rPr lang="sl-SI" dirty="0"/>
              <a:t>Bq/cm</a:t>
            </a:r>
            <a:r>
              <a:rPr lang="sl-SI" baseline="30000" dirty="0"/>
              <a:t>2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932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l-SI" dirty="0" smtClean="0"/>
              <a:t>Doze so nemerljive</a:t>
            </a:r>
          </a:p>
          <a:p>
            <a:r>
              <a:rPr lang="sl-SI" dirty="0" smtClean="0"/>
              <a:t>Izgubijo se v naravnem ozadju</a:t>
            </a:r>
          </a:p>
          <a:p>
            <a:r>
              <a:rPr lang="sl-SI" dirty="0" smtClean="0"/>
              <a:t>Somatski učinki niso možni</a:t>
            </a:r>
          </a:p>
          <a:p>
            <a:r>
              <a:rPr lang="sl-SI" dirty="0" smtClean="0"/>
              <a:t>Ostali učinki niso verjetni</a:t>
            </a:r>
          </a:p>
          <a:p>
            <a:r>
              <a:rPr lang="sl-SI" dirty="0" smtClean="0"/>
              <a:t>SNOLL in ROLL sta </a:t>
            </a:r>
            <a:r>
              <a:rPr lang="sl-SI" smtClean="0"/>
              <a:t>varni preiskavi </a:t>
            </a:r>
            <a:endParaRPr lang="sl-SI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36324" cy="302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1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lepa za pozornost!</a:t>
            </a:r>
            <a:endParaRPr lang="en-GB" dirty="0"/>
          </a:p>
        </p:txBody>
      </p:sp>
      <p:pic>
        <p:nvPicPr>
          <p:cNvPr id="4" name="Picture 9" descr="baltaz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1772816"/>
            <a:ext cx="2748916" cy="4865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8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Fotografija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14" y="1844824"/>
            <a:ext cx="7460034" cy="4973356"/>
          </a:xfrm>
        </p:spPr>
      </p:pic>
    </p:spTree>
    <p:extLst>
      <p:ext uri="{BB962C8B-B14F-4D97-AF65-F5344CB8AC3E}">
        <p14:creationId xmlns:p14="http://schemas.microsoft.com/office/powerpoint/2010/main" val="11597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Fotografija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9" y="1844824"/>
            <a:ext cx="7512251" cy="5013176"/>
          </a:xfrm>
        </p:spPr>
      </p:pic>
    </p:spTree>
    <p:extLst>
      <p:ext uri="{BB962C8B-B14F-4D97-AF65-F5344CB8AC3E}">
        <p14:creationId xmlns:p14="http://schemas.microsoft.com/office/powerpoint/2010/main" val="1504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Fotografija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6433"/>
            <a:ext cx="3816424" cy="678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3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Izotopi</a:t>
            </a:r>
          </a:p>
          <a:p>
            <a:r>
              <a:rPr lang="sl-SI" dirty="0" smtClean="0"/>
              <a:t>Aplikacija in meritve</a:t>
            </a:r>
          </a:p>
          <a:p>
            <a:r>
              <a:rPr lang="sl-SI" dirty="0" smtClean="0"/>
              <a:t>Izračun doz</a:t>
            </a:r>
          </a:p>
          <a:p>
            <a:r>
              <a:rPr lang="sl-SI" dirty="0" smtClean="0"/>
              <a:t>Omejitve</a:t>
            </a:r>
          </a:p>
          <a:p>
            <a:r>
              <a:rPr lang="sl-SI" dirty="0" smtClean="0"/>
              <a:t>Merilna oprema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29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SNOLL, ROLL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Izotop </a:t>
            </a:r>
            <a:r>
              <a:rPr lang="sl-SI" dirty="0" err="1" smtClean="0"/>
              <a:t>Tc</a:t>
            </a:r>
            <a:r>
              <a:rPr lang="sl-SI" dirty="0" smtClean="0"/>
              <a:t>-99m</a:t>
            </a:r>
          </a:p>
          <a:p>
            <a:r>
              <a:rPr lang="sl-SI" dirty="0" smtClean="0"/>
              <a:t>Razpolovni čas 6h</a:t>
            </a:r>
          </a:p>
          <a:p>
            <a:r>
              <a:rPr lang="sl-SI" dirty="0" smtClean="0"/>
              <a:t>Max. aktivnost </a:t>
            </a:r>
            <a:r>
              <a:rPr lang="sl-SI" dirty="0"/>
              <a:t>do 30 </a:t>
            </a:r>
            <a:r>
              <a:rPr lang="sl-SI" dirty="0" err="1"/>
              <a:t>MBq</a:t>
            </a:r>
            <a:r>
              <a:rPr lang="sl-SI" dirty="0"/>
              <a:t> (0.8 </a:t>
            </a:r>
            <a:r>
              <a:rPr lang="sl-SI" dirty="0" err="1"/>
              <a:t>mCi</a:t>
            </a:r>
            <a:r>
              <a:rPr lang="sl-SI" dirty="0"/>
              <a:t> oz. 0.1 </a:t>
            </a:r>
            <a:r>
              <a:rPr lang="sl-SI" dirty="0" err="1"/>
              <a:t>mCi</a:t>
            </a:r>
            <a:r>
              <a:rPr lang="sl-SI" dirty="0" smtClean="0"/>
              <a:t>)</a:t>
            </a:r>
          </a:p>
          <a:p>
            <a:r>
              <a:rPr lang="sl-SI" dirty="0" smtClean="0"/>
              <a:t>Meja za izvzetje: 10 </a:t>
            </a:r>
            <a:r>
              <a:rPr lang="sl-SI" smtClean="0"/>
              <a:t>MBq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41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Aplikacija in meritve – hitrost doze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628129"/>
              </p:ext>
            </p:extLst>
          </p:nvPr>
        </p:nvGraphicFramePr>
        <p:xfrm>
          <a:off x="457200" y="193516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Merilno mesto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Hitrost doze [µ/Sv/h]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Zaščitna posodica,</a:t>
                      </a:r>
                      <a:r>
                        <a:rPr lang="sl-SI" baseline="0" dirty="0" smtClean="0"/>
                        <a:t> kontakt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Brizga,</a:t>
                      </a:r>
                      <a:r>
                        <a:rPr lang="sl-SI" baseline="0" dirty="0" smtClean="0"/>
                        <a:t> 10 cm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25-50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Brizga,</a:t>
                      </a:r>
                      <a:r>
                        <a:rPr lang="sl-SI" baseline="0" dirty="0" smtClean="0"/>
                        <a:t> 30 cm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Brizga,</a:t>
                      </a:r>
                      <a:r>
                        <a:rPr lang="sl-SI" baseline="0" dirty="0" smtClean="0"/>
                        <a:t> 100 cm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Roke med aplikacijo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Telo med aplikacijo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Telo</a:t>
                      </a:r>
                      <a:r>
                        <a:rPr lang="sl-SI" baseline="0" dirty="0" smtClean="0"/>
                        <a:t> pri delu z bolnikom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Aplikacija in meritve – kontaminacija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152629"/>
              </p:ext>
            </p:extLst>
          </p:nvPr>
        </p:nvGraphicFramePr>
        <p:xfrm>
          <a:off x="457200" y="193516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Merilno mesto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Površinska kontaminacija [Bq/cm</a:t>
                      </a:r>
                      <a:r>
                        <a:rPr lang="sl-SI" baseline="30000" dirty="0" smtClean="0"/>
                        <a:t>2</a:t>
                      </a:r>
                      <a:r>
                        <a:rPr lang="sl-SI" dirty="0" smtClean="0"/>
                        <a:t>]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Tla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UZ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Roke aplikatorja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Roke zdravnika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1000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Zaščitna posodica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8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476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Sevanje  odprtih virov na oddelku RTG</vt:lpstr>
      <vt:lpstr>NAMEN</vt:lpstr>
      <vt:lpstr>Fotografija</vt:lpstr>
      <vt:lpstr>Fotografija</vt:lpstr>
      <vt:lpstr>Fotografija</vt:lpstr>
      <vt:lpstr>Vsebina</vt:lpstr>
      <vt:lpstr>SNOLL, ROLL</vt:lpstr>
      <vt:lpstr>Aplikacija in meritve – hitrost doze</vt:lpstr>
      <vt:lpstr>Aplikacija in meritve – kontaminacija</vt:lpstr>
      <vt:lpstr>Izračun in ocena prejetih doz</vt:lpstr>
      <vt:lpstr>Primerjava doz</vt:lpstr>
      <vt:lpstr>Zaščita?</vt:lpstr>
      <vt:lpstr>Zaščita?</vt:lpstr>
      <vt:lpstr>Zaščita</vt:lpstr>
      <vt:lpstr>Merilna oprema</vt:lpstr>
      <vt:lpstr>Merilna oprema</vt:lpstr>
      <vt:lpstr>Merilnik hitrosti doze- Rados RDS-110</vt:lpstr>
      <vt:lpstr>Merilnik hitrosti doze- Rados RDS-110</vt:lpstr>
      <vt:lpstr>Merilnik kontaminacije – Berhold LB 124 </vt:lpstr>
      <vt:lpstr>Merilnik kontaminacije – Berhold LB 124 </vt:lpstr>
      <vt:lpstr>Zaključek</vt:lpstr>
      <vt:lpstr>Hvala lepa za pozornost!</vt:lpstr>
    </vt:vector>
  </TitlesOfParts>
  <Company>Onkoliski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Sevanje  odprtih virov na oddelku RTG</dc:title>
  <dc:creator>Uroš Čotar</dc:creator>
  <cp:lastModifiedBy>Uroš Čotar</cp:lastModifiedBy>
  <cp:revision>23</cp:revision>
  <dcterms:created xsi:type="dcterms:W3CDTF">2019-01-31T11:33:57Z</dcterms:created>
  <dcterms:modified xsi:type="dcterms:W3CDTF">2019-02-01T06:36:53Z</dcterms:modified>
</cp:coreProperties>
</file>