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20"/>
  </p:notesMasterIdLst>
  <p:handoutMasterIdLst>
    <p:handoutMasterId r:id="rId21"/>
  </p:handoutMasterIdLst>
  <p:sldIdLst>
    <p:sldId id="256" r:id="rId2"/>
    <p:sldId id="357" r:id="rId3"/>
    <p:sldId id="257" r:id="rId4"/>
    <p:sldId id="347" r:id="rId5"/>
    <p:sldId id="340" r:id="rId6"/>
    <p:sldId id="341" r:id="rId7"/>
    <p:sldId id="344" r:id="rId8"/>
    <p:sldId id="345" r:id="rId9"/>
    <p:sldId id="286" r:id="rId10"/>
    <p:sldId id="362" r:id="rId11"/>
    <p:sldId id="291" r:id="rId12"/>
    <p:sldId id="359" r:id="rId13"/>
    <p:sldId id="348" r:id="rId14"/>
    <p:sldId id="356" r:id="rId15"/>
    <p:sldId id="287" r:id="rId16"/>
    <p:sldId id="283" r:id="rId17"/>
    <p:sldId id="363" r:id="rId18"/>
    <p:sldId id="364" r:id="rId19"/>
  </p:sldIdLst>
  <p:sldSz cx="9144000" cy="6858000" type="screen4x3"/>
  <p:notesSz cx="7099300" cy="10234613"/>
  <p:defaultTextStyle>
    <a:defPPr>
      <a:defRPr lang="en-GB"/>
    </a:defPPr>
    <a:lvl1pPr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1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fld id="{2C34C67D-1758-4E76-9A0E-E294E1A523F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6014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defRPr/>
            </a:pPr>
            <a:endParaRPr lang="sl-SI" altLang="sl-SI"/>
          </a:p>
        </p:txBody>
      </p:sp>
      <p:sp>
        <p:nvSpPr>
          <p:cNvPr id="32771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5343188" y="-10729913"/>
            <a:ext cx="30686376" cy="2301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09931" y="4861442"/>
            <a:ext cx="5676153" cy="460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l-SI" altLang="sl-SI" noProof="0"/>
          </a:p>
        </p:txBody>
      </p:sp>
    </p:spTree>
    <p:extLst>
      <p:ext uri="{BB962C8B-B14F-4D97-AF65-F5344CB8AC3E}">
        <p14:creationId xmlns:p14="http://schemas.microsoft.com/office/powerpoint/2010/main" val="3905696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455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sl-SI" altLang="sl-SI" noProof="0"/>
              <a:t>Click to edit Master title style</a:t>
            </a:r>
          </a:p>
        </p:txBody>
      </p:sp>
      <p:sp>
        <p:nvSpPr>
          <p:cNvPr id="6455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sl-SI" altLang="sl-SI" noProof="0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06587-1F77-4B8D-8F8D-99EEABF1C73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1110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04B98-8D58-4149-A38E-22596C393A0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61897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D5D0D-C46B-46F7-A6C5-49960C8043B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25423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1B019B4-4CFA-47B9-B87C-67B1437EFED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44038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9AEF4-EA17-444D-BF0B-A16A0C7B4B61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7431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FDFEF-ECFE-46CE-8EAB-F8CCAA027BE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6278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35A6F-80AF-498C-9D88-A91918A02BAA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668207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871F4-8EA4-4BCB-B578-30E4E19551C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080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E8B2E-EF95-43CF-B6C6-4E35FAF76A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33840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34C90-E61C-4C93-876C-7EFD15FBFF2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53419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0017D-6A58-4DF6-A618-B747857FDDD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97043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FFD82-3A6E-46A4-B4CB-8235877F0E36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3417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6349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59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1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062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4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6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8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2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4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8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1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3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2092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352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6352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353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Click to edit Master title style</a:t>
            </a:r>
          </a:p>
        </p:txBody>
      </p:sp>
      <p:sp>
        <p:nvSpPr>
          <p:cNvPr id="6353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Click to edit Master text styles</a:t>
            </a:r>
          </a:p>
          <a:p>
            <a:pPr lvl="1"/>
            <a:r>
              <a:rPr lang="sl-SI" altLang="sl-SI"/>
              <a:t>Second level</a:t>
            </a:r>
          </a:p>
          <a:p>
            <a:pPr lvl="2"/>
            <a:r>
              <a:rPr lang="sl-SI" altLang="sl-SI"/>
              <a:t>Third level</a:t>
            </a:r>
          </a:p>
          <a:p>
            <a:pPr lvl="3"/>
            <a:r>
              <a:rPr lang="sl-SI" altLang="sl-SI"/>
              <a:t>Fourth level</a:t>
            </a:r>
          </a:p>
          <a:p>
            <a:pPr lvl="4"/>
            <a:r>
              <a:rPr lang="sl-SI" altLang="sl-SI"/>
              <a:t>Fifth level</a:t>
            </a:r>
          </a:p>
        </p:txBody>
      </p:sp>
      <p:sp>
        <p:nvSpPr>
          <p:cNvPr id="6353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fld id="{C9920C97-CF64-4EF0-B8EF-D21AEA5CD02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atom.kaeri.re.kr/nuchart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aea.org/" TargetMode="External"/><Relationship Id="rId5" Type="http://schemas.openxmlformats.org/officeDocument/2006/relationships/hyperlink" Target="http://www.nchps.com/" TargetMode="External"/><Relationship Id="rId4" Type="http://schemas.openxmlformats.org/officeDocument/2006/relationships/hyperlink" Target="https://medical.ezag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495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buClr>
                <a:srgbClr val="FFFF66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sz="3200" b="1" dirty="0" smtClean="0">
                <a:solidFill>
                  <a:srgbClr val="FFFF66"/>
                </a:solidFill>
              </a:rPr>
              <a:t>Uvedba terapije z </a:t>
            </a:r>
            <a:r>
              <a:rPr lang="sl-SI" sz="3200" b="1" dirty="0" err="1" smtClean="0">
                <a:solidFill>
                  <a:srgbClr val="FFFF66"/>
                </a:solidFill>
              </a:rPr>
              <a:t>Lu</a:t>
            </a:r>
            <a:r>
              <a:rPr lang="sl-SI" sz="3200" b="1" dirty="0" smtClean="0">
                <a:solidFill>
                  <a:srgbClr val="FFFF66"/>
                </a:solidFill>
              </a:rPr>
              <a:t>-177 na OI in varstvo pred sevanjem pri delu z bolnikom</a:t>
            </a:r>
            <a:r>
              <a:rPr lang="sl-SI" sz="3200" b="1" noProof="0" dirty="0">
                <a:solidFill>
                  <a:srgbClr val="FFFF66"/>
                </a:solidFill>
              </a:rPr>
              <a:t/>
            </a:r>
            <a:br>
              <a:rPr lang="sl-SI" sz="3200" b="1" noProof="0" dirty="0">
                <a:solidFill>
                  <a:srgbClr val="FFFF66"/>
                </a:solidFill>
              </a:rPr>
            </a:br>
            <a:r>
              <a:rPr lang="sl-SI" sz="3200" b="1" noProof="0" dirty="0">
                <a:solidFill>
                  <a:srgbClr val="FFFF66"/>
                </a:solidFill>
              </a:rPr>
              <a:t/>
            </a:r>
            <a:br>
              <a:rPr lang="sl-SI" sz="3200" b="1" noProof="0" dirty="0">
                <a:solidFill>
                  <a:srgbClr val="FFFF66"/>
                </a:solidFill>
              </a:rPr>
            </a:br>
            <a:r>
              <a:rPr lang="sl-SI" sz="3200" b="1" noProof="0" dirty="0">
                <a:solidFill>
                  <a:srgbClr val="FFFF66"/>
                </a:solidFill>
              </a:rPr>
              <a:t/>
            </a:r>
            <a:br>
              <a:rPr lang="sl-SI" sz="3200" b="1" noProof="0" dirty="0">
                <a:solidFill>
                  <a:srgbClr val="FFFF66"/>
                </a:solidFill>
              </a:rPr>
            </a:br>
            <a:r>
              <a:rPr lang="sl-SI" sz="2800" noProof="0" dirty="0">
                <a:solidFill>
                  <a:srgbClr val="FFFF66"/>
                </a:solidFill>
                <a:cs typeface="Arial" charset="0"/>
              </a:rPr>
              <a:t>Uroš Čotar, univ. dipl. fiz., </a:t>
            </a:r>
            <a:br>
              <a:rPr lang="sl-SI" sz="2800" noProof="0" dirty="0">
                <a:solidFill>
                  <a:srgbClr val="FFFF66"/>
                </a:solidFill>
                <a:cs typeface="Arial" charset="0"/>
              </a:rPr>
            </a:br>
            <a:r>
              <a:rPr lang="sl-SI" sz="2800" noProof="0" dirty="0">
                <a:solidFill>
                  <a:srgbClr val="FFFF66"/>
                </a:solidFill>
              </a:rPr>
              <a:t>odgovorna oseba za varstvo pred sevanji</a:t>
            </a:r>
            <a:br>
              <a:rPr lang="sl-SI" sz="2800" noProof="0" dirty="0">
                <a:solidFill>
                  <a:srgbClr val="FFFF66"/>
                </a:solidFill>
              </a:rPr>
            </a:br>
            <a:r>
              <a:rPr lang="sl-SI" sz="2800" noProof="0" dirty="0">
                <a:solidFill>
                  <a:srgbClr val="FFFF66"/>
                </a:solidFill>
              </a:rPr>
              <a:t>Onkološki Inštitut, Ljubljana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7C2550-0E2B-C7E5-F9F0-4F3E4358A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4405"/>
            <a:ext cx="8229600" cy="1143000"/>
          </a:xfrm>
        </p:spPr>
        <p:txBody>
          <a:bodyPr/>
          <a:lstStyle/>
          <a:p>
            <a:r>
              <a:rPr lang="sl-SI" dirty="0" smtClean="0">
                <a:solidFill>
                  <a:srgbClr val="FFFF00"/>
                </a:solidFill>
              </a:rPr>
              <a:t>Nega pacienta</a:t>
            </a:r>
            <a:endParaRPr lang="sl-SI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EF91B2-576C-BB0C-7D11-5B65368B6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30725"/>
          </a:xfrm>
        </p:spPr>
        <p:txBody>
          <a:bodyPr/>
          <a:lstStyle/>
          <a:p>
            <a:r>
              <a:rPr lang="sl-SI" dirty="0" smtClean="0">
                <a:solidFill>
                  <a:srgbClr val="FFFF00"/>
                </a:solidFill>
              </a:rPr>
              <a:t>Letno 300 terapij (3 ponedeljek, 3 torek) -</a:t>
            </a:r>
            <a:r>
              <a:rPr lang="sl-SI" dirty="0" err="1" smtClean="0">
                <a:solidFill>
                  <a:srgbClr val="FFFF00"/>
                </a:solidFill>
              </a:rPr>
              <a:t>50x6</a:t>
            </a:r>
            <a:endParaRPr lang="sl-SI" dirty="0" smtClean="0">
              <a:solidFill>
                <a:srgbClr val="FFFF00"/>
              </a:solidFill>
            </a:endParaRPr>
          </a:p>
          <a:p>
            <a:r>
              <a:rPr lang="sl-SI" dirty="0" smtClean="0">
                <a:solidFill>
                  <a:srgbClr val="FFFF00"/>
                </a:solidFill>
              </a:rPr>
              <a:t>Prejeta </a:t>
            </a:r>
            <a:r>
              <a:rPr lang="sl-SI" dirty="0">
                <a:solidFill>
                  <a:srgbClr val="FFFF00"/>
                </a:solidFill>
              </a:rPr>
              <a:t>doza: </a:t>
            </a:r>
            <a:r>
              <a:rPr lang="sl-SI" dirty="0" smtClean="0">
                <a:solidFill>
                  <a:srgbClr val="FFFF00"/>
                </a:solidFill>
              </a:rPr>
              <a:t>25 µSv/leto na posameznika</a:t>
            </a: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984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7C2550-0E2B-C7E5-F9F0-4F3E4358A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4405"/>
            <a:ext cx="8229600" cy="1143000"/>
          </a:xfrm>
        </p:spPr>
        <p:txBody>
          <a:bodyPr/>
          <a:lstStyle/>
          <a:p>
            <a:r>
              <a:rPr lang="sl-SI" dirty="0" smtClean="0">
                <a:solidFill>
                  <a:srgbClr val="FFFF00"/>
                </a:solidFill>
              </a:rPr>
              <a:t>Nega pacienta - zapleti</a:t>
            </a:r>
            <a:endParaRPr lang="sl-SI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EF91B2-576C-BB0C-7D11-5B65368B6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30725"/>
          </a:xfrm>
        </p:spPr>
        <p:txBody>
          <a:bodyPr/>
          <a:lstStyle/>
          <a:p>
            <a:r>
              <a:rPr lang="sl-SI" dirty="0" smtClean="0">
                <a:solidFill>
                  <a:srgbClr val="FFFF00"/>
                </a:solidFill>
              </a:rPr>
              <a:t>20</a:t>
            </a:r>
            <a:r>
              <a:rPr lang="sl-SI" smtClean="0">
                <a:solidFill>
                  <a:srgbClr val="FFFF00"/>
                </a:solidFill>
              </a:rPr>
              <a:t>% pacientov: </a:t>
            </a:r>
            <a:r>
              <a:rPr lang="sl-SI" dirty="0" smtClean="0">
                <a:solidFill>
                  <a:srgbClr val="FFFF00"/>
                </a:solidFill>
              </a:rPr>
              <a:t>blagi zapleti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FFFF00"/>
                </a:solidFill>
              </a:rPr>
              <a:t>Čas posredovanja 15 min, razdalja </a:t>
            </a:r>
            <a:r>
              <a:rPr lang="sl-SI" dirty="0" err="1" smtClean="0">
                <a:solidFill>
                  <a:srgbClr val="FFFF00"/>
                </a:solidFill>
              </a:rPr>
              <a:t>1m</a:t>
            </a:r>
            <a:endParaRPr lang="sl-SI" dirty="0" smtClean="0">
              <a:solidFill>
                <a:srgbClr val="FFFF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FFFF00"/>
                </a:solidFill>
              </a:rPr>
              <a:t>Hitrost doze: 10 µSv/h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FFFF00"/>
                </a:solidFill>
              </a:rPr>
              <a:t>Prejeta doza: </a:t>
            </a:r>
            <a:r>
              <a:rPr lang="sl-SI" dirty="0">
                <a:solidFill>
                  <a:srgbClr val="FFFF00"/>
                </a:solidFill>
              </a:rPr>
              <a:t>2.5 </a:t>
            </a:r>
            <a:r>
              <a:rPr lang="sl-SI" dirty="0" smtClean="0">
                <a:solidFill>
                  <a:srgbClr val="FFFF00"/>
                </a:solidFill>
              </a:rPr>
              <a:t>µSv</a:t>
            </a:r>
          </a:p>
          <a:p>
            <a:r>
              <a:rPr lang="sl-SI" dirty="0" smtClean="0">
                <a:solidFill>
                  <a:srgbClr val="FFFF00"/>
                </a:solidFill>
              </a:rPr>
              <a:t>Hudi zapleti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>
                <a:solidFill>
                  <a:srgbClr val="FFFF00"/>
                </a:solidFill>
              </a:rPr>
              <a:t>Čas posredovanja </a:t>
            </a:r>
            <a:r>
              <a:rPr lang="sl-SI" dirty="0" smtClean="0">
                <a:solidFill>
                  <a:srgbClr val="FFFF00"/>
                </a:solidFill>
              </a:rPr>
              <a:t>1 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>
                <a:solidFill>
                  <a:srgbClr val="FFFF00"/>
                </a:solidFill>
              </a:rPr>
              <a:t>Prejeta doza: </a:t>
            </a:r>
            <a:r>
              <a:rPr lang="sl-SI" dirty="0" smtClean="0">
                <a:solidFill>
                  <a:srgbClr val="FFFF00"/>
                </a:solidFill>
              </a:rPr>
              <a:t>10 </a:t>
            </a:r>
            <a:r>
              <a:rPr lang="sl-SI" dirty="0">
                <a:solidFill>
                  <a:srgbClr val="FFFF00"/>
                </a:solidFill>
              </a:rPr>
              <a:t>µSv</a:t>
            </a: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527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560AF8-04A6-A83A-2115-684C088AA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noProof="0" dirty="0">
                <a:solidFill>
                  <a:srgbClr val="FFFF66"/>
                </a:solidFill>
              </a:rPr>
              <a:t>Kontaminacija kože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287C439-ADF6-5691-B418-A51D2FD7A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noProof="0" dirty="0">
                <a:solidFill>
                  <a:srgbClr val="FFFF66"/>
                </a:solidFill>
              </a:rPr>
              <a:t>Minimalna</a:t>
            </a:r>
          </a:p>
          <a:p>
            <a:r>
              <a:rPr lang="sl-SI" noProof="0" dirty="0">
                <a:solidFill>
                  <a:srgbClr val="FFFF66"/>
                </a:solidFill>
              </a:rPr>
              <a:t>Doza na kožo - zanemarljiva</a:t>
            </a:r>
          </a:p>
        </p:txBody>
      </p:sp>
    </p:spTree>
    <p:extLst>
      <p:ext uri="{BB962C8B-B14F-4D97-AF65-F5344CB8AC3E}">
        <p14:creationId xmlns:p14="http://schemas.microsoft.com/office/powerpoint/2010/main" val="2901927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>
                <a:solidFill>
                  <a:srgbClr val="FFFF00"/>
                </a:solidFill>
              </a:rPr>
              <a:t>3 načini ščitenja pred sevanjem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altLang="sl-SI">
                <a:solidFill>
                  <a:srgbClr val="FFFF00"/>
                </a:solidFill>
              </a:rPr>
              <a:t>Čas</a:t>
            </a:r>
          </a:p>
          <a:p>
            <a:r>
              <a:rPr lang="sl-SI" altLang="sl-SI">
                <a:solidFill>
                  <a:srgbClr val="FFFF00"/>
                </a:solidFill>
              </a:rPr>
              <a:t>Razdalja </a:t>
            </a:r>
          </a:p>
          <a:p>
            <a:r>
              <a:rPr lang="sl-SI" altLang="sl-SI">
                <a:solidFill>
                  <a:srgbClr val="FFFF00"/>
                </a:solidFill>
              </a:rPr>
              <a:t>Ščit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 altLang="sl-SI">
                <a:solidFill>
                  <a:srgbClr val="FFFF66"/>
                </a:solidFill>
              </a:rPr>
              <a:t>Zaščita pred sevanjem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altLang="sl-SI">
                <a:solidFill>
                  <a:srgbClr val="FFFF66"/>
                </a:solidFill>
                <a:cs typeface="Arial" charset="0"/>
              </a:rPr>
              <a:t>RTG: zaščitno </a:t>
            </a:r>
            <a:r>
              <a:rPr lang="sl-SI" altLang="sl-SI" b="1" u="sng">
                <a:solidFill>
                  <a:srgbClr val="FFFF66"/>
                </a:solidFill>
                <a:cs typeface="Arial" charset="0"/>
              </a:rPr>
              <a:t>Pb steklo</a:t>
            </a:r>
            <a:r>
              <a:rPr lang="sl-SI" altLang="sl-SI">
                <a:solidFill>
                  <a:srgbClr val="FFFF66"/>
                </a:solidFill>
                <a:cs typeface="Arial" charset="0"/>
              </a:rPr>
              <a:t> ali tanka stena</a:t>
            </a:r>
          </a:p>
          <a:p>
            <a:pPr>
              <a:lnSpc>
                <a:spcPct val="90000"/>
              </a:lnSpc>
            </a:pPr>
            <a:r>
              <a:rPr lang="el-GR" altLang="sl-SI">
                <a:solidFill>
                  <a:srgbClr val="FFFF66"/>
                </a:solidFill>
                <a:cs typeface="Arial" charset="0"/>
              </a:rPr>
              <a:t>γ</a:t>
            </a:r>
            <a:r>
              <a:rPr lang="sl-SI" altLang="sl-SI">
                <a:solidFill>
                  <a:srgbClr val="FFFF66"/>
                </a:solidFill>
                <a:cs typeface="Arial" charset="0"/>
              </a:rPr>
              <a:t>: zaščitna obleka </a:t>
            </a:r>
            <a:r>
              <a:rPr lang="sl-SI" altLang="sl-SI" b="1" u="sng">
                <a:solidFill>
                  <a:srgbClr val="FFFF66"/>
                </a:solidFill>
                <a:cs typeface="Arial" charset="0"/>
              </a:rPr>
              <a:t>ne pomaga</a:t>
            </a:r>
            <a:r>
              <a:rPr lang="sl-SI" altLang="sl-SI">
                <a:solidFill>
                  <a:srgbClr val="FFFF66"/>
                </a:solidFill>
                <a:cs typeface="Arial" charset="0"/>
              </a:rPr>
              <a:t> (ščiti nas samo pred </a:t>
            </a:r>
            <a:r>
              <a:rPr lang="sl-SI" altLang="sl-SI" b="1" u="sng">
                <a:solidFill>
                  <a:srgbClr val="FFFF66"/>
                </a:solidFill>
                <a:cs typeface="Arial" charset="0"/>
              </a:rPr>
              <a:t>kontaminacijo</a:t>
            </a:r>
            <a:r>
              <a:rPr lang="sl-SI" altLang="sl-SI">
                <a:solidFill>
                  <a:srgbClr val="FFFF66"/>
                </a:solidFill>
                <a:cs typeface="Arial" charset="0"/>
              </a:rPr>
              <a:t>), Pb plašč je primeren samo za Tc-99m, za ostale vire pa ne, zato zmanjšamo čas zadrževanja na minimum in povečamo razdaljo do vira na maksimum</a:t>
            </a:r>
          </a:p>
          <a:p>
            <a:pPr>
              <a:lnSpc>
                <a:spcPct val="90000"/>
              </a:lnSpc>
            </a:pPr>
            <a:r>
              <a:rPr lang="el-GR" altLang="sl-SI">
                <a:solidFill>
                  <a:srgbClr val="FFFF66"/>
                </a:solidFill>
                <a:cs typeface="Arial" charset="0"/>
              </a:rPr>
              <a:t>β</a:t>
            </a:r>
            <a:r>
              <a:rPr lang="sl-SI" altLang="sl-SI">
                <a:solidFill>
                  <a:srgbClr val="FFFF66"/>
                </a:solidFill>
                <a:cs typeface="Arial" charset="0"/>
              </a:rPr>
              <a:t>: nekaj </a:t>
            </a:r>
            <a:r>
              <a:rPr lang="sl-SI" altLang="sl-SI" b="1" u="sng">
                <a:solidFill>
                  <a:srgbClr val="FFFF66"/>
                </a:solidFill>
                <a:cs typeface="Arial" charset="0"/>
              </a:rPr>
              <a:t>mm plastike</a:t>
            </a:r>
            <a:endParaRPr lang="el-GR" altLang="sl-SI" b="1" u="sng">
              <a:solidFill>
                <a:srgbClr val="FFFF66"/>
              </a:solidFill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sl-SI" altLang="sl-SI">
                <a:solidFill>
                  <a:srgbClr val="FFFF66"/>
                </a:solidFill>
                <a:cs typeface="Arial" charset="0"/>
              </a:rPr>
              <a:t>Linac: </a:t>
            </a:r>
            <a:r>
              <a:rPr lang="sl-SI" altLang="sl-SI" b="1" u="sng">
                <a:solidFill>
                  <a:srgbClr val="FFFF66"/>
                </a:solidFill>
                <a:cs typeface="Arial" charset="0"/>
              </a:rPr>
              <a:t>1 m betona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295437-A587-9DB6-8957-0B48DAFDE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Zakonske omejitve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C8CA13-ACA2-0FA6-2895-E38AAB0A7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00B050"/>
                </a:solidFill>
              </a:rPr>
              <a:t>Ni omejitve </a:t>
            </a:r>
            <a:r>
              <a:rPr lang="sl-SI" dirty="0">
                <a:solidFill>
                  <a:srgbClr val="00B050"/>
                </a:solidFill>
              </a:rPr>
              <a:t>za odpust </a:t>
            </a:r>
            <a:r>
              <a:rPr lang="sl-SI" dirty="0" smtClean="0">
                <a:solidFill>
                  <a:srgbClr val="00B050"/>
                </a:solidFill>
              </a:rPr>
              <a:t>pacienta </a:t>
            </a:r>
          </a:p>
          <a:p>
            <a:r>
              <a:rPr lang="sl-SI" dirty="0" smtClean="0">
                <a:solidFill>
                  <a:srgbClr val="FFFF66"/>
                </a:solidFill>
              </a:rPr>
              <a:t>Splošni pogoj (0.3 mSv za prebivalce in 5 mSv za negovalca)</a:t>
            </a:r>
            <a:endParaRPr lang="sl-SI" dirty="0">
              <a:solidFill>
                <a:srgbClr val="FFFF66"/>
              </a:solidFill>
            </a:endParaRPr>
          </a:p>
          <a:p>
            <a:r>
              <a:rPr lang="sl-SI" dirty="0" smtClean="0">
                <a:solidFill>
                  <a:srgbClr val="00B050"/>
                </a:solidFill>
              </a:rPr>
              <a:t>Ni </a:t>
            </a:r>
            <a:r>
              <a:rPr lang="sl-SI" dirty="0">
                <a:solidFill>
                  <a:srgbClr val="00B050"/>
                </a:solidFill>
              </a:rPr>
              <a:t>izolacije</a:t>
            </a:r>
          </a:p>
          <a:p>
            <a:r>
              <a:rPr lang="sl-SI" dirty="0" smtClean="0">
                <a:solidFill>
                  <a:srgbClr val="00B050"/>
                </a:solidFill>
              </a:rPr>
              <a:t>Ni </a:t>
            </a:r>
            <a:r>
              <a:rPr lang="sl-SI" dirty="0">
                <a:solidFill>
                  <a:srgbClr val="00B050"/>
                </a:solidFill>
              </a:rPr>
              <a:t>potrebno odležanje v sobi</a:t>
            </a:r>
          </a:p>
          <a:p>
            <a:r>
              <a:rPr lang="sl-SI" dirty="0" smtClean="0">
                <a:solidFill>
                  <a:srgbClr val="FFFF00"/>
                </a:solidFill>
              </a:rPr>
              <a:t>Navodila pacientom</a:t>
            </a:r>
            <a:endParaRPr lang="sl-S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700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dirty="0" err="1">
                <a:solidFill>
                  <a:srgbClr val="FFFF66"/>
                </a:solidFill>
              </a:rPr>
              <a:t>Zaključek</a:t>
            </a:r>
            <a:endParaRPr lang="en-GB" altLang="sl-SI" dirty="0">
              <a:solidFill>
                <a:srgbClr val="FFFF66"/>
              </a:solidFill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Terapija z Lu-177 je </a:t>
            </a:r>
            <a:r>
              <a:rPr lang="sl-SI" altLang="sl-SI" dirty="0">
                <a:solidFill>
                  <a:srgbClr val="00B050"/>
                </a:solidFill>
              </a:rPr>
              <a:t>varna za osebje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Terapija se lahko izvaja na oddelku ali v drugih sobah na BRT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Pacient </a:t>
            </a:r>
            <a:r>
              <a:rPr lang="sl-SI" altLang="sl-SI" dirty="0">
                <a:solidFill>
                  <a:srgbClr val="00B050"/>
                </a:solidFill>
              </a:rPr>
              <a:t>ni v izolaciji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Doze osebja pri terapiji z Lu-177 so </a:t>
            </a:r>
            <a:r>
              <a:rPr lang="sl-SI" altLang="sl-SI" dirty="0" smtClean="0">
                <a:solidFill>
                  <a:srgbClr val="00B050"/>
                </a:solidFill>
              </a:rPr>
              <a:t>na nivoju dnevnega </a:t>
            </a:r>
            <a:r>
              <a:rPr lang="sl-SI" altLang="sl-SI" dirty="0" smtClean="0">
                <a:solidFill>
                  <a:srgbClr val="00B050"/>
                </a:solidFill>
              </a:rPr>
              <a:t>ozadja (10 µSv)</a:t>
            </a:r>
            <a:endParaRPr lang="sl-SI" altLang="sl-SI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Prejete doze osebja se bodo povečale </a:t>
            </a:r>
            <a:r>
              <a:rPr lang="en-US" altLang="sl-SI" dirty="0">
                <a:solidFill>
                  <a:srgbClr val="FFFF66"/>
                </a:solidFill>
              </a:rPr>
              <a:t>     </a:t>
            </a:r>
            <a:r>
              <a:rPr lang="sl-SI" altLang="sl-SI" dirty="0">
                <a:solidFill>
                  <a:srgbClr val="FFFF66"/>
                </a:solidFill>
              </a:rPr>
              <a:t>za </a:t>
            </a:r>
            <a:r>
              <a:rPr lang="sl-SI" altLang="sl-SI" dirty="0">
                <a:solidFill>
                  <a:srgbClr val="00B050"/>
                </a:solidFill>
              </a:rPr>
              <a:t>&lt; 10</a:t>
            </a:r>
            <a:r>
              <a:rPr lang="sl-SI" altLang="sl-SI" dirty="0" smtClean="0">
                <a:solidFill>
                  <a:srgbClr val="00B050"/>
                </a:solidFill>
              </a:rPr>
              <a:t>%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Tveganje je </a:t>
            </a:r>
            <a:r>
              <a:rPr lang="sl-SI" altLang="sl-SI" dirty="0" smtClean="0">
                <a:solidFill>
                  <a:srgbClr val="00B050"/>
                </a:solidFill>
              </a:rPr>
              <a:t>majhno, </a:t>
            </a:r>
            <a:r>
              <a:rPr lang="sl-SI" altLang="sl-SI" dirty="0" smtClean="0">
                <a:solidFill>
                  <a:srgbClr val="FFFF66"/>
                </a:solidFill>
              </a:rPr>
              <a:t>izpostavljenost je</a:t>
            </a:r>
            <a:r>
              <a:rPr lang="sl-SI" altLang="sl-SI" dirty="0" smtClean="0">
                <a:solidFill>
                  <a:srgbClr val="00B050"/>
                </a:solidFill>
              </a:rPr>
              <a:t> zelo nizka </a:t>
            </a:r>
            <a:endParaRPr lang="sl-SI" altLang="sl-SI" dirty="0">
              <a:solidFill>
                <a:srgbClr val="00B050"/>
              </a:solidFill>
            </a:endParaRPr>
          </a:p>
          <a:p>
            <a:pPr marL="0" indent="0" eaLnBrk="1" hangingPunct="1">
              <a:lnSpc>
                <a:spcPct val="93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sl-SI" altLang="sl-SI" dirty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FF66"/>
                </a:solidFill>
              </a:rPr>
              <a:t>Viri</a:t>
            </a:r>
            <a:endParaRPr lang="sl-SI" dirty="0">
              <a:solidFill>
                <a:srgbClr val="FFFF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>
                <a:solidFill>
                  <a:srgbClr val="FFFF66"/>
                </a:solidFill>
              </a:rPr>
              <a:t>Pravilnik o pogojih za uporabo virov sevanj v zdravstvene namene</a:t>
            </a:r>
          </a:p>
          <a:p>
            <a:r>
              <a:rPr lang="sl-SI" sz="2800" dirty="0">
                <a:solidFill>
                  <a:srgbClr val="FFFF66"/>
                </a:solidFill>
              </a:rPr>
              <a:t>Uredba o mejnih dozah, referenčnih ravneh in radioaktivni kontaminaciji</a:t>
            </a:r>
          </a:p>
          <a:p>
            <a:r>
              <a:rPr lang="sl-SI" sz="2800" dirty="0" smtClean="0">
                <a:solidFill>
                  <a:srgbClr val="FFFF66"/>
                </a:solidFill>
              </a:rPr>
              <a:t>Ocena varstva pred sevanji: Uporaba odprtih virov sevanja v terapevtske namene</a:t>
            </a:r>
          </a:p>
          <a:p>
            <a:r>
              <a:rPr lang="sl-SI" sz="2800" dirty="0" smtClean="0">
                <a:solidFill>
                  <a:srgbClr val="FFFF66"/>
                </a:solidFill>
              </a:rPr>
              <a:t>Zakon o varstvu pred ionizirajočimi sevanji in jedrski varnosti (ZVISJV-1)</a:t>
            </a:r>
          </a:p>
          <a:p>
            <a:r>
              <a:rPr lang="sl-SI" sz="2800" dirty="0">
                <a:solidFill>
                  <a:srgbClr val="FFFF66"/>
                </a:solidFill>
              </a:rPr>
              <a:t>Pravilnik o obveznostih izvajalca sevalne dejavnosti in imetnika vira ionizirajočih sevanj</a:t>
            </a:r>
          </a:p>
          <a:p>
            <a:r>
              <a:rPr lang="sl-SI" sz="2800" dirty="0" err="1" smtClean="0">
                <a:solidFill>
                  <a:srgbClr val="FFFF66"/>
                </a:solidFill>
              </a:rPr>
              <a:t>LMSAR</a:t>
            </a:r>
            <a:r>
              <a:rPr lang="sl-SI" sz="2800" dirty="0" smtClean="0">
                <a:solidFill>
                  <a:srgbClr val="FFFF66"/>
                </a:solidFill>
              </a:rPr>
              <a:t>-20230024-</a:t>
            </a:r>
            <a:r>
              <a:rPr lang="sl-SI" sz="2800" dirty="0" err="1" smtClean="0">
                <a:solidFill>
                  <a:srgbClr val="FFFF66"/>
                </a:solidFill>
              </a:rPr>
              <a:t>AŽ</a:t>
            </a:r>
            <a:r>
              <a:rPr lang="sl-SI" sz="2800" dirty="0" smtClean="0">
                <a:solidFill>
                  <a:srgbClr val="FFFF66"/>
                </a:solidFill>
              </a:rPr>
              <a:t>-</a:t>
            </a:r>
            <a:r>
              <a:rPr lang="sl-SI" sz="2800" dirty="0" err="1" smtClean="0">
                <a:solidFill>
                  <a:srgbClr val="FFFF66"/>
                </a:solidFill>
              </a:rPr>
              <a:t>rev1</a:t>
            </a:r>
            <a:r>
              <a:rPr lang="sl-SI" sz="2800" dirty="0" smtClean="0">
                <a:solidFill>
                  <a:srgbClr val="FFFF66"/>
                </a:solidFill>
              </a:rPr>
              <a:t>, marec 2024</a:t>
            </a:r>
          </a:p>
          <a:p>
            <a:endParaRPr lang="sl-SI" sz="2800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961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dirty="0" err="1">
                <a:solidFill>
                  <a:srgbClr val="FFFF66"/>
                </a:solidFill>
              </a:rPr>
              <a:t>Uporabne</a:t>
            </a:r>
            <a:r>
              <a:rPr lang="en-GB" altLang="sl-SI" dirty="0">
                <a:solidFill>
                  <a:srgbClr val="FFFF66"/>
                </a:solidFill>
              </a:rPr>
              <a:t> </a:t>
            </a:r>
            <a:r>
              <a:rPr lang="en-GB" altLang="sl-SI" dirty="0" err="1">
                <a:solidFill>
                  <a:srgbClr val="FFFF66"/>
                </a:solidFill>
              </a:rPr>
              <a:t>povezave</a:t>
            </a:r>
            <a:endParaRPr lang="en-GB" altLang="sl-SI" dirty="0">
              <a:solidFill>
                <a:srgbClr val="FFFF66"/>
              </a:solidFill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Interni telefon 01 5879 9688 ali </a:t>
            </a:r>
            <a:r>
              <a:rPr lang="sl-SI" altLang="sl-SI" dirty="0" err="1">
                <a:solidFill>
                  <a:srgbClr val="FFFF66"/>
                </a:solidFill>
              </a:rPr>
              <a:t>ucotar</a:t>
            </a:r>
            <a:r>
              <a:rPr lang="sl-SI" altLang="sl-SI" dirty="0">
                <a:solidFill>
                  <a:srgbClr val="FFFF66"/>
                </a:solidFill>
              </a:rPr>
              <a:t>@</a:t>
            </a:r>
            <a:r>
              <a:rPr lang="sl-SI" altLang="sl-SI" dirty="0" err="1">
                <a:solidFill>
                  <a:srgbClr val="FFFF66"/>
                </a:solidFill>
              </a:rPr>
              <a:t>onko</a:t>
            </a:r>
            <a:r>
              <a:rPr lang="sl-SI" altLang="sl-SI" dirty="0">
                <a:solidFill>
                  <a:srgbClr val="FFFF66"/>
                </a:solidFill>
              </a:rPr>
              <a:t>-</a:t>
            </a:r>
            <a:r>
              <a:rPr lang="sl-SI" altLang="sl-SI" dirty="0" err="1">
                <a:solidFill>
                  <a:srgbClr val="FFFF66"/>
                </a:solidFill>
              </a:rPr>
              <a:t>i.si</a:t>
            </a:r>
            <a:r>
              <a:rPr lang="sl-SI" altLang="sl-SI" dirty="0">
                <a:solidFill>
                  <a:srgbClr val="FFFF66"/>
                </a:solidFill>
              </a:rPr>
              <a:t> 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  <a:hlinkClick r:id="rId3"/>
              </a:rPr>
              <a:t>https://atom.kaeri.re.kr/nuchart</a:t>
            </a:r>
            <a:r>
              <a:rPr lang="sl-SI" altLang="sl-SI" dirty="0" smtClean="0">
                <a:solidFill>
                  <a:srgbClr val="FFFF66"/>
                </a:solidFill>
                <a:hlinkClick r:id="rId3"/>
              </a:rPr>
              <a:t>/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err="1" smtClean="0">
                <a:solidFill>
                  <a:srgbClr val="FFFF66"/>
                </a:solidFill>
              </a:rPr>
              <a:t>Gamma</a:t>
            </a:r>
            <a:r>
              <a:rPr lang="sl-SI" altLang="sl-SI" dirty="0" smtClean="0">
                <a:solidFill>
                  <a:srgbClr val="FFFF66"/>
                </a:solidFill>
              </a:rPr>
              <a:t> </a:t>
            </a:r>
            <a:r>
              <a:rPr lang="sl-SI" altLang="sl-SI" dirty="0" err="1">
                <a:solidFill>
                  <a:srgbClr val="FFFF66"/>
                </a:solidFill>
              </a:rPr>
              <a:t>ray</a:t>
            </a:r>
            <a:r>
              <a:rPr lang="sl-SI" altLang="sl-SI" dirty="0">
                <a:solidFill>
                  <a:srgbClr val="FFFF66"/>
                </a:solidFill>
              </a:rPr>
              <a:t> </a:t>
            </a:r>
            <a:r>
              <a:rPr lang="sl-SI" altLang="sl-SI" dirty="0" err="1">
                <a:solidFill>
                  <a:srgbClr val="FFFF66"/>
                </a:solidFill>
              </a:rPr>
              <a:t>spectrum</a:t>
            </a:r>
            <a:r>
              <a:rPr lang="sl-SI" altLang="sl-SI" dirty="0">
                <a:solidFill>
                  <a:srgbClr val="FFFF66"/>
                </a:solidFill>
              </a:rPr>
              <a:t> </a:t>
            </a:r>
            <a:r>
              <a:rPr lang="sl-SI" altLang="sl-SI" dirty="0" err="1">
                <a:solidFill>
                  <a:srgbClr val="FFFF66"/>
                </a:solidFill>
              </a:rPr>
              <a:t>catalogue</a:t>
            </a:r>
            <a:r>
              <a:rPr lang="sl-SI" altLang="sl-SI" dirty="0">
                <a:solidFill>
                  <a:srgbClr val="FFFF66"/>
                </a:solidFill>
              </a:rPr>
              <a:t> – γ </a:t>
            </a:r>
            <a:r>
              <a:rPr lang="sl-SI" altLang="sl-SI" dirty="0" err="1">
                <a:solidFill>
                  <a:srgbClr val="FFFF66"/>
                </a:solidFill>
              </a:rPr>
              <a:t>ray</a:t>
            </a:r>
            <a:r>
              <a:rPr lang="sl-SI" altLang="sl-SI" dirty="0">
                <a:solidFill>
                  <a:srgbClr val="FFFF66"/>
                </a:solidFill>
              </a:rPr>
              <a:t> </a:t>
            </a:r>
            <a:r>
              <a:rPr lang="sl-SI" altLang="sl-SI" dirty="0" err="1">
                <a:solidFill>
                  <a:srgbClr val="FFFF66"/>
                </a:solidFill>
              </a:rPr>
              <a:t>spectrometry</a:t>
            </a:r>
            <a:r>
              <a:rPr lang="sl-SI" altLang="sl-SI" dirty="0">
                <a:solidFill>
                  <a:srgbClr val="FFFF66"/>
                </a:solidFill>
              </a:rPr>
              <a:t> center 1974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  <a:hlinkClick r:id="rId4"/>
              </a:rPr>
              <a:t>https</a:t>
            </a:r>
            <a:r>
              <a:rPr lang="sl-SI" altLang="sl-SI" dirty="0">
                <a:solidFill>
                  <a:srgbClr val="FFFF66"/>
                </a:solidFill>
                <a:hlinkClick r:id="rId4"/>
              </a:rPr>
              <a:t>://medical.ezag.com</a:t>
            </a:r>
            <a:endParaRPr lang="sl-SI" altLang="sl-SI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  <a:hlinkClick r:id="rId5"/>
              </a:rPr>
              <a:t>www.nchps.com</a:t>
            </a:r>
            <a:endParaRPr lang="en-US" altLang="sl-SI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US" altLang="sl-SI" dirty="0" err="1">
                <a:solidFill>
                  <a:srgbClr val="FFFF66"/>
                </a:solidFill>
              </a:rPr>
              <a:t>Pluvicto</a:t>
            </a:r>
            <a:r>
              <a:rPr lang="en-US" altLang="sl-SI" dirty="0">
                <a:solidFill>
                  <a:srgbClr val="FFFF66"/>
                </a:solidFill>
              </a:rPr>
              <a:t> </a:t>
            </a:r>
            <a:r>
              <a:rPr lang="en-US" altLang="sl-SI" dirty="0" err="1">
                <a:solidFill>
                  <a:srgbClr val="FFFF66"/>
                </a:solidFill>
              </a:rPr>
              <a:t>epar</a:t>
            </a:r>
            <a:r>
              <a:rPr lang="en-US" altLang="sl-SI" dirty="0">
                <a:solidFill>
                  <a:srgbClr val="FFFF66"/>
                </a:solidFill>
              </a:rPr>
              <a:t> product information</a:t>
            </a:r>
            <a:endParaRPr lang="sl-SI" altLang="sl-SI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sl-SI" altLang="sl-SI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sl-SI" altLang="sl-SI" dirty="0">
              <a:solidFill>
                <a:srgbClr val="FFFF66"/>
              </a:solidFill>
              <a:hlinkClick r:id="rId6"/>
            </a:endParaRPr>
          </a:p>
        </p:txBody>
      </p:sp>
    </p:spTree>
    <p:extLst>
      <p:ext uri="{BB962C8B-B14F-4D97-AF65-F5344CB8AC3E}">
        <p14:creationId xmlns:p14="http://schemas.microsoft.com/office/powerpoint/2010/main" val="22853416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>
                <a:solidFill>
                  <a:srgbClr val="FFFF00"/>
                </a:solidFill>
              </a:rPr>
              <a:t>Namen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sl-SI" altLang="sl-SI" sz="2800" dirty="0">
                <a:solidFill>
                  <a:srgbClr val="FFFF66"/>
                </a:solidFill>
              </a:rPr>
              <a:t>Seznanitev s sevanjem in vir</a:t>
            </a:r>
            <a:r>
              <a:rPr lang="en-US" altLang="sl-SI" sz="2800" dirty="0">
                <a:solidFill>
                  <a:srgbClr val="FFFF66"/>
                </a:solidFill>
              </a:rPr>
              <a:t>om</a:t>
            </a:r>
            <a:r>
              <a:rPr lang="sl-SI" altLang="sl-SI" sz="2800" dirty="0">
                <a:solidFill>
                  <a:srgbClr val="FFFF66"/>
                </a:solidFill>
              </a:rPr>
              <a:t> sevanj</a:t>
            </a:r>
            <a:r>
              <a:rPr lang="en-US" altLang="sl-SI" sz="2800" dirty="0">
                <a:solidFill>
                  <a:srgbClr val="FFFF66"/>
                </a:solidFill>
              </a:rPr>
              <a:t>a Lu-177</a:t>
            </a:r>
            <a:endParaRPr lang="sl-SI" altLang="sl-SI" sz="2800" dirty="0">
              <a:solidFill>
                <a:srgbClr val="FFFF66"/>
              </a:solidFill>
            </a:endParaRPr>
          </a:p>
          <a:p>
            <a:r>
              <a:rPr lang="sl-SI" altLang="sl-SI" sz="2800" dirty="0">
                <a:solidFill>
                  <a:srgbClr val="FFFF66"/>
                </a:solidFill>
              </a:rPr>
              <a:t>Odpravimo strah pred sevanjem</a:t>
            </a:r>
          </a:p>
          <a:p>
            <a:r>
              <a:rPr lang="sl-SI" altLang="sl-SI" sz="2800" dirty="0">
                <a:solidFill>
                  <a:srgbClr val="FFFF66"/>
                </a:solidFill>
              </a:rPr>
              <a:t>Namen ni prepričevanje, da je sevanje škodljivo ali koristno</a:t>
            </a:r>
          </a:p>
        </p:txBody>
      </p:sp>
      <p:pic>
        <p:nvPicPr>
          <p:cNvPr id="268295" name="Picture 7" descr="radiation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5513" y="3141663"/>
            <a:ext cx="4337050" cy="3600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2775" cy="114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>
                <a:solidFill>
                  <a:srgbClr val="FFFF66"/>
                </a:solidFill>
              </a:rPr>
              <a:t>Vsebina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439863"/>
            <a:ext cx="8229600" cy="4813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Aplikacija </a:t>
            </a:r>
            <a:r>
              <a:rPr lang="sl-SI" altLang="sl-SI" dirty="0" err="1" smtClean="0">
                <a:solidFill>
                  <a:srgbClr val="FFFF66"/>
                </a:solidFill>
              </a:rPr>
              <a:t>Lu</a:t>
            </a:r>
            <a:r>
              <a:rPr lang="sl-SI" altLang="sl-SI" dirty="0" smtClean="0">
                <a:solidFill>
                  <a:srgbClr val="FFFF66"/>
                </a:solidFill>
              </a:rPr>
              <a:t>-177</a:t>
            </a:r>
            <a:endParaRPr lang="sl-SI" altLang="sl-SI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Delo s pacientom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Izračun </a:t>
            </a:r>
            <a:r>
              <a:rPr lang="sl-SI" altLang="sl-SI" dirty="0">
                <a:solidFill>
                  <a:srgbClr val="FFFF66"/>
                </a:solidFill>
              </a:rPr>
              <a:t>doz in </a:t>
            </a:r>
            <a:r>
              <a:rPr lang="sl-SI" altLang="sl-SI" dirty="0" smtClean="0">
                <a:solidFill>
                  <a:srgbClr val="FFFF66"/>
                </a:solidFill>
              </a:rPr>
              <a:t>primerjava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Zakonske </a:t>
            </a:r>
            <a:r>
              <a:rPr lang="sl-SI" altLang="sl-SI" dirty="0" smtClean="0">
                <a:solidFill>
                  <a:srgbClr val="FFFF66"/>
                </a:solidFill>
              </a:rPr>
              <a:t>omejitve</a:t>
            </a:r>
            <a:endParaRPr lang="sl-SI" altLang="sl-SI" dirty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>
                <a:solidFill>
                  <a:srgbClr val="FFFF00"/>
                </a:solidFill>
              </a:rPr>
              <a:t>Vse seva!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altLang="sl-SI" dirty="0">
                <a:solidFill>
                  <a:srgbClr val="FFFF66"/>
                </a:solidFill>
              </a:rPr>
              <a:t>Inhalacija radona: ~</a:t>
            </a:r>
            <a:r>
              <a:rPr lang="en-US" altLang="sl-SI" dirty="0">
                <a:solidFill>
                  <a:srgbClr val="FFFF66"/>
                </a:solidFill>
              </a:rPr>
              <a:t>3</a:t>
            </a:r>
            <a:r>
              <a:rPr lang="sl-SI" altLang="sl-SI" dirty="0">
                <a:solidFill>
                  <a:srgbClr val="FFFF66"/>
                </a:solidFill>
              </a:rPr>
              <a:t>/</a:t>
            </a:r>
            <a:r>
              <a:rPr lang="en-US" altLang="sl-SI" dirty="0">
                <a:solidFill>
                  <a:srgbClr val="FFFF66"/>
                </a:solidFill>
              </a:rPr>
              <a:t>4</a:t>
            </a:r>
            <a:r>
              <a:rPr lang="sl-SI" altLang="sl-SI" dirty="0">
                <a:solidFill>
                  <a:srgbClr val="FFFF66"/>
                </a:solidFill>
              </a:rPr>
              <a:t> letne doze</a:t>
            </a:r>
            <a:r>
              <a:rPr lang="en-US" altLang="sl-SI" dirty="0">
                <a:solidFill>
                  <a:srgbClr val="FFFF66"/>
                </a:solidFill>
              </a:rPr>
              <a:t> (ZVD 2024)</a:t>
            </a:r>
            <a:endParaRPr lang="sl-SI" altLang="sl-SI" dirty="0">
              <a:solidFill>
                <a:srgbClr val="FFFF66"/>
              </a:solidFill>
            </a:endParaRPr>
          </a:p>
          <a:p>
            <a:r>
              <a:rPr lang="sl-SI" altLang="sl-SI" dirty="0">
                <a:solidFill>
                  <a:srgbClr val="FFFF66"/>
                </a:solidFill>
              </a:rPr>
              <a:t>Kozmično sevanje, direktno sevanje iz zemlje (naravna radioaktivnost), ingestija s hrano: ~1/</a:t>
            </a:r>
            <a:r>
              <a:rPr lang="en-US" altLang="sl-SI" dirty="0">
                <a:solidFill>
                  <a:srgbClr val="FFFF66"/>
                </a:solidFill>
              </a:rPr>
              <a:t>4</a:t>
            </a:r>
            <a:r>
              <a:rPr lang="sl-SI" altLang="sl-SI" dirty="0">
                <a:solidFill>
                  <a:srgbClr val="FFFF66"/>
                </a:solidFill>
              </a:rPr>
              <a:t> letne doze</a:t>
            </a:r>
          </a:p>
          <a:p>
            <a:r>
              <a:rPr lang="sl-SI" altLang="sl-SI" dirty="0">
                <a:solidFill>
                  <a:srgbClr val="FFFF66"/>
                </a:solidFill>
              </a:rPr>
              <a:t>Umetni viri (medicina, industrija): &lt; 10%</a:t>
            </a:r>
          </a:p>
          <a:p>
            <a:r>
              <a:rPr lang="sl-SI" altLang="sl-SI" dirty="0">
                <a:solidFill>
                  <a:srgbClr val="FFFF66"/>
                </a:solidFill>
              </a:rPr>
              <a:t>Letna doza v Sloveniji </a:t>
            </a:r>
            <a:r>
              <a:rPr lang="en-US" altLang="sl-SI" dirty="0">
                <a:solidFill>
                  <a:srgbClr val="FFFF66"/>
                </a:solidFill>
              </a:rPr>
              <a:t>5</a:t>
            </a:r>
            <a:r>
              <a:rPr lang="sl-SI" altLang="sl-SI" dirty="0">
                <a:solidFill>
                  <a:srgbClr val="FFFF66"/>
                </a:solidFill>
              </a:rPr>
              <a:t>-</a:t>
            </a:r>
            <a:r>
              <a:rPr lang="en-US" altLang="sl-SI" dirty="0">
                <a:solidFill>
                  <a:srgbClr val="FFFF66"/>
                </a:solidFill>
              </a:rPr>
              <a:t>10</a:t>
            </a:r>
            <a:r>
              <a:rPr lang="sl-SI" altLang="sl-SI" dirty="0">
                <a:solidFill>
                  <a:srgbClr val="FFFF66"/>
                </a:solidFill>
              </a:rPr>
              <a:t> </a:t>
            </a:r>
            <a:r>
              <a:rPr lang="sl-SI" altLang="sl-SI" dirty="0" smtClean="0">
                <a:solidFill>
                  <a:srgbClr val="FFFF66"/>
                </a:solidFill>
              </a:rPr>
              <a:t>(20) mSv</a:t>
            </a:r>
            <a:endParaRPr lang="sl-SI" altLang="sl-SI" dirty="0">
              <a:solidFill>
                <a:srgbClr val="FFFF66"/>
              </a:solidFill>
            </a:endParaRPr>
          </a:p>
          <a:p>
            <a:endParaRPr lang="sl-SI" altLang="sl-SI" dirty="0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 altLang="sl-SI">
                <a:solidFill>
                  <a:srgbClr val="FFFF66"/>
                </a:solidFill>
              </a:rPr>
              <a:t>Neionizirajoče sevanje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sl-SI" altLang="sl-SI">
                <a:solidFill>
                  <a:srgbClr val="FFFF66"/>
                </a:solidFill>
              </a:rPr>
              <a:t>dolgi valovi: </a:t>
            </a:r>
            <a:r>
              <a:rPr lang="sl-SI" altLang="sl-SI"/>
              <a:t>električna napeljava (50Hz)</a:t>
            </a:r>
          </a:p>
          <a:p>
            <a:r>
              <a:rPr lang="sl-SI" altLang="sl-SI">
                <a:solidFill>
                  <a:srgbClr val="FFFF66"/>
                </a:solidFill>
              </a:rPr>
              <a:t>radijski valovi: </a:t>
            </a:r>
            <a:r>
              <a:rPr lang="sl-SI" altLang="sl-SI"/>
              <a:t>radio, TV, mobitel, radijski oddajniki</a:t>
            </a:r>
          </a:p>
          <a:p>
            <a:r>
              <a:rPr lang="sl-SI" altLang="sl-SI">
                <a:solidFill>
                  <a:srgbClr val="FFFF66"/>
                </a:solidFill>
              </a:rPr>
              <a:t>mikrovalovi: </a:t>
            </a:r>
            <a:r>
              <a:rPr lang="sl-SI" altLang="sl-SI"/>
              <a:t>mikrovalovne pečice</a:t>
            </a:r>
          </a:p>
          <a:p>
            <a:r>
              <a:rPr lang="sl-SI" altLang="sl-SI">
                <a:solidFill>
                  <a:srgbClr val="FFFF66"/>
                </a:solidFill>
              </a:rPr>
              <a:t>IR svetloba: </a:t>
            </a:r>
            <a:r>
              <a:rPr lang="sl-SI" altLang="sl-SI"/>
              <a:t>toplota telesa, žarnica na volframovo nitko 95%, IR laser (CD, DVD)</a:t>
            </a:r>
          </a:p>
          <a:p>
            <a:r>
              <a:rPr lang="sl-SI" altLang="sl-SI">
                <a:solidFill>
                  <a:srgbClr val="FFFF66"/>
                </a:solidFill>
              </a:rPr>
              <a:t>vidna svetloba: </a:t>
            </a:r>
            <a:r>
              <a:rPr lang="sl-SI" altLang="sl-SI"/>
              <a:t>vse vidne barve mavrice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 altLang="sl-SI">
                <a:solidFill>
                  <a:srgbClr val="FFFF66"/>
                </a:solidFill>
              </a:rPr>
              <a:t>Ionizirajoče sevanje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altLang="sl-SI">
                <a:solidFill>
                  <a:srgbClr val="FFFF66"/>
                </a:solidFill>
              </a:rPr>
              <a:t>Svetloba: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sl-SI" altLang="sl-SI">
                <a:solidFill>
                  <a:srgbClr val="FFFF66"/>
                </a:solidFill>
              </a:rPr>
              <a:t>UV: </a:t>
            </a:r>
            <a:r>
              <a:rPr lang="sl-SI" altLang="sl-SI"/>
              <a:t>del sončevega spektra, ki je odgovoren za porjavitev kože, Hg žarnice (solarij), varjenje, excimer laserji za operacije roženice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sl-SI" altLang="sl-SI">
                <a:solidFill>
                  <a:srgbClr val="FFFF66"/>
                </a:solidFill>
              </a:rPr>
              <a:t>Röntgenski (X) žarki: </a:t>
            </a:r>
            <a:r>
              <a:rPr lang="sl-SI" altLang="sl-SI"/>
              <a:t>röntgenski aparati, katodne cevi (TV, CRT monitor), Linac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l-GR" altLang="sl-SI">
                <a:solidFill>
                  <a:srgbClr val="FFFF66"/>
                </a:solidFill>
                <a:cs typeface="Arial" charset="0"/>
              </a:rPr>
              <a:t>γ</a:t>
            </a:r>
            <a:r>
              <a:rPr lang="sl-SI" altLang="sl-SI">
                <a:solidFill>
                  <a:srgbClr val="FFFF66"/>
                </a:solidFill>
                <a:cs typeface="Arial" charset="0"/>
              </a:rPr>
              <a:t> žarki: </a:t>
            </a:r>
            <a:r>
              <a:rPr lang="sl-SI" altLang="sl-SI">
                <a:cs typeface="Arial" charset="0"/>
              </a:rPr>
              <a:t>radioaktivna jedra atomov</a:t>
            </a:r>
            <a:r>
              <a:rPr lang="sl-SI" altLang="sl-SI">
                <a:solidFill>
                  <a:srgbClr val="FFFF66"/>
                </a:solidFill>
                <a:cs typeface="Arial" charset="0"/>
              </a:rPr>
              <a:t> </a:t>
            </a:r>
            <a:endParaRPr lang="sl-SI" altLang="sl-SI">
              <a:solidFill>
                <a:srgbClr val="FFFF66"/>
              </a:solidFill>
            </a:endParaRPr>
          </a:p>
          <a:p>
            <a:pPr>
              <a:lnSpc>
                <a:spcPct val="90000"/>
              </a:lnSpc>
            </a:pPr>
            <a:r>
              <a:rPr lang="sl-SI" altLang="sl-SI">
                <a:solidFill>
                  <a:srgbClr val="FFFF66"/>
                </a:solidFill>
              </a:rPr>
              <a:t>Delci: </a:t>
            </a:r>
            <a:r>
              <a:rPr lang="el-GR" altLang="sl-SI">
                <a:solidFill>
                  <a:srgbClr val="FFFF66"/>
                </a:solidFill>
                <a:cs typeface="Arial" charset="0"/>
              </a:rPr>
              <a:t>α</a:t>
            </a:r>
            <a:r>
              <a:rPr lang="sl-SI" altLang="sl-SI">
                <a:solidFill>
                  <a:srgbClr val="FFFF66"/>
                </a:solidFill>
                <a:cs typeface="Arial" charset="0"/>
              </a:rPr>
              <a:t>, </a:t>
            </a:r>
            <a:r>
              <a:rPr lang="el-GR" altLang="sl-SI">
                <a:solidFill>
                  <a:srgbClr val="FFFF66"/>
                </a:solidFill>
                <a:cs typeface="Arial" charset="0"/>
              </a:rPr>
              <a:t>β</a:t>
            </a:r>
            <a:r>
              <a:rPr lang="sl-SI" altLang="sl-SI">
                <a:solidFill>
                  <a:srgbClr val="FFFF66"/>
                </a:solidFill>
                <a:cs typeface="Arial" charset="0"/>
              </a:rPr>
              <a:t>, n</a:t>
            </a:r>
            <a:endParaRPr lang="el-GR" altLang="sl-SI">
              <a:solidFill>
                <a:srgbClr val="FFFF66"/>
              </a:solidFill>
              <a:cs typeface="Arial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sl-SI" altLang="sl-SI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sl-SI">
                <a:solidFill>
                  <a:srgbClr val="FFFF66"/>
                </a:solidFill>
                <a:latin typeface="+mj-lt"/>
                <a:ea typeface="+mj-ea"/>
                <a:cs typeface="+mj-cs"/>
              </a:rPr>
              <a:t>Merske enote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sl-SI" sz="2800" noProof="0" dirty="0" err="1">
                <a:solidFill>
                  <a:srgbClr val="FFFF66"/>
                </a:solidFill>
              </a:rPr>
              <a:t>Gy</a:t>
            </a:r>
            <a:r>
              <a:rPr lang="sl-SI" sz="2800" noProof="0" dirty="0">
                <a:solidFill>
                  <a:srgbClr val="FFFF66"/>
                </a:solidFill>
              </a:rPr>
              <a:t> (</a:t>
            </a:r>
            <a:r>
              <a:rPr lang="sl-SI" sz="2800" noProof="0" dirty="0" err="1">
                <a:solidFill>
                  <a:srgbClr val="FFFF66"/>
                </a:solidFill>
              </a:rPr>
              <a:t>Gray</a:t>
            </a:r>
            <a:r>
              <a:rPr lang="sl-SI" sz="2800" noProof="0" dirty="0">
                <a:solidFill>
                  <a:srgbClr val="FFFF66"/>
                </a:solidFill>
              </a:rPr>
              <a:t>) = J/kg (odložena energija na enoto mase)</a:t>
            </a:r>
          </a:p>
          <a:p>
            <a:r>
              <a:rPr lang="sl-SI" sz="2800" noProof="0" dirty="0">
                <a:solidFill>
                  <a:srgbClr val="FFFF66"/>
                </a:solidFill>
              </a:rPr>
              <a:t>Sv (</a:t>
            </a:r>
            <a:r>
              <a:rPr lang="sl-SI" sz="2800" noProof="0" dirty="0" err="1">
                <a:solidFill>
                  <a:srgbClr val="FFFF66"/>
                </a:solidFill>
              </a:rPr>
              <a:t>Sievert</a:t>
            </a:r>
            <a:r>
              <a:rPr lang="sl-SI" sz="2800" noProof="0" dirty="0">
                <a:solidFill>
                  <a:srgbClr val="FFFF66"/>
                </a:solidFill>
              </a:rPr>
              <a:t>) = J/kg za (uporablja se za računanje efektivne doze v telesu z upoštevanjem vrste sevanja in občutljivosti organov)</a:t>
            </a:r>
          </a:p>
          <a:p>
            <a:r>
              <a:rPr lang="sl-SI" sz="2800" noProof="0" dirty="0">
                <a:solidFill>
                  <a:srgbClr val="FFFF66"/>
                </a:solidFill>
              </a:rPr>
              <a:t>Sv/h (</a:t>
            </a:r>
            <a:r>
              <a:rPr lang="sl-SI" sz="2800" noProof="0" dirty="0" err="1">
                <a:solidFill>
                  <a:srgbClr val="FFFF66"/>
                </a:solidFill>
              </a:rPr>
              <a:t>Gy</a:t>
            </a:r>
            <a:r>
              <a:rPr lang="sl-SI" sz="2800" noProof="0" dirty="0">
                <a:solidFill>
                  <a:srgbClr val="FFFF66"/>
                </a:solidFill>
              </a:rPr>
              <a:t>/h): hitrost doze (nivo sevanja)</a:t>
            </a:r>
          </a:p>
          <a:p>
            <a:r>
              <a:rPr lang="sl-SI" sz="2800" noProof="0" dirty="0">
                <a:solidFill>
                  <a:srgbClr val="FFFF66"/>
                </a:solidFill>
              </a:rPr>
              <a:t>Uporabljajo se manjše enote: </a:t>
            </a:r>
            <a:r>
              <a:rPr lang="sl-SI" sz="2800" noProof="0" dirty="0" err="1">
                <a:solidFill>
                  <a:srgbClr val="FFFF66"/>
                </a:solidFill>
              </a:rPr>
              <a:t>nSv</a:t>
            </a:r>
            <a:r>
              <a:rPr lang="sl-SI" sz="2800" noProof="0" dirty="0">
                <a:solidFill>
                  <a:srgbClr val="FFFF66"/>
                </a:solidFill>
              </a:rPr>
              <a:t>/h, </a:t>
            </a:r>
            <a:r>
              <a:rPr lang="sl-SI" sz="2800" noProof="0" dirty="0" err="1">
                <a:solidFill>
                  <a:srgbClr val="FFFF66"/>
                </a:solidFill>
                <a:cs typeface="Arial" charset="0"/>
              </a:rPr>
              <a:t>μSv</a:t>
            </a:r>
            <a:r>
              <a:rPr lang="sl-SI" sz="2800" noProof="0" dirty="0">
                <a:solidFill>
                  <a:srgbClr val="FFFF66"/>
                </a:solidFill>
                <a:cs typeface="Arial" charset="0"/>
              </a:rPr>
              <a:t>/h, </a:t>
            </a:r>
            <a:r>
              <a:rPr lang="sl-SI" sz="2800" noProof="0" dirty="0" err="1">
                <a:solidFill>
                  <a:srgbClr val="FFFF66"/>
                </a:solidFill>
                <a:cs typeface="Arial" charset="0"/>
              </a:rPr>
              <a:t>mSv</a:t>
            </a:r>
            <a:r>
              <a:rPr lang="sl-SI" sz="2800" noProof="0" dirty="0">
                <a:solidFill>
                  <a:srgbClr val="FFFF66"/>
                </a:solidFill>
                <a:cs typeface="Arial" charset="0"/>
              </a:rPr>
              <a:t>/h, </a:t>
            </a:r>
            <a:r>
              <a:rPr lang="sl-SI" sz="2800" noProof="0" dirty="0" err="1">
                <a:solidFill>
                  <a:srgbClr val="FFFF66"/>
                </a:solidFill>
                <a:cs typeface="Arial" charset="0"/>
              </a:rPr>
              <a:t>μSv</a:t>
            </a:r>
            <a:r>
              <a:rPr lang="sl-SI" sz="2800" noProof="0" dirty="0">
                <a:solidFill>
                  <a:srgbClr val="FFFF66"/>
                </a:solidFill>
                <a:cs typeface="Arial" charset="0"/>
              </a:rPr>
              <a:t>, </a:t>
            </a:r>
            <a:r>
              <a:rPr lang="sl-SI" sz="2800" noProof="0" dirty="0" err="1">
                <a:solidFill>
                  <a:srgbClr val="FFFF66"/>
                </a:solidFill>
                <a:cs typeface="Arial" charset="0"/>
              </a:rPr>
              <a:t>mSv</a:t>
            </a:r>
            <a:endParaRPr lang="sl-SI" sz="2800" noProof="0" dirty="0">
              <a:solidFill>
                <a:srgbClr val="FFFF66"/>
              </a:solidFill>
              <a:cs typeface="Arial" charset="0"/>
            </a:endParaRPr>
          </a:p>
          <a:p>
            <a:r>
              <a:rPr lang="sl-SI" sz="2800" noProof="0" dirty="0">
                <a:solidFill>
                  <a:srgbClr val="FFFF66"/>
                </a:solidFill>
                <a:cs typeface="Arial" charset="0"/>
              </a:rPr>
              <a:t>1 Sv = 1000 (10</a:t>
            </a:r>
            <a:r>
              <a:rPr lang="sl-SI" sz="2800" baseline="30000" noProof="0" dirty="0">
                <a:solidFill>
                  <a:srgbClr val="FFFF66"/>
                </a:solidFill>
                <a:cs typeface="Arial" charset="0"/>
              </a:rPr>
              <a:t>3</a:t>
            </a:r>
            <a:r>
              <a:rPr lang="sl-SI" sz="2800" noProof="0" dirty="0">
                <a:solidFill>
                  <a:srgbClr val="FFFF66"/>
                </a:solidFill>
                <a:cs typeface="Arial" charset="0"/>
              </a:rPr>
              <a:t>) </a:t>
            </a:r>
            <a:r>
              <a:rPr lang="sl-SI" sz="2800" noProof="0" dirty="0" err="1">
                <a:solidFill>
                  <a:srgbClr val="FFFF66"/>
                </a:solidFill>
                <a:cs typeface="Arial" charset="0"/>
              </a:rPr>
              <a:t>mSv</a:t>
            </a:r>
            <a:r>
              <a:rPr lang="sl-SI" sz="2800" noProof="0" dirty="0">
                <a:solidFill>
                  <a:srgbClr val="FFFF66"/>
                </a:solidFill>
                <a:cs typeface="Arial" charset="0"/>
              </a:rPr>
              <a:t> = 1 000 000 (10</a:t>
            </a:r>
            <a:r>
              <a:rPr lang="sl-SI" sz="2800" baseline="30000" noProof="0" dirty="0">
                <a:solidFill>
                  <a:srgbClr val="FFFF66"/>
                </a:solidFill>
                <a:cs typeface="Arial" charset="0"/>
              </a:rPr>
              <a:t>6</a:t>
            </a:r>
            <a:r>
              <a:rPr lang="sl-SI" sz="2800" noProof="0" dirty="0">
                <a:solidFill>
                  <a:srgbClr val="FFFF66"/>
                </a:solidFill>
                <a:cs typeface="Arial" charset="0"/>
              </a:rPr>
              <a:t>) </a:t>
            </a:r>
            <a:r>
              <a:rPr lang="sl-SI" sz="2800" noProof="0" dirty="0" err="1">
                <a:solidFill>
                  <a:srgbClr val="FFFF66"/>
                </a:solidFill>
                <a:cs typeface="Arial" charset="0"/>
              </a:rPr>
              <a:t>μSv</a:t>
            </a:r>
            <a:r>
              <a:rPr lang="sl-SI" sz="2800" noProof="0" dirty="0">
                <a:solidFill>
                  <a:srgbClr val="FFFF66"/>
                </a:solidFill>
                <a:cs typeface="Arial" charset="0"/>
              </a:rPr>
              <a:t> = 1 000 000 000 (10</a:t>
            </a:r>
            <a:r>
              <a:rPr lang="sl-SI" sz="2800" baseline="30000" noProof="0" dirty="0">
                <a:solidFill>
                  <a:srgbClr val="FFFF66"/>
                </a:solidFill>
                <a:cs typeface="Arial" charset="0"/>
              </a:rPr>
              <a:t>9</a:t>
            </a:r>
            <a:r>
              <a:rPr lang="sl-SI" sz="2800" noProof="0" dirty="0">
                <a:solidFill>
                  <a:srgbClr val="FFFF66"/>
                </a:solidFill>
                <a:cs typeface="Arial" charset="0"/>
              </a:rPr>
              <a:t>) </a:t>
            </a:r>
            <a:r>
              <a:rPr lang="sl-SI" sz="2800" noProof="0" dirty="0" err="1">
                <a:solidFill>
                  <a:srgbClr val="FFFF66"/>
                </a:solidFill>
                <a:cs typeface="Arial" charset="0"/>
              </a:rPr>
              <a:t>nSv</a:t>
            </a:r>
            <a:endParaRPr lang="sl-SI" sz="2800" noProof="0" dirty="0">
              <a:solidFill>
                <a:srgbClr val="FFFF66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 altLang="sl-SI">
                <a:solidFill>
                  <a:srgbClr val="FFFF66"/>
                </a:solidFill>
              </a:rPr>
              <a:t>Primeri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sl-SI" altLang="sl-SI" sz="2000" dirty="0">
                <a:solidFill>
                  <a:srgbClr val="FFFF66"/>
                </a:solidFill>
              </a:rPr>
              <a:t>hitrost doze v naravi (Slovenija): 0.05 - 0.2 </a:t>
            </a:r>
            <a:r>
              <a:rPr lang="el-GR" altLang="sl-SI" sz="2000" dirty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000" dirty="0">
                <a:solidFill>
                  <a:srgbClr val="FFFF66"/>
                </a:solidFill>
                <a:cs typeface="Arial" charset="0"/>
              </a:rPr>
              <a:t>Sv/h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sl-SI" altLang="sl-SI" sz="2000" dirty="0">
                <a:solidFill>
                  <a:srgbClr val="FFFF66"/>
                </a:solidFill>
              </a:rPr>
              <a:t>efektivna doza v naravi: </a:t>
            </a:r>
            <a:r>
              <a:rPr lang="en-US" altLang="sl-SI" sz="2000" dirty="0">
                <a:solidFill>
                  <a:srgbClr val="FFFF66"/>
                </a:solidFill>
              </a:rPr>
              <a:t>5</a:t>
            </a:r>
            <a:r>
              <a:rPr lang="sl-SI" altLang="sl-SI" sz="2000" dirty="0">
                <a:solidFill>
                  <a:srgbClr val="FFFF66"/>
                </a:solidFill>
              </a:rPr>
              <a:t> - </a:t>
            </a:r>
            <a:r>
              <a:rPr lang="en-US" altLang="sl-SI" sz="2000" dirty="0">
                <a:solidFill>
                  <a:srgbClr val="FFFF66"/>
                </a:solidFill>
              </a:rPr>
              <a:t>10</a:t>
            </a:r>
            <a:r>
              <a:rPr lang="sl-SI" altLang="sl-SI" sz="2000" dirty="0">
                <a:solidFill>
                  <a:srgbClr val="FFFF66"/>
                </a:solidFill>
              </a:rPr>
              <a:t> </a:t>
            </a:r>
            <a:r>
              <a:rPr lang="sl-SI" altLang="sl-SI" sz="2000" dirty="0" smtClean="0">
                <a:solidFill>
                  <a:srgbClr val="FFFF66"/>
                </a:solidFill>
              </a:rPr>
              <a:t>mSv/leto</a:t>
            </a:r>
            <a:r>
              <a:rPr lang="sl-SI" altLang="sl-SI" sz="2000" dirty="0">
                <a:solidFill>
                  <a:srgbClr val="FFFF66"/>
                </a:solidFill>
              </a:rPr>
              <a:t>, dnevna doza </a:t>
            </a:r>
            <a:r>
              <a:rPr lang="en-US" altLang="sl-SI" sz="2000" dirty="0">
                <a:solidFill>
                  <a:srgbClr val="FFFF66"/>
                </a:solidFill>
              </a:rPr>
              <a:t>10</a:t>
            </a:r>
            <a:r>
              <a:rPr lang="sl-SI" altLang="sl-SI" sz="2000" dirty="0">
                <a:solidFill>
                  <a:srgbClr val="FFFF66"/>
                </a:solidFill>
              </a:rPr>
              <a:t>-</a:t>
            </a:r>
            <a:r>
              <a:rPr lang="en-US" altLang="sl-SI" sz="2000" dirty="0">
                <a:solidFill>
                  <a:srgbClr val="FFFF66"/>
                </a:solidFill>
              </a:rPr>
              <a:t>2</a:t>
            </a:r>
            <a:r>
              <a:rPr lang="sl-SI" altLang="sl-SI" sz="2000" dirty="0">
                <a:solidFill>
                  <a:srgbClr val="FFFF66"/>
                </a:solidFill>
              </a:rPr>
              <a:t>0 </a:t>
            </a:r>
            <a:r>
              <a:rPr lang="el-GR" altLang="sl-SI" sz="2000" dirty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000" dirty="0">
                <a:solidFill>
                  <a:srgbClr val="FFFF66"/>
                </a:solidFill>
                <a:cs typeface="Arial" charset="0"/>
              </a:rPr>
              <a:t>Sv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sl-SI" altLang="sl-SI" sz="2000" dirty="0">
                <a:solidFill>
                  <a:srgbClr val="FFFF66"/>
                </a:solidFill>
              </a:rPr>
              <a:t>1 banana: 0.1 </a:t>
            </a:r>
            <a:r>
              <a:rPr lang="el-GR" altLang="sl-SI" sz="2000" dirty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000" dirty="0">
                <a:solidFill>
                  <a:srgbClr val="FFFF66"/>
                </a:solidFill>
                <a:cs typeface="Arial" charset="0"/>
              </a:rPr>
              <a:t>Sv</a:t>
            </a:r>
            <a:endParaRPr lang="el-GR" altLang="sl-SI" sz="2000" dirty="0">
              <a:solidFill>
                <a:srgbClr val="FFFF66"/>
              </a:solidFill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sl-SI" altLang="sl-SI" sz="2000" dirty="0">
                <a:solidFill>
                  <a:srgbClr val="FFFF66"/>
                </a:solidFill>
              </a:rPr>
              <a:t>polet čez ocean: 50 </a:t>
            </a:r>
            <a:r>
              <a:rPr lang="el-GR" altLang="sl-SI" sz="2000" dirty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000" dirty="0">
                <a:solidFill>
                  <a:srgbClr val="FFFF66"/>
                </a:solidFill>
                <a:cs typeface="Arial" charset="0"/>
              </a:rPr>
              <a:t>Sv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sl-SI" altLang="sl-SI" sz="2000" dirty="0">
                <a:solidFill>
                  <a:srgbClr val="FFFF66"/>
                </a:solidFill>
                <a:cs typeface="Arial" charset="0"/>
              </a:rPr>
              <a:t>obisk Postojnske jame: 100 - 300 </a:t>
            </a:r>
            <a:r>
              <a:rPr lang="el-GR" altLang="sl-SI" sz="2000" dirty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000" dirty="0" smtClean="0">
                <a:solidFill>
                  <a:srgbClr val="FFFF66"/>
                </a:solidFill>
                <a:cs typeface="Arial" charset="0"/>
              </a:rPr>
              <a:t>Sv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sl-SI" altLang="sl-SI" sz="2000" dirty="0">
                <a:solidFill>
                  <a:srgbClr val="FFFF66"/>
                </a:solidFill>
                <a:cs typeface="Arial" charset="0"/>
              </a:rPr>
              <a:t>d</a:t>
            </a:r>
            <a:r>
              <a:rPr lang="sl-SI" altLang="sl-SI" sz="2000" dirty="0" smtClean="0">
                <a:solidFill>
                  <a:srgbClr val="FFFF66"/>
                </a:solidFill>
                <a:cs typeface="Arial" charset="0"/>
              </a:rPr>
              <a:t>elo v pisarni v C stavbi na OI: dodatno 300 </a:t>
            </a:r>
            <a:r>
              <a:rPr lang="el-GR" altLang="sl-SI" sz="2000" dirty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000" dirty="0" smtClean="0">
                <a:solidFill>
                  <a:srgbClr val="FFFF66"/>
                </a:solidFill>
                <a:cs typeface="Arial" charset="0"/>
              </a:rPr>
              <a:t>Sv/leto</a:t>
            </a:r>
            <a:endParaRPr lang="sl-SI" altLang="sl-SI" sz="2000" dirty="0">
              <a:solidFill>
                <a:srgbClr val="FFFF66"/>
              </a:solidFill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sl-SI" altLang="sl-SI" sz="2000" dirty="0">
                <a:solidFill>
                  <a:srgbClr val="FFFF66"/>
                </a:solidFill>
                <a:cs typeface="Arial" charset="0"/>
              </a:rPr>
              <a:t>medicinska diagnostika 1 </a:t>
            </a:r>
            <a:r>
              <a:rPr lang="sl-SI" altLang="sl-SI" sz="2000" dirty="0" err="1">
                <a:solidFill>
                  <a:srgbClr val="FFFF66"/>
                </a:solidFill>
                <a:cs typeface="Arial" charset="0"/>
              </a:rPr>
              <a:t>mSv</a:t>
            </a:r>
            <a:r>
              <a:rPr lang="sl-SI" altLang="sl-SI" sz="2000" dirty="0">
                <a:solidFill>
                  <a:srgbClr val="FFFF66"/>
                </a:solidFill>
                <a:cs typeface="Arial" charset="0"/>
              </a:rPr>
              <a:t>/leto (povprečje)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sl-SI" altLang="sl-SI" sz="2000" dirty="0">
                <a:solidFill>
                  <a:srgbClr val="FFFF66"/>
                </a:solidFill>
                <a:cs typeface="Arial" charset="0"/>
              </a:rPr>
              <a:t>medicinska terapija: 50 - 200 </a:t>
            </a:r>
            <a:r>
              <a:rPr lang="sl-SI" altLang="sl-SI" sz="2000" dirty="0" err="1">
                <a:solidFill>
                  <a:srgbClr val="FFFF66"/>
                </a:solidFill>
                <a:cs typeface="Arial" charset="0"/>
              </a:rPr>
              <a:t>Gy</a:t>
            </a:r>
            <a:r>
              <a:rPr lang="sl-SI" altLang="sl-SI" sz="2000" dirty="0">
                <a:solidFill>
                  <a:srgbClr val="FFFF66"/>
                </a:solidFill>
                <a:cs typeface="Arial" charset="0"/>
              </a:rPr>
              <a:t>!!! (To je lahko tudi smrtna doza)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sl-SI" altLang="sl-SI" sz="2000" dirty="0">
                <a:solidFill>
                  <a:srgbClr val="FFFF66"/>
                </a:solidFill>
                <a:cs typeface="Arial" charset="0"/>
              </a:rPr>
              <a:t>zakonske omejitve: 1 mSv/leto za prebivalce, 20mSv/leto za profesionalce, </a:t>
            </a:r>
            <a:r>
              <a:rPr lang="sl-SI" altLang="sl-SI" sz="2000" dirty="0" smtClean="0">
                <a:solidFill>
                  <a:srgbClr val="FFFF66"/>
                </a:solidFill>
                <a:cs typeface="Arial" charset="0"/>
              </a:rPr>
              <a:t>5 </a:t>
            </a:r>
            <a:r>
              <a:rPr lang="sl-SI" altLang="sl-SI" sz="2000" dirty="0">
                <a:solidFill>
                  <a:srgbClr val="FFFF66"/>
                </a:solidFill>
                <a:cs typeface="Arial" charset="0"/>
              </a:rPr>
              <a:t>mSv/leto za </a:t>
            </a:r>
            <a:r>
              <a:rPr lang="sl-SI" altLang="sl-SI" sz="2000" dirty="0" smtClean="0">
                <a:solidFill>
                  <a:srgbClr val="FFFF66"/>
                </a:solidFill>
                <a:cs typeface="Arial" charset="0"/>
              </a:rPr>
              <a:t>intervencijo ali prostovoljce </a:t>
            </a:r>
            <a:endParaRPr lang="sl-SI" altLang="sl-SI" sz="2000" dirty="0">
              <a:solidFill>
                <a:srgbClr val="FFFF66"/>
              </a:solidFill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sl-SI" altLang="sl-SI" sz="2000" dirty="0">
                <a:solidFill>
                  <a:srgbClr val="FFFF66"/>
                </a:solidFill>
                <a:cs typeface="Arial" charset="0"/>
              </a:rPr>
              <a:t>posledice sevanja: </a:t>
            </a:r>
            <a:r>
              <a:rPr lang="sl-SI" altLang="sl-SI" sz="2000" dirty="0" smtClean="0">
                <a:solidFill>
                  <a:srgbClr val="FFFF66"/>
                </a:solidFill>
                <a:cs typeface="Arial" charset="0"/>
              </a:rPr>
              <a:t>100 </a:t>
            </a:r>
            <a:r>
              <a:rPr lang="sl-SI" altLang="sl-SI" sz="2000" dirty="0">
                <a:solidFill>
                  <a:srgbClr val="FFFF66"/>
                </a:solidFill>
                <a:cs typeface="Arial" charset="0"/>
              </a:rPr>
              <a:t>mSv sprememba krvne slike; 1 - 6 Sv opekline, bruhanje, izpadanje las, odpoved imunskega sistema; nad 6 Sv smrt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2B5D06-A4A6-8D90-D49C-83413FFBB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FF00"/>
                </a:solidFill>
              </a:rPr>
              <a:t>Aplikacija </a:t>
            </a:r>
            <a:r>
              <a:rPr lang="sl-SI" dirty="0" err="1" smtClean="0">
                <a:solidFill>
                  <a:srgbClr val="FFFF00"/>
                </a:solidFill>
              </a:rPr>
              <a:t>Lu</a:t>
            </a:r>
            <a:r>
              <a:rPr lang="sl-SI" dirty="0" smtClean="0">
                <a:solidFill>
                  <a:srgbClr val="FFFF00"/>
                </a:solidFill>
              </a:rPr>
              <a:t>-177</a:t>
            </a:r>
            <a:endParaRPr lang="sl-SI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BD2565-D837-9C88-FBDA-754C5EBF4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>
                <a:solidFill>
                  <a:srgbClr val="FFFF00"/>
                </a:solidFill>
              </a:rPr>
              <a:t>Aplikator</a:t>
            </a:r>
            <a:r>
              <a:rPr lang="sl-SI" dirty="0" smtClean="0">
                <a:solidFill>
                  <a:srgbClr val="FFFF00"/>
                </a:solidFill>
              </a:rPr>
              <a:t>, zaščita</a:t>
            </a:r>
          </a:p>
          <a:p>
            <a:r>
              <a:rPr lang="sl-SI" dirty="0" smtClean="0">
                <a:solidFill>
                  <a:srgbClr val="FFFF00"/>
                </a:solidFill>
              </a:rPr>
              <a:t>Priprava</a:t>
            </a:r>
            <a:r>
              <a:rPr lang="sl-SI" dirty="0">
                <a:solidFill>
                  <a:srgbClr val="FFFF00"/>
                </a:solidFill>
              </a:rPr>
              <a:t>: 1-2 </a:t>
            </a:r>
            <a:r>
              <a:rPr lang="sl-SI" dirty="0" smtClean="0">
                <a:solidFill>
                  <a:srgbClr val="FFFF00"/>
                </a:solidFill>
              </a:rPr>
              <a:t>min</a:t>
            </a:r>
          </a:p>
          <a:p>
            <a:r>
              <a:rPr lang="sl-SI" dirty="0" smtClean="0">
                <a:solidFill>
                  <a:srgbClr val="FFFF00"/>
                </a:solidFill>
              </a:rPr>
              <a:t>Čas</a:t>
            </a:r>
            <a:r>
              <a:rPr lang="sl-SI" dirty="0">
                <a:solidFill>
                  <a:srgbClr val="FFFF00"/>
                </a:solidFill>
              </a:rPr>
              <a:t>: </a:t>
            </a:r>
            <a:r>
              <a:rPr lang="sl-SI" dirty="0" smtClean="0">
                <a:solidFill>
                  <a:srgbClr val="FFFF00"/>
                </a:solidFill>
              </a:rPr>
              <a:t>0,5-</a:t>
            </a:r>
            <a:r>
              <a:rPr lang="sl-SI" dirty="0" err="1" smtClean="0">
                <a:solidFill>
                  <a:srgbClr val="FFFF00"/>
                </a:solidFill>
              </a:rPr>
              <a:t>1h</a:t>
            </a:r>
            <a:endParaRPr lang="sl-SI" dirty="0" smtClean="0">
              <a:solidFill>
                <a:srgbClr val="FFFF00"/>
              </a:solidFill>
            </a:endParaRPr>
          </a:p>
          <a:p>
            <a:r>
              <a:rPr lang="sl-SI" dirty="0" smtClean="0">
                <a:solidFill>
                  <a:srgbClr val="FFFF00"/>
                </a:solidFill>
              </a:rPr>
              <a:t>A </a:t>
            </a:r>
            <a:r>
              <a:rPr lang="sl-SI" dirty="0">
                <a:solidFill>
                  <a:srgbClr val="FFFF00"/>
                </a:solidFill>
              </a:rPr>
              <a:t>= 7400 </a:t>
            </a:r>
            <a:r>
              <a:rPr lang="sl-SI" dirty="0" err="1" smtClean="0">
                <a:solidFill>
                  <a:srgbClr val="FFFF00"/>
                </a:solidFill>
              </a:rPr>
              <a:t>MBq</a:t>
            </a:r>
            <a:r>
              <a:rPr lang="sl-SI" dirty="0" smtClean="0">
                <a:solidFill>
                  <a:srgbClr val="FFFF00"/>
                </a:solidFill>
              </a:rPr>
              <a:t> (</a:t>
            </a:r>
            <a:r>
              <a:rPr lang="sl-SI" dirty="0">
                <a:solidFill>
                  <a:srgbClr val="FFFF00"/>
                </a:solidFill>
              </a:rPr>
              <a:t>A = 200 </a:t>
            </a:r>
            <a:r>
              <a:rPr lang="sl-SI" dirty="0" err="1" smtClean="0">
                <a:solidFill>
                  <a:srgbClr val="FFFF00"/>
                </a:solidFill>
              </a:rPr>
              <a:t>mCi</a:t>
            </a:r>
            <a:r>
              <a:rPr lang="sl-SI" dirty="0" smtClean="0">
                <a:solidFill>
                  <a:srgbClr val="FFFF00"/>
                </a:solidFill>
              </a:rPr>
              <a:t> – stara enota)</a:t>
            </a:r>
          </a:p>
          <a:p>
            <a:r>
              <a:rPr lang="sl-SI" dirty="0" smtClean="0">
                <a:solidFill>
                  <a:srgbClr val="FFFF00"/>
                </a:solidFill>
              </a:rPr>
              <a:t>Prejeta doza: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FFFF00"/>
                </a:solidFill>
              </a:rPr>
              <a:t>medicinska sestra 2.5 µSv,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FFFF00"/>
                </a:solidFill>
              </a:rPr>
              <a:t>zdravnik 0.2 </a:t>
            </a:r>
            <a:r>
              <a:rPr lang="sl-SI" dirty="0">
                <a:solidFill>
                  <a:srgbClr val="FFFF00"/>
                </a:solidFill>
              </a:rPr>
              <a:t>µSv</a:t>
            </a:r>
          </a:p>
          <a:p>
            <a:endParaRPr lang="sl-S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995338"/>
      </p:ext>
    </p:extLst>
  </p:cSld>
  <p:clrMapOvr>
    <a:masterClrMapping/>
  </p:clrMapOvr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1218</TotalTime>
  <Words>790</Words>
  <Application>Microsoft Office PowerPoint</Application>
  <PresentationFormat>On-screen Show (4:3)</PresentationFormat>
  <Paragraphs>102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Beam</vt:lpstr>
      <vt:lpstr>Uvedba terapije z Lu-177 na OI in varstvo pred sevanjem pri delu z bolnikom   Uroš Čotar, univ. dipl. fiz.,  odgovorna oseba za varstvo pred sevanji Onkološki Inštitut, Ljubljana</vt:lpstr>
      <vt:lpstr>Namen</vt:lpstr>
      <vt:lpstr>Vsebina</vt:lpstr>
      <vt:lpstr>Vse seva!</vt:lpstr>
      <vt:lpstr>Neionizirajoče sevanje</vt:lpstr>
      <vt:lpstr>Ionizirajoče sevanje</vt:lpstr>
      <vt:lpstr>Merske enote</vt:lpstr>
      <vt:lpstr>Primeri</vt:lpstr>
      <vt:lpstr>Aplikacija Lu-177</vt:lpstr>
      <vt:lpstr>Nega pacienta</vt:lpstr>
      <vt:lpstr>Nega pacienta - zapleti</vt:lpstr>
      <vt:lpstr>Kontaminacija kože</vt:lpstr>
      <vt:lpstr>3 načini ščitenja pred sevanjem</vt:lpstr>
      <vt:lpstr>Zaščita pred sevanjem</vt:lpstr>
      <vt:lpstr>Zakonske omejitve</vt:lpstr>
      <vt:lpstr>Zaključek</vt:lpstr>
      <vt:lpstr>Viri</vt:lpstr>
      <vt:lpstr>Uporabne povezave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Naloge odgovorne osebe za varstvo pred sevanji</dc:title>
  <dc:creator>Čotar Uroš</dc:creator>
  <cp:lastModifiedBy>Uroš Čotar</cp:lastModifiedBy>
  <cp:revision>120</cp:revision>
  <cp:lastPrinted>2017-12-06T15:37:41Z</cp:lastPrinted>
  <dcterms:modified xsi:type="dcterms:W3CDTF">2025-04-24T07:55:58Z</dcterms:modified>
</cp:coreProperties>
</file>