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86" r:id="rId4"/>
    <p:sldId id="362" r:id="rId5"/>
    <p:sldId id="374" r:id="rId6"/>
    <p:sldId id="291" r:id="rId7"/>
    <p:sldId id="289" r:id="rId8"/>
    <p:sldId id="295" r:id="rId9"/>
    <p:sldId id="292" r:id="rId10"/>
    <p:sldId id="365" r:id="rId11"/>
    <p:sldId id="372" r:id="rId12"/>
    <p:sldId id="366" r:id="rId13"/>
    <p:sldId id="359" r:id="rId14"/>
    <p:sldId id="370" r:id="rId15"/>
    <p:sldId id="368" r:id="rId16"/>
    <p:sldId id="367" r:id="rId17"/>
    <p:sldId id="371" r:id="rId18"/>
    <p:sldId id="373" r:id="rId19"/>
    <p:sldId id="363" r:id="rId20"/>
    <p:sldId id="364" r:id="rId21"/>
  </p:sldIdLst>
  <p:sldSz cx="9144000" cy="6858000" type="screen4x3"/>
  <p:notesSz cx="7104063" cy="10234613"/>
  <p:defaultTextStyle>
    <a:defPPr>
      <a:defRPr lang="en-GB"/>
    </a:defPPr>
    <a:lvl1pPr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1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78427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993" y="2"/>
            <a:ext cx="3078427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1108"/>
            <a:ext cx="3078427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993" y="9721108"/>
            <a:ext cx="3078427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fld id="{2C34C67D-1758-4E76-9A0E-E294E1A523F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601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1" y="1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0" tIns="49520" rIns="99040" bIns="49520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defRPr/>
            </a:pPr>
            <a:endParaRPr lang="sl-SI" altLang="sl-SI"/>
          </a:p>
        </p:txBody>
      </p:sp>
      <p:sp>
        <p:nvSpPr>
          <p:cNvPr id="3277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5343188" y="-10729913"/>
            <a:ext cx="30686376" cy="2301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10409" y="4861443"/>
            <a:ext cx="5679961" cy="46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altLang="sl-SI" noProof="0"/>
          </a:p>
        </p:txBody>
      </p:sp>
    </p:spTree>
    <p:extLst>
      <p:ext uri="{BB962C8B-B14F-4D97-AF65-F5344CB8AC3E}">
        <p14:creationId xmlns:p14="http://schemas.microsoft.com/office/powerpoint/2010/main" val="39056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20021" y="778257"/>
            <a:ext cx="2664024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0" tIns="49520" rIns="99040" bIns="49520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>
          <a:xfrm>
            <a:off x="710409" y="4861442"/>
            <a:ext cx="5681606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647" y="1"/>
            <a:ext cx="1644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0" tIns="49520" rIns="99040" bIns="49520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>
          <a:xfrm>
            <a:off x="710409" y="4861442"/>
            <a:ext cx="5681606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1647" y="1"/>
            <a:ext cx="1644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0" tIns="49520" rIns="99040" bIns="49520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/>
          </p:nvPr>
        </p:nvSpPr>
        <p:spPr>
          <a:xfrm>
            <a:off x="710409" y="4861442"/>
            <a:ext cx="5681606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647" y="1"/>
            <a:ext cx="1644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0" tIns="49520" rIns="99040" bIns="49520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/>
          </p:nvPr>
        </p:nvSpPr>
        <p:spPr>
          <a:xfrm>
            <a:off x="710409" y="4861442"/>
            <a:ext cx="5681606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45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l-SI" altLang="sl-SI" noProof="0"/>
              <a:t>Click to edit Master title style</a:t>
            </a:r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sl-SI" altLang="sl-SI" noProof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6587-1F77-4B8D-8F8D-99EEABF1C73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1110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4B98-8D58-4149-A38E-22596C393A0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189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5D0D-C46B-46F7-A6C5-49960C8043B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42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AEF4-EA17-444D-BF0B-A16A0C7B4B6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7431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DFEF-ECFE-46CE-8EAB-F8CCAA027BE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6278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35A6F-80AF-498C-9D88-A91918A02BA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68207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71F4-8EA4-4BCB-B578-30E4E19551C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080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E8B2E-EF95-43CF-B6C6-4E35FAF76A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3840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C90-E61C-4C93-876C-7EFD15FBFF2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41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017D-6A58-4DF6-A618-B747857FDDD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97043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FFD82-3A6E-46A4-B4CB-8235877F0E3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3417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59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6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8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2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4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8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1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3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635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text styles</a:t>
            </a:r>
          </a:p>
          <a:p>
            <a:pPr lvl="1"/>
            <a:r>
              <a:rPr lang="sl-SI" altLang="sl-SI"/>
              <a:t>Second level</a:t>
            </a:r>
          </a:p>
          <a:p>
            <a:pPr lvl="2"/>
            <a:r>
              <a:rPr lang="sl-SI" altLang="sl-SI"/>
              <a:t>Third level</a:t>
            </a:r>
          </a:p>
          <a:p>
            <a:pPr lvl="3"/>
            <a:r>
              <a:rPr lang="sl-SI" altLang="sl-SI"/>
              <a:t>Fourth level</a:t>
            </a:r>
          </a:p>
          <a:p>
            <a:pPr lvl="4"/>
            <a:r>
              <a:rPr lang="sl-SI" altLang="sl-SI"/>
              <a:t>Fifth level</a:t>
            </a:r>
          </a:p>
        </p:txBody>
      </p:sp>
      <p:sp>
        <p:nvSpPr>
          <p:cNvPr id="635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C9920C97-CF64-4EF0-B8EF-D21AEA5CD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atom.kaeri.re.kr/nuchart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aea.org/" TargetMode="External"/><Relationship Id="rId5" Type="http://schemas.openxmlformats.org/officeDocument/2006/relationships/hyperlink" Target="http://www.nchps.com/" TargetMode="External"/><Relationship Id="rId4" Type="http://schemas.openxmlformats.org/officeDocument/2006/relationships/hyperlink" Target="https://medical.ezag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495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buClr>
                <a:srgbClr val="FFFF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sz="3200" b="1" dirty="0">
                <a:solidFill>
                  <a:srgbClr val="FFFF66"/>
                </a:solidFill>
              </a:rPr>
              <a:t>Terapija z Lu-177 na OI in varstvo pred sevanjem pri delu s pacientom</a:t>
            </a:r>
            <a:br>
              <a:rPr lang="sl-SI" sz="3200" b="1" noProof="0" dirty="0">
                <a:solidFill>
                  <a:srgbClr val="FFFF66"/>
                </a:solidFill>
              </a:rPr>
            </a:br>
            <a:br>
              <a:rPr lang="sl-SI" sz="3200" b="1" noProof="0" dirty="0">
                <a:solidFill>
                  <a:srgbClr val="FFFF66"/>
                </a:solidFill>
              </a:rPr>
            </a:br>
            <a:br>
              <a:rPr lang="sl-SI" sz="3200" b="1" noProof="0" dirty="0">
                <a:solidFill>
                  <a:srgbClr val="FFFF66"/>
                </a:solidFill>
              </a:rPr>
            </a:br>
            <a:r>
              <a:rPr lang="sl-SI" sz="2800" noProof="0" dirty="0">
                <a:solidFill>
                  <a:srgbClr val="FFFF66"/>
                </a:solidFill>
                <a:cs typeface="Arial" charset="0"/>
              </a:rPr>
              <a:t>Uroš Čotar, univ. dipl. fiz., </a:t>
            </a:r>
            <a:br>
              <a:rPr lang="sl-SI" sz="2800" noProof="0" dirty="0">
                <a:solidFill>
                  <a:srgbClr val="FFFF66"/>
                </a:solidFill>
                <a:cs typeface="Arial" charset="0"/>
              </a:rPr>
            </a:br>
            <a:r>
              <a:rPr lang="sl-SI" sz="2800" noProof="0" dirty="0">
                <a:solidFill>
                  <a:srgbClr val="FFFF66"/>
                </a:solidFill>
              </a:rPr>
              <a:t>odgovorna oseba za varstvo pred sevanji</a:t>
            </a:r>
            <a:br>
              <a:rPr lang="sl-SI" sz="2800" noProof="0" dirty="0">
                <a:solidFill>
                  <a:srgbClr val="FFFF66"/>
                </a:solidFill>
              </a:rPr>
            </a:br>
            <a:r>
              <a:rPr lang="sl-SI" sz="2800" noProof="0" dirty="0">
                <a:solidFill>
                  <a:srgbClr val="FFFF66"/>
                </a:solidFill>
              </a:rPr>
              <a:t>Onkološki Inštitut, Ljubljana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7633830-F976-8ACD-B137-4F9A133EF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Meritve - Doze DMS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B3D35068-BE08-B843-C75A-B1DDB35AC22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9512" y="1124744"/>
          <a:ext cx="8856984" cy="56886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293529873"/>
                    </a:ext>
                  </a:extLst>
                </a:gridCol>
                <a:gridCol w="1996746">
                  <a:extLst>
                    <a:ext uri="{9D8B030D-6E8A-4147-A177-3AD203B41FA5}">
                      <a16:colId xmlns:a16="http://schemas.microsoft.com/office/drawing/2014/main" val="1446969943"/>
                    </a:ext>
                  </a:extLst>
                </a:gridCol>
                <a:gridCol w="1500364">
                  <a:extLst>
                    <a:ext uri="{9D8B030D-6E8A-4147-A177-3AD203B41FA5}">
                      <a16:colId xmlns:a16="http://schemas.microsoft.com/office/drawing/2014/main" val="2547744341"/>
                    </a:ext>
                  </a:extLst>
                </a:gridCol>
                <a:gridCol w="2226345">
                  <a:extLst>
                    <a:ext uri="{9D8B030D-6E8A-4147-A177-3AD203B41FA5}">
                      <a16:colId xmlns:a16="http://schemas.microsoft.com/office/drawing/2014/main" val="2849402874"/>
                    </a:ext>
                  </a:extLst>
                </a:gridCol>
                <a:gridCol w="1621361">
                  <a:extLst>
                    <a:ext uri="{9D8B030D-6E8A-4147-A177-3AD203B41FA5}">
                      <a16:colId xmlns:a16="http://schemas.microsoft.com/office/drawing/2014/main" val="1738908793"/>
                    </a:ext>
                  </a:extLst>
                </a:gridCol>
              </a:tblGrid>
              <a:tr h="665844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 dirty="0" err="1">
                          <a:effectLst/>
                        </a:rPr>
                        <a:t>zap</a:t>
                      </a:r>
                      <a:r>
                        <a:rPr lang="sl-SI" sz="2000" u="none" strike="noStrike" baseline="0" dirty="0">
                          <a:effectLst/>
                        </a:rPr>
                        <a:t>. Št. 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>
                          <a:effectLst/>
                        </a:rPr>
                        <a:t>doza 2024 [mSv]</a:t>
                      </a:r>
                      <a:endParaRPr lang="sl-SI" sz="2000" b="1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 dirty="0">
                          <a:effectLst/>
                        </a:rPr>
                        <a:t>doza roke 2024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>
                          <a:effectLst/>
                        </a:rPr>
                        <a:t>doza 2025 [mSv]</a:t>
                      </a:r>
                      <a:endParaRPr lang="sl-SI" sz="2000" b="1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>
                          <a:effectLst/>
                        </a:rPr>
                        <a:t>doza roke 2025</a:t>
                      </a:r>
                      <a:endParaRPr lang="sl-SI" sz="2000" b="1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074336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0,09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0,03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0,05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703467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0,04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0,04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42696985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3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0,07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0,03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3729671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4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0,03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0,06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0,11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8079470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5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0,03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0,03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0,03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8678742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6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0,03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4836446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7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0,07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0,03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0961880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8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0,1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2926223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9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0,02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0,05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0,09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5402024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10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0,08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0,04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0,07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0380560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 dirty="0">
                          <a:effectLst/>
                          <a:highlight>
                            <a:srgbClr val="00FF00"/>
                          </a:highlight>
                        </a:rPr>
                        <a:t>skupno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00FF00"/>
                          </a:highlight>
                        </a:rPr>
                        <a:t>0,08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  <a:highlight>
                            <a:srgbClr val="00FF00"/>
                          </a:highlight>
                        </a:rPr>
                        <a:t>0,71</a:t>
                      </a:r>
                      <a:endParaRPr lang="sl-SI" sz="2000" b="1" i="0" u="none" strike="noStrike" baseline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  <a:highlight>
                            <a:srgbClr val="00FF00"/>
                          </a:highlight>
                        </a:rPr>
                        <a:t>0,3</a:t>
                      </a:r>
                      <a:endParaRPr lang="sl-SI" sz="2000" b="1" i="0" u="none" strike="noStrike" baseline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00FF00"/>
                          </a:highlight>
                        </a:rPr>
                        <a:t>0,5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6574100"/>
                  </a:ext>
                </a:extLst>
              </a:tr>
              <a:tr h="367870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 dirty="0">
                          <a:effectLst/>
                          <a:highlight>
                            <a:srgbClr val="00FFFF"/>
                          </a:highlight>
                        </a:rPr>
                        <a:t>povprečje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00FFFF"/>
                          </a:highlight>
                        </a:rPr>
                        <a:t>0,008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00FFFF"/>
                          </a:highlight>
                        </a:rPr>
                        <a:t>0,071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00FFFF"/>
                          </a:highlight>
                        </a:rPr>
                        <a:t>0,03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00FFFF"/>
                          </a:highlight>
                        </a:rPr>
                        <a:t>0,05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8249211"/>
                  </a:ext>
                </a:extLst>
              </a:tr>
              <a:tr h="608354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 dirty="0">
                          <a:effectLst/>
                          <a:highlight>
                            <a:srgbClr val="FFFF00"/>
                          </a:highlight>
                        </a:rPr>
                        <a:t>letno ozadje 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FFFF00"/>
                          </a:highlight>
                        </a:rPr>
                        <a:t>0,40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FFFF00"/>
                          </a:highlight>
                        </a:rPr>
                        <a:t>0,40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2988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620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68151-5678-5BA6-5CD7-6A1238CAF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Meritve - Doze zdravnikov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5ADFFF-EC19-F11D-5753-18E3CFCBF2E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03648" y="1124744"/>
          <a:ext cx="6336702" cy="54006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0362">
                  <a:extLst>
                    <a:ext uri="{9D8B030D-6E8A-4147-A177-3AD203B41FA5}">
                      <a16:colId xmlns:a16="http://schemas.microsoft.com/office/drawing/2014/main" val="4218328100"/>
                    </a:ext>
                  </a:extLst>
                </a:gridCol>
                <a:gridCol w="2463170">
                  <a:extLst>
                    <a:ext uri="{9D8B030D-6E8A-4147-A177-3AD203B41FA5}">
                      <a16:colId xmlns:a16="http://schemas.microsoft.com/office/drawing/2014/main" val="2788604813"/>
                    </a:ext>
                  </a:extLst>
                </a:gridCol>
                <a:gridCol w="2463170">
                  <a:extLst>
                    <a:ext uri="{9D8B030D-6E8A-4147-A177-3AD203B41FA5}">
                      <a16:colId xmlns:a16="http://schemas.microsoft.com/office/drawing/2014/main" val="1426828446"/>
                    </a:ext>
                  </a:extLst>
                </a:gridCol>
              </a:tblGrid>
              <a:tr h="415431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 dirty="0" err="1">
                          <a:effectLst/>
                        </a:rPr>
                        <a:t>zap</a:t>
                      </a:r>
                      <a:r>
                        <a:rPr lang="sl-SI" sz="2000" u="none" strike="noStrike" baseline="0" dirty="0">
                          <a:effectLst/>
                        </a:rPr>
                        <a:t>. Št. 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>
                          <a:effectLst/>
                        </a:rPr>
                        <a:t>doza 2024 [mSv]</a:t>
                      </a:r>
                      <a:endParaRPr lang="sl-SI" sz="2000" b="1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>
                          <a:effectLst/>
                        </a:rPr>
                        <a:t>doza 2025 [mSv]</a:t>
                      </a:r>
                      <a:endParaRPr lang="sl-SI" sz="2000" b="1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0984689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1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6035359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2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752825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3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0,04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0,07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5059652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4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0,03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0,03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8130801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5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7771366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6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6778380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7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0,03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7043291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8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0,02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0,04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0919090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9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>
                          <a:effectLst/>
                        </a:rPr>
                        <a:t>0,01</a:t>
                      </a:r>
                      <a:endParaRPr lang="sl-SI" sz="2000" b="0" i="0" u="none" strike="noStrike" baseline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</a:rPr>
                        <a:t>0,01</a:t>
                      </a:r>
                      <a:endParaRPr lang="sl-SI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7503217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 dirty="0">
                          <a:effectLst/>
                          <a:highlight>
                            <a:srgbClr val="00FF00"/>
                          </a:highlight>
                        </a:rPr>
                        <a:t>skupno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00FF00"/>
                          </a:highlight>
                        </a:rPr>
                        <a:t>0,14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00FF00"/>
                          </a:highlight>
                        </a:rPr>
                        <a:t>0,23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9572531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 dirty="0">
                          <a:effectLst/>
                          <a:highlight>
                            <a:srgbClr val="00FFFF"/>
                          </a:highlight>
                        </a:rPr>
                        <a:t>povprečje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00FFFF"/>
                          </a:highlight>
                        </a:rPr>
                        <a:t>0,016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00FFFF"/>
                          </a:highlight>
                        </a:rPr>
                        <a:t>0,026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7425880"/>
                  </a:ext>
                </a:extLst>
              </a:tr>
              <a:tr h="415431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baseline="0" dirty="0">
                          <a:effectLst/>
                          <a:highlight>
                            <a:srgbClr val="FFFF00"/>
                          </a:highlight>
                        </a:rPr>
                        <a:t>letno ozadje 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FFFF00"/>
                          </a:highlight>
                        </a:rPr>
                        <a:t>0,40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000" u="none" strike="noStrike" baseline="0" dirty="0">
                          <a:effectLst/>
                          <a:highlight>
                            <a:srgbClr val="FFFF00"/>
                          </a:highlight>
                        </a:rPr>
                        <a:t>0,40</a:t>
                      </a:r>
                      <a:endParaRPr lang="sl-SI" sz="20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8343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852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0AF8-04A6-A83A-2115-684C088AA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66"/>
                </a:solidFill>
              </a:rPr>
              <a:t>Zaščitna oprema</a:t>
            </a:r>
            <a:endParaRPr lang="sl-SI" noProof="0" dirty="0">
              <a:solidFill>
                <a:srgbClr val="FFFF6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7C439-ADF6-5691-B418-A51D2FD7A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noProof="0" dirty="0">
                <a:solidFill>
                  <a:srgbClr val="FFFF66"/>
                </a:solidFill>
              </a:rPr>
              <a:t>Rokavice, obleka – zaščita pred kontaminacijo</a:t>
            </a:r>
          </a:p>
          <a:p>
            <a:r>
              <a:rPr lang="sl-SI" dirty="0" err="1">
                <a:solidFill>
                  <a:srgbClr val="FFFF66"/>
                </a:solidFill>
              </a:rPr>
              <a:t>Pb</a:t>
            </a:r>
            <a:r>
              <a:rPr lang="sl-SI" noProof="0" dirty="0">
                <a:solidFill>
                  <a:srgbClr val="FFFF66"/>
                </a:solidFill>
              </a:rPr>
              <a:t> zaščita – pred gama sevanjem</a:t>
            </a:r>
          </a:p>
          <a:p>
            <a:r>
              <a:rPr lang="sl-SI" dirty="0">
                <a:solidFill>
                  <a:srgbClr val="FFFF66"/>
                </a:solidFill>
              </a:rPr>
              <a:t>TLD</a:t>
            </a:r>
          </a:p>
          <a:p>
            <a:r>
              <a:rPr lang="sl-SI" noProof="0" dirty="0">
                <a:solidFill>
                  <a:srgbClr val="FFFF66"/>
                </a:solidFill>
              </a:rPr>
              <a:t>Elektronski dozimeter z alarmom</a:t>
            </a:r>
          </a:p>
        </p:txBody>
      </p:sp>
    </p:spTree>
    <p:extLst>
      <p:ext uri="{BB962C8B-B14F-4D97-AF65-F5344CB8AC3E}">
        <p14:creationId xmlns:p14="http://schemas.microsoft.com/office/powerpoint/2010/main" val="3235300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0AF8-04A6-A83A-2115-684C088AA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>
                <a:solidFill>
                  <a:srgbClr val="FFFF66"/>
                </a:solidFill>
              </a:rPr>
              <a:t>Kontaminacija kože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7C439-ADF6-5691-B418-A51D2FD7A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noProof="0" dirty="0">
                <a:solidFill>
                  <a:srgbClr val="FFFF66"/>
                </a:solidFill>
              </a:rPr>
              <a:t>Minimalna</a:t>
            </a:r>
          </a:p>
          <a:p>
            <a:r>
              <a:rPr lang="sl-SI" noProof="0" dirty="0">
                <a:solidFill>
                  <a:srgbClr val="FFFF66"/>
                </a:solidFill>
              </a:rPr>
              <a:t>Doza na kožo - zanemarljiva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F425CE-9647-F4E6-830B-1F80211F8A36}"/>
              </a:ext>
            </a:extLst>
          </p:cNvPr>
          <p:cNvSpPr txBox="1"/>
          <p:nvPr/>
        </p:nvSpPr>
        <p:spPr>
          <a:xfrm>
            <a:off x="2286000" y="225046"/>
            <a:ext cx="457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Hallo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01927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0AF8-04A6-A83A-2115-684C088AA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>
                <a:solidFill>
                  <a:srgbClr val="FFFF66"/>
                </a:solidFill>
              </a:rPr>
              <a:t>Incidenti - Kontaminacija prostorov in osebja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7C439-ADF6-5691-B418-A51D2FD7A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noProof="0" dirty="0">
                <a:solidFill>
                  <a:srgbClr val="FFFF66"/>
                </a:solidFill>
              </a:rPr>
              <a:t>Osebna zaščita</a:t>
            </a:r>
          </a:p>
          <a:p>
            <a:r>
              <a:rPr lang="sl-SI" noProof="0" dirty="0">
                <a:solidFill>
                  <a:srgbClr val="FFFF66"/>
                </a:solidFill>
              </a:rPr>
              <a:t>Meritve</a:t>
            </a:r>
          </a:p>
          <a:p>
            <a:r>
              <a:rPr lang="sl-SI" dirty="0">
                <a:solidFill>
                  <a:srgbClr val="FFFF66"/>
                </a:solidFill>
              </a:rPr>
              <a:t>Dekontaminacija</a:t>
            </a:r>
          </a:p>
          <a:p>
            <a:r>
              <a:rPr lang="sl-SI" dirty="0">
                <a:solidFill>
                  <a:srgbClr val="FFFF66"/>
                </a:solidFill>
              </a:rPr>
              <a:t>Ločevanje radioaktivnega odpada: trdni (skladišče), tekoči (cisterne)</a:t>
            </a:r>
          </a:p>
          <a:p>
            <a:r>
              <a:rPr lang="sl-SI" dirty="0">
                <a:solidFill>
                  <a:srgbClr val="FFFF66"/>
                </a:solidFill>
              </a:rPr>
              <a:t>Ponovne meritve</a:t>
            </a:r>
          </a:p>
          <a:p>
            <a:pPr marL="0" indent="0">
              <a:buNone/>
            </a:pPr>
            <a:endParaRPr lang="sl-SI" dirty="0">
              <a:solidFill>
                <a:srgbClr val="FFFF66"/>
              </a:solidFill>
            </a:endParaRPr>
          </a:p>
          <a:p>
            <a:endParaRPr lang="sl-SI" dirty="0">
              <a:solidFill>
                <a:srgbClr val="FFFF66"/>
              </a:solidFill>
            </a:endParaRPr>
          </a:p>
          <a:p>
            <a:endParaRPr lang="sl-SI" noProof="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469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0AF8-04A6-A83A-2115-684C088AA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66"/>
                </a:solidFill>
              </a:rPr>
              <a:t>Radiološki odpad</a:t>
            </a:r>
            <a:endParaRPr lang="sl-SI" noProof="0" dirty="0">
              <a:solidFill>
                <a:srgbClr val="FFFF66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6C11F7-78B3-EB4B-7CEE-23F4B86F0E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Trdni odpadki - skladišče</a:t>
            </a:r>
          </a:p>
        </p:txBody>
      </p:sp>
      <p:pic>
        <p:nvPicPr>
          <p:cNvPr id="9" name="Content Placeholder 8" descr="A room with black bins and red bags&#10;&#10;AI-generated content may be incorrect.">
            <a:extLst>
              <a:ext uri="{FF2B5EF4-FFF2-40B4-BE49-F238E27FC236}">
                <a16:creationId xmlns:a16="http://schemas.microsoft.com/office/drawing/2014/main" id="{E5444DC9-A9FE-E230-1C38-5DD146D6A9E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198408"/>
            <a:ext cx="3024336" cy="4553496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1936FB8-1B5D-FE67-A395-C8E24ED2AE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Tekoči odpadki - cisterne</a:t>
            </a:r>
          </a:p>
        </p:txBody>
      </p:sp>
      <p:pic>
        <p:nvPicPr>
          <p:cNvPr id="11" name="Content Placeholder 10" descr="A large white tanks with pipes&#10;&#10;AI-generated content may be incorrect.">
            <a:extLst>
              <a:ext uri="{FF2B5EF4-FFF2-40B4-BE49-F238E27FC236}">
                <a16:creationId xmlns:a16="http://schemas.microsoft.com/office/drawing/2014/main" id="{4718ED34-D85D-3CE4-D884-8915418F07FB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178" y="2174874"/>
            <a:ext cx="3415121" cy="4553495"/>
          </a:xfrm>
        </p:spPr>
      </p:pic>
    </p:spTree>
    <p:extLst>
      <p:ext uri="{BB962C8B-B14F-4D97-AF65-F5344CB8AC3E}">
        <p14:creationId xmlns:p14="http://schemas.microsoft.com/office/powerpoint/2010/main" val="1895424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95437-A587-9DB6-8957-0B48DAFD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Zakonske omejitve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8CA13-ACA2-0FA6-2895-E38AAB0A7E6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I-131</a:t>
            </a:r>
          </a:p>
          <a:p>
            <a:pPr marL="0" indent="0">
              <a:buNone/>
            </a:pPr>
            <a:r>
              <a:rPr lang="sl-SI" dirty="0" err="1">
                <a:solidFill>
                  <a:srgbClr val="FF0000"/>
                </a:solidFill>
              </a:rPr>
              <a:t>Amax</a:t>
            </a:r>
            <a:r>
              <a:rPr lang="sl-SI" dirty="0">
                <a:solidFill>
                  <a:srgbClr val="FF0000"/>
                </a:solidFill>
              </a:rPr>
              <a:t> = 800MBq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HD(1m) = 50 µSv/h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Izolacija 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Potrebno 3 dni </a:t>
            </a:r>
            <a:r>
              <a:rPr lang="sl-SI" dirty="0" err="1">
                <a:solidFill>
                  <a:srgbClr val="FF0000"/>
                </a:solidFill>
              </a:rPr>
              <a:t>odležanja</a:t>
            </a:r>
            <a:r>
              <a:rPr lang="sl-SI" dirty="0">
                <a:solidFill>
                  <a:srgbClr val="FF0000"/>
                </a:solidFill>
              </a:rPr>
              <a:t> v sobi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Navodila pacientom</a:t>
            </a: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5E7FD1-8593-D685-E66C-74AE43FA71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Lu-177</a:t>
            </a: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</a:rPr>
              <a:t>Ni omejitev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/</a:t>
            </a: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</a:rPr>
              <a:t>Ni izolacije</a:t>
            </a: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</a:rPr>
              <a:t>Ni potrebno </a:t>
            </a:r>
            <a:r>
              <a:rPr lang="sl-SI" dirty="0" err="1">
                <a:solidFill>
                  <a:srgbClr val="00B050"/>
                </a:solidFill>
              </a:rPr>
              <a:t>odležanje</a:t>
            </a:r>
            <a:r>
              <a:rPr lang="sl-SI" dirty="0">
                <a:solidFill>
                  <a:srgbClr val="00B050"/>
                </a:solidFill>
              </a:rPr>
              <a:t> v sobi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Navodila pacientom</a:t>
            </a:r>
          </a:p>
        </p:txBody>
      </p:sp>
    </p:spTree>
    <p:extLst>
      <p:ext uri="{BB962C8B-B14F-4D97-AF65-F5344CB8AC3E}">
        <p14:creationId xmlns:p14="http://schemas.microsoft.com/office/powerpoint/2010/main" val="41807086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0AF8-04A6-A83A-2115-684C088AA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66"/>
                </a:solidFill>
              </a:rPr>
              <a:t>Izobraževanje</a:t>
            </a:r>
            <a:endParaRPr lang="sl-SI" noProof="0" dirty="0">
              <a:solidFill>
                <a:srgbClr val="FFFF6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7C439-ADF6-5691-B418-A51D2FD7A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noProof="0" dirty="0">
                <a:solidFill>
                  <a:srgbClr val="FFFF66"/>
                </a:solidFill>
              </a:rPr>
              <a:t>Tečaj varstva pred sevanji (uradni tečaj na 5 let)</a:t>
            </a:r>
          </a:p>
          <a:p>
            <a:r>
              <a:rPr lang="sl-SI" dirty="0">
                <a:solidFill>
                  <a:srgbClr val="FFFF66"/>
                </a:solidFill>
              </a:rPr>
              <a:t>Interna izobraževanja</a:t>
            </a:r>
          </a:p>
        </p:txBody>
      </p:sp>
    </p:spTree>
    <p:extLst>
      <p:ext uri="{BB962C8B-B14F-4D97-AF65-F5344CB8AC3E}">
        <p14:creationId xmlns:p14="http://schemas.microsoft.com/office/powerpoint/2010/main" val="481256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>
                <a:solidFill>
                  <a:srgbClr val="FFFF66"/>
                </a:solidFill>
              </a:rPr>
              <a:t>Zaključek</a:t>
            </a:r>
            <a:endParaRPr lang="en-GB" altLang="sl-SI" dirty="0">
              <a:solidFill>
                <a:srgbClr val="FFFF66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>
                <a:solidFill>
                  <a:srgbClr val="FFFF66"/>
                </a:solidFill>
              </a:rPr>
              <a:t>Terapija z Lu-177 je </a:t>
            </a:r>
            <a:r>
              <a:rPr lang="sl-SI" altLang="sl-SI" sz="2800" dirty="0">
                <a:solidFill>
                  <a:srgbClr val="00B050"/>
                </a:solidFill>
              </a:rPr>
              <a:t>varna za osebje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>
                <a:solidFill>
                  <a:srgbClr val="FFFF66"/>
                </a:solidFill>
              </a:rPr>
              <a:t>Terapija se lahko izvaja na oddelku ali v drugih sobah na BRT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>
                <a:solidFill>
                  <a:srgbClr val="FFFF66"/>
                </a:solidFill>
              </a:rPr>
              <a:t>Pacient </a:t>
            </a:r>
            <a:r>
              <a:rPr lang="sl-SI" altLang="sl-SI" sz="2800" dirty="0">
                <a:solidFill>
                  <a:srgbClr val="00B050"/>
                </a:solidFill>
              </a:rPr>
              <a:t>ni v izolaciji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>
                <a:solidFill>
                  <a:srgbClr val="FFFF66"/>
                </a:solidFill>
              </a:rPr>
              <a:t>Doze osebja pri terapiji z Lu-177 so </a:t>
            </a:r>
            <a:r>
              <a:rPr lang="sl-SI" altLang="sl-SI" sz="2800" dirty="0">
                <a:solidFill>
                  <a:srgbClr val="00B050"/>
                </a:solidFill>
              </a:rPr>
              <a:t>na nivoju dnevnega ozadja (10 µSv)</a:t>
            </a:r>
            <a:endParaRPr lang="sl-SI" altLang="sl-SI" sz="2800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>
                <a:solidFill>
                  <a:srgbClr val="FFFF66"/>
                </a:solidFill>
              </a:rPr>
              <a:t>Prejete doze osebja se bodo povečale </a:t>
            </a:r>
            <a:r>
              <a:rPr lang="en-US" altLang="sl-SI" sz="2800" dirty="0">
                <a:solidFill>
                  <a:srgbClr val="FFFF66"/>
                </a:solidFill>
              </a:rPr>
              <a:t>     </a:t>
            </a:r>
            <a:r>
              <a:rPr lang="sl-SI" altLang="sl-SI" sz="2800" dirty="0">
                <a:solidFill>
                  <a:srgbClr val="FFFF66"/>
                </a:solidFill>
              </a:rPr>
              <a:t>za </a:t>
            </a:r>
            <a:r>
              <a:rPr lang="sl-SI" altLang="sl-SI" sz="2800" dirty="0">
                <a:solidFill>
                  <a:srgbClr val="00B050"/>
                </a:solidFill>
              </a:rPr>
              <a:t>&lt; 10%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>
                <a:solidFill>
                  <a:srgbClr val="FFFF66"/>
                </a:solidFill>
              </a:rPr>
              <a:t>Tveganje je </a:t>
            </a:r>
            <a:r>
              <a:rPr lang="sl-SI" altLang="sl-SI" sz="2800" dirty="0">
                <a:solidFill>
                  <a:srgbClr val="00B050"/>
                </a:solidFill>
              </a:rPr>
              <a:t>majhno, </a:t>
            </a:r>
            <a:r>
              <a:rPr lang="sl-SI" altLang="sl-SI" sz="2800" dirty="0">
                <a:solidFill>
                  <a:srgbClr val="FFFF66"/>
                </a:solidFill>
              </a:rPr>
              <a:t>izpostavljenost je</a:t>
            </a:r>
            <a:r>
              <a:rPr lang="sl-SI" altLang="sl-SI" sz="2800" dirty="0">
                <a:solidFill>
                  <a:srgbClr val="00B050"/>
                </a:solidFill>
              </a:rPr>
              <a:t> zelo nizka 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>
                <a:solidFill>
                  <a:srgbClr val="FFFF00"/>
                </a:solidFill>
              </a:rPr>
              <a:t>Problem ostaja - </a:t>
            </a:r>
            <a:r>
              <a:rPr lang="sl-SI" altLang="sl-SI" sz="2800" dirty="0">
                <a:solidFill>
                  <a:srgbClr val="FF0000"/>
                </a:solidFill>
              </a:rPr>
              <a:t>kontaminacija prostorov</a:t>
            </a:r>
          </a:p>
          <a:p>
            <a:pPr marL="0" indent="0"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sz="2800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66"/>
                </a:solidFill>
              </a:rPr>
              <a:t>Viri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>
                <a:solidFill>
                  <a:srgbClr val="FFFF66"/>
                </a:solidFill>
              </a:rPr>
              <a:t>Pravilnik o pogojih za uporabo virov sevanj v zdravstvene namene</a:t>
            </a:r>
          </a:p>
          <a:p>
            <a:r>
              <a:rPr lang="sl-SI" sz="2800" dirty="0">
                <a:solidFill>
                  <a:srgbClr val="FFFF66"/>
                </a:solidFill>
              </a:rPr>
              <a:t>Uredba o mejnih dozah, referenčnih ravneh in radioaktivni kontaminaciji</a:t>
            </a:r>
          </a:p>
          <a:p>
            <a:r>
              <a:rPr lang="sl-SI" sz="2800" dirty="0">
                <a:solidFill>
                  <a:srgbClr val="FFFF66"/>
                </a:solidFill>
              </a:rPr>
              <a:t>Ocena varstva pred sevanji: Uporaba odprtih virov sevanja v terapevtske namene</a:t>
            </a:r>
          </a:p>
          <a:p>
            <a:r>
              <a:rPr lang="sl-SI" sz="2800" dirty="0">
                <a:solidFill>
                  <a:srgbClr val="FFFF66"/>
                </a:solidFill>
              </a:rPr>
              <a:t>Zakon o varstvu pred ionizirajočimi sevanji in jedrski varnosti (ZVISJV-1)</a:t>
            </a:r>
          </a:p>
          <a:p>
            <a:r>
              <a:rPr lang="sl-SI" sz="2800" dirty="0">
                <a:solidFill>
                  <a:srgbClr val="FFFF66"/>
                </a:solidFill>
              </a:rPr>
              <a:t>Pravilnik o obveznostih izvajalca sevalne dejavnosti in imetnika vira ionizirajočih sevanj</a:t>
            </a:r>
          </a:p>
          <a:p>
            <a:r>
              <a:rPr lang="sl-SI" sz="2800" dirty="0" err="1">
                <a:solidFill>
                  <a:srgbClr val="FFFF66"/>
                </a:solidFill>
              </a:rPr>
              <a:t>LMSAR</a:t>
            </a:r>
            <a:r>
              <a:rPr lang="sl-SI" sz="2800" dirty="0">
                <a:solidFill>
                  <a:srgbClr val="FFFF66"/>
                </a:solidFill>
              </a:rPr>
              <a:t>-20230024-</a:t>
            </a:r>
            <a:r>
              <a:rPr lang="sl-SI" sz="2800" dirty="0" err="1">
                <a:solidFill>
                  <a:srgbClr val="FFFF66"/>
                </a:solidFill>
              </a:rPr>
              <a:t>AŽ</a:t>
            </a:r>
            <a:r>
              <a:rPr lang="sl-SI" sz="2800" dirty="0">
                <a:solidFill>
                  <a:srgbClr val="FFFF66"/>
                </a:solidFill>
              </a:rPr>
              <a:t>-</a:t>
            </a:r>
            <a:r>
              <a:rPr lang="sl-SI" sz="2800" dirty="0" err="1">
                <a:solidFill>
                  <a:srgbClr val="FFFF66"/>
                </a:solidFill>
              </a:rPr>
              <a:t>rev1</a:t>
            </a:r>
            <a:r>
              <a:rPr lang="sl-SI" sz="2800" dirty="0">
                <a:solidFill>
                  <a:srgbClr val="FFFF66"/>
                </a:solidFill>
              </a:rPr>
              <a:t>, marec 2024</a:t>
            </a:r>
          </a:p>
          <a:p>
            <a:endParaRPr lang="sl-SI" sz="28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961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>
                <a:solidFill>
                  <a:srgbClr val="FFFF66"/>
                </a:solidFill>
              </a:rPr>
              <a:t>Vsebina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439863"/>
            <a:ext cx="8229600" cy="4813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Aplikacija </a:t>
            </a:r>
            <a:r>
              <a:rPr lang="sl-SI" altLang="sl-SI" dirty="0" err="1">
                <a:solidFill>
                  <a:srgbClr val="FFFF66"/>
                </a:solidFill>
              </a:rPr>
              <a:t>Lu</a:t>
            </a:r>
            <a:r>
              <a:rPr lang="sl-SI" altLang="sl-SI" dirty="0">
                <a:solidFill>
                  <a:srgbClr val="FFFF66"/>
                </a:solidFill>
              </a:rPr>
              <a:t>-177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Delo s pacientom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Izračun doz in primerjava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Kontaminacija in dekontaminacija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Zakonske omejitve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>
                <a:solidFill>
                  <a:srgbClr val="FFFF66"/>
                </a:solidFill>
              </a:rPr>
              <a:t>Uporabne</a:t>
            </a:r>
            <a:r>
              <a:rPr lang="en-GB" altLang="sl-SI" dirty="0">
                <a:solidFill>
                  <a:srgbClr val="FFFF66"/>
                </a:solidFill>
              </a:rPr>
              <a:t> </a:t>
            </a:r>
            <a:r>
              <a:rPr lang="en-GB" altLang="sl-SI" dirty="0" err="1">
                <a:solidFill>
                  <a:srgbClr val="FFFF66"/>
                </a:solidFill>
              </a:rPr>
              <a:t>povezave</a:t>
            </a:r>
            <a:endParaRPr lang="en-GB" altLang="sl-SI" dirty="0">
              <a:solidFill>
                <a:srgbClr val="FFFF66"/>
              </a:solidFill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Telefon +386 1 5879 9688 ali ucotar@onko-i.si 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  <a:hlinkClick r:id="rId3"/>
              </a:rPr>
              <a:t>https://atom.kaeri.re.kr/nuchart/</a:t>
            </a: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>
                <a:solidFill>
                  <a:srgbClr val="FFFF66"/>
                </a:solidFill>
              </a:rPr>
              <a:t>Gamma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ray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spectrum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catalogue</a:t>
            </a:r>
            <a:r>
              <a:rPr lang="sl-SI" altLang="sl-SI" dirty="0">
                <a:solidFill>
                  <a:srgbClr val="FFFF66"/>
                </a:solidFill>
              </a:rPr>
              <a:t> – γ </a:t>
            </a:r>
            <a:r>
              <a:rPr lang="sl-SI" altLang="sl-SI" dirty="0" err="1">
                <a:solidFill>
                  <a:srgbClr val="FFFF66"/>
                </a:solidFill>
              </a:rPr>
              <a:t>ray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spectrometry</a:t>
            </a:r>
            <a:r>
              <a:rPr lang="sl-SI" altLang="sl-SI" dirty="0">
                <a:solidFill>
                  <a:srgbClr val="FFFF66"/>
                </a:solidFill>
              </a:rPr>
              <a:t> center 1974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  <a:hlinkClick r:id="rId4"/>
              </a:rPr>
              <a:t>https://medical.ezag.com</a:t>
            </a: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  <a:hlinkClick r:id="rId5"/>
              </a:rPr>
              <a:t>www.nchps.com</a:t>
            </a:r>
            <a:endParaRPr lang="en-US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US" altLang="sl-SI" dirty="0" err="1">
                <a:solidFill>
                  <a:srgbClr val="FFFF66"/>
                </a:solidFill>
              </a:rPr>
              <a:t>Pluvicto</a:t>
            </a:r>
            <a:r>
              <a:rPr lang="en-US" altLang="sl-SI" dirty="0">
                <a:solidFill>
                  <a:srgbClr val="FFFF66"/>
                </a:solidFill>
              </a:rPr>
              <a:t> </a:t>
            </a:r>
            <a:r>
              <a:rPr lang="en-US" altLang="sl-SI" dirty="0" err="1">
                <a:solidFill>
                  <a:srgbClr val="FFFF66"/>
                </a:solidFill>
              </a:rPr>
              <a:t>epar</a:t>
            </a:r>
            <a:r>
              <a:rPr lang="en-US" altLang="sl-SI" dirty="0">
                <a:solidFill>
                  <a:srgbClr val="FFFF66"/>
                </a:solidFill>
              </a:rPr>
              <a:t> product information</a:t>
            </a: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dirty="0">
              <a:solidFill>
                <a:srgbClr val="FFFF66"/>
              </a:solidFill>
              <a:hlinkClick r:id="rId6"/>
            </a:endParaRPr>
          </a:p>
        </p:txBody>
      </p:sp>
    </p:spTree>
    <p:extLst>
      <p:ext uri="{BB962C8B-B14F-4D97-AF65-F5344CB8AC3E}">
        <p14:creationId xmlns:p14="http://schemas.microsoft.com/office/powerpoint/2010/main" val="22853416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5D06-A4A6-8D90-D49C-83413FFBB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Aplikacija </a:t>
            </a:r>
            <a:r>
              <a:rPr lang="sl-SI" dirty="0" err="1">
                <a:solidFill>
                  <a:srgbClr val="FFFF00"/>
                </a:solidFill>
              </a:rPr>
              <a:t>Lu</a:t>
            </a:r>
            <a:r>
              <a:rPr lang="sl-SI" dirty="0">
                <a:solidFill>
                  <a:srgbClr val="FFFF00"/>
                </a:solidFill>
              </a:rPr>
              <a:t>-177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D2565-D837-9C88-FBDA-754C5EBF4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>
                <a:solidFill>
                  <a:srgbClr val="FFFF00"/>
                </a:solidFill>
              </a:rPr>
              <a:t>Aplikator</a:t>
            </a:r>
            <a:r>
              <a:rPr lang="sl-SI" dirty="0">
                <a:solidFill>
                  <a:srgbClr val="FFFF00"/>
                </a:solidFill>
              </a:rPr>
              <a:t>, zaščita</a:t>
            </a:r>
          </a:p>
          <a:p>
            <a:r>
              <a:rPr lang="sl-SI" dirty="0">
                <a:solidFill>
                  <a:srgbClr val="FFFF00"/>
                </a:solidFill>
              </a:rPr>
              <a:t>Priprava aplikacije: 1-2 min</a:t>
            </a:r>
          </a:p>
          <a:p>
            <a:r>
              <a:rPr lang="sl-SI" dirty="0">
                <a:solidFill>
                  <a:srgbClr val="FFFF00"/>
                </a:solidFill>
              </a:rPr>
              <a:t>Čas trajanja: 0,5-1h</a:t>
            </a:r>
          </a:p>
          <a:p>
            <a:r>
              <a:rPr lang="sl-SI" dirty="0">
                <a:solidFill>
                  <a:srgbClr val="FFFF00"/>
                </a:solidFill>
              </a:rPr>
              <a:t>A = 7400 </a:t>
            </a:r>
            <a:r>
              <a:rPr lang="sl-SI" dirty="0" err="1">
                <a:solidFill>
                  <a:srgbClr val="FFFF00"/>
                </a:solidFill>
              </a:rPr>
              <a:t>MBq</a:t>
            </a:r>
            <a:r>
              <a:rPr lang="sl-SI" dirty="0">
                <a:solidFill>
                  <a:srgbClr val="FFFF00"/>
                </a:solidFill>
              </a:rPr>
              <a:t> (A = 200 </a:t>
            </a:r>
            <a:r>
              <a:rPr lang="sl-SI" dirty="0" err="1">
                <a:solidFill>
                  <a:srgbClr val="FFFF00"/>
                </a:solidFill>
              </a:rPr>
              <a:t>mCi</a:t>
            </a:r>
            <a:r>
              <a:rPr lang="sl-SI" dirty="0">
                <a:solidFill>
                  <a:srgbClr val="FFFF00"/>
                </a:solidFill>
              </a:rPr>
              <a:t> – stara enota)</a:t>
            </a:r>
          </a:p>
          <a:p>
            <a:r>
              <a:rPr lang="sl-SI" dirty="0">
                <a:solidFill>
                  <a:srgbClr val="FFFF00"/>
                </a:solidFill>
              </a:rPr>
              <a:t>Prejeta doza: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>
                <a:solidFill>
                  <a:srgbClr val="FFFF00"/>
                </a:solidFill>
              </a:rPr>
              <a:t>medicinska sestra 2.5 µSv,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>
                <a:solidFill>
                  <a:srgbClr val="FFFF00"/>
                </a:solidFill>
              </a:rPr>
              <a:t>zdravnik 0.2 µSv</a:t>
            </a:r>
          </a:p>
          <a:p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995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C2550-0E2B-C7E5-F9F0-4F3E4358A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4405"/>
            <a:ext cx="8229600" cy="1143000"/>
          </a:xfrm>
        </p:spPr>
        <p:txBody>
          <a:bodyPr/>
          <a:lstStyle/>
          <a:p>
            <a:r>
              <a:rPr lang="sl-SI" dirty="0" err="1">
                <a:solidFill>
                  <a:srgbClr val="FFFF00"/>
                </a:solidFill>
              </a:rPr>
              <a:t>Aplikator</a:t>
            </a:r>
            <a:r>
              <a:rPr lang="sl-SI" dirty="0">
                <a:solidFill>
                  <a:srgbClr val="FFFF00"/>
                </a:solidFill>
              </a:rPr>
              <a:t>  zaščita</a:t>
            </a:r>
          </a:p>
        </p:txBody>
      </p:sp>
      <p:pic>
        <p:nvPicPr>
          <p:cNvPr id="5" name="Content Placeholder 4" descr="A machine with a bottle in it&#10;&#10;AI-generated content may be incorrect.">
            <a:extLst>
              <a:ext uri="{FF2B5EF4-FFF2-40B4-BE49-F238E27FC236}">
                <a16:creationId xmlns:a16="http://schemas.microsoft.com/office/drawing/2014/main" id="{2AE72657-F8C8-DF38-3B4C-D6C17E0C7E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266" y="1557338"/>
            <a:ext cx="8047468" cy="4530725"/>
          </a:xfrm>
        </p:spPr>
      </p:pic>
    </p:spTree>
    <p:extLst>
      <p:ext uri="{BB962C8B-B14F-4D97-AF65-F5344CB8AC3E}">
        <p14:creationId xmlns:p14="http://schemas.microsoft.com/office/powerpoint/2010/main" val="503984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C2550-0E2B-C7E5-F9F0-4F3E4358A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4405"/>
            <a:ext cx="8229600" cy="1143000"/>
          </a:xfrm>
        </p:spPr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Nega pacienta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F91B2-576C-BB0C-7D11-5B65368B6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30725"/>
          </a:xfrm>
        </p:spPr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Letno 300 terapij (3 ponedeljek, 3 torek) -</a:t>
            </a:r>
            <a:r>
              <a:rPr lang="sl-SI" dirty="0" err="1">
                <a:solidFill>
                  <a:srgbClr val="FFFF00"/>
                </a:solidFill>
              </a:rPr>
              <a:t>50x6</a:t>
            </a: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9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C2550-0E2B-C7E5-F9F0-4F3E4358A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4405"/>
            <a:ext cx="8229600" cy="1143000"/>
          </a:xfrm>
        </p:spPr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Nega pacienta - zapleti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F91B2-576C-BB0C-7D11-5B65368B6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30725"/>
          </a:xfrm>
        </p:spPr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20</a:t>
            </a:r>
            <a:r>
              <a:rPr lang="sl-SI">
                <a:solidFill>
                  <a:srgbClr val="FFFF00"/>
                </a:solidFill>
              </a:rPr>
              <a:t>% pacientov: </a:t>
            </a:r>
            <a:r>
              <a:rPr lang="sl-SI" dirty="0">
                <a:solidFill>
                  <a:srgbClr val="FFFF00"/>
                </a:solidFill>
              </a:rPr>
              <a:t>blagi zapleti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>
                <a:solidFill>
                  <a:srgbClr val="FFFF00"/>
                </a:solidFill>
              </a:rPr>
              <a:t>Čas posredovanja 15 min, razdalja </a:t>
            </a:r>
            <a:r>
              <a:rPr lang="sl-SI" dirty="0" err="1">
                <a:solidFill>
                  <a:srgbClr val="FFFF00"/>
                </a:solidFill>
              </a:rPr>
              <a:t>1m</a:t>
            </a:r>
            <a:endParaRPr lang="sl-SI" dirty="0">
              <a:solidFill>
                <a:srgbClr val="FFFF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l-SI" dirty="0">
                <a:solidFill>
                  <a:srgbClr val="FFFF00"/>
                </a:solidFill>
              </a:rPr>
              <a:t>Hitrost doze: 10 µSv/h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>
                <a:solidFill>
                  <a:srgbClr val="FFFF00"/>
                </a:solidFill>
              </a:rPr>
              <a:t>Prejeta doza: 2.5 µSv</a:t>
            </a:r>
          </a:p>
          <a:p>
            <a:r>
              <a:rPr lang="sl-SI" dirty="0">
                <a:solidFill>
                  <a:srgbClr val="FFFF00"/>
                </a:solidFill>
              </a:rPr>
              <a:t>Hudi zapleti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>
                <a:solidFill>
                  <a:srgbClr val="FFFF00"/>
                </a:solidFill>
              </a:rPr>
              <a:t>Čas posredovanja 1 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>
                <a:solidFill>
                  <a:srgbClr val="FFFF00"/>
                </a:solidFill>
              </a:rPr>
              <a:t>Prejeta doza: 10 µSv</a:t>
            </a: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527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BCEB8-E8D7-BA03-DAA6-D59A6CEF9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Sevalne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lastnosti</a:t>
            </a:r>
            <a:r>
              <a:rPr lang="en-US" dirty="0">
                <a:solidFill>
                  <a:srgbClr val="FFFF00"/>
                </a:solidFill>
              </a:rPr>
              <a:t> 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I-131 in Lu-177</a:t>
            </a: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3601A-88A5-C99B-F043-2838D505CFC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I-131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β in γ sevanje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Efektivni razpolovni čas: </a:t>
            </a:r>
            <a:r>
              <a:rPr lang="sl-SI" dirty="0">
                <a:solidFill>
                  <a:srgbClr val="FF0000"/>
                </a:solidFill>
              </a:rPr>
              <a:t>7 dni</a:t>
            </a:r>
            <a:r>
              <a:rPr lang="en-US" dirty="0">
                <a:solidFill>
                  <a:srgbClr val="FF0000"/>
                </a:solidFill>
              </a:rPr>
              <a:t> – </a:t>
            </a:r>
            <a:r>
              <a:rPr lang="en-US" dirty="0" err="1">
                <a:solidFill>
                  <a:srgbClr val="FF0000"/>
                </a:solidFill>
              </a:rPr>
              <a:t>počasno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izločanje</a:t>
            </a:r>
            <a:endParaRPr lang="sl-S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žarki: </a:t>
            </a:r>
            <a:r>
              <a:rPr lang="en-US" dirty="0">
                <a:solidFill>
                  <a:srgbClr val="FFFF00"/>
                </a:solidFill>
              </a:rPr>
              <a:t>284 keV 6% </a:t>
            </a:r>
            <a:r>
              <a:rPr lang="sl-SI" dirty="0">
                <a:solidFill>
                  <a:srgbClr val="FFFF00"/>
                </a:solidFill>
              </a:rPr>
              <a:t>364 </a:t>
            </a:r>
            <a:r>
              <a:rPr lang="sl-SI" dirty="0" err="1">
                <a:solidFill>
                  <a:srgbClr val="FFFF00"/>
                </a:solidFill>
              </a:rPr>
              <a:t>keV</a:t>
            </a:r>
            <a:r>
              <a:rPr lang="sl-SI" dirty="0">
                <a:solidFill>
                  <a:srgbClr val="FFFF00"/>
                </a:solidFill>
              </a:rPr>
              <a:t> 81%</a:t>
            </a:r>
            <a:r>
              <a:rPr lang="en-US" dirty="0">
                <a:solidFill>
                  <a:srgbClr val="FFFF00"/>
                </a:solidFill>
              </a:rPr>
              <a:t> 636 keV 7%</a:t>
            </a: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723 </a:t>
            </a:r>
            <a:r>
              <a:rPr lang="sl-SI" dirty="0" err="1">
                <a:solidFill>
                  <a:srgbClr val="FFFF00"/>
                </a:solidFill>
              </a:rPr>
              <a:t>keV</a:t>
            </a:r>
            <a:r>
              <a:rPr lang="sl-SI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2%</a:t>
            </a: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konstanta = </a:t>
            </a:r>
            <a:r>
              <a:rPr lang="sl-SI" dirty="0">
                <a:solidFill>
                  <a:srgbClr val="FFFF00"/>
                </a:solidFill>
                <a:effectLst/>
              </a:rPr>
              <a:t>7.647E-</a:t>
            </a:r>
            <a:r>
              <a:rPr lang="sl-SI" u="sng" dirty="0">
                <a:solidFill>
                  <a:srgbClr val="FF0000"/>
                </a:solidFill>
                <a:effectLst/>
              </a:rPr>
              <a:t>5</a:t>
            </a:r>
            <a:r>
              <a:rPr lang="sl-SI" dirty="0">
                <a:solidFill>
                  <a:srgbClr val="FFFF00"/>
                </a:solidFill>
                <a:effectLst/>
              </a:rPr>
              <a:t> </a:t>
            </a:r>
            <a:r>
              <a:rPr lang="sl-SI" dirty="0" err="1">
                <a:solidFill>
                  <a:srgbClr val="FFFF00"/>
                </a:solidFill>
                <a:effectLst/>
              </a:rPr>
              <a:t>mSv</a:t>
            </a:r>
            <a:r>
              <a:rPr lang="sl-SI" dirty="0">
                <a:solidFill>
                  <a:srgbClr val="FFFF00"/>
                </a:solidFill>
                <a:effectLst/>
              </a:rPr>
              <a:t>/</a:t>
            </a:r>
            <a:r>
              <a:rPr lang="sl-SI" dirty="0" err="1">
                <a:solidFill>
                  <a:srgbClr val="FFFF00"/>
                </a:solidFill>
                <a:effectLst/>
              </a:rPr>
              <a:t>hr</a:t>
            </a:r>
            <a:r>
              <a:rPr lang="sl-SI" dirty="0">
                <a:solidFill>
                  <a:srgbClr val="FFFF00"/>
                </a:solidFill>
                <a:effectLst/>
              </a:rPr>
              <a:t>/</a:t>
            </a:r>
            <a:r>
              <a:rPr lang="sl-SI" dirty="0" err="1">
                <a:solidFill>
                  <a:srgbClr val="FFFF00"/>
                </a:solidFill>
                <a:effectLst/>
              </a:rPr>
              <a:t>MBq</a:t>
            </a:r>
            <a:r>
              <a:rPr lang="sl-SI" dirty="0">
                <a:solidFill>
                  <a:srgbClr val="FFFF00"/>
                </a:solidFill>
                <a:effectLst/>
              </a:rPr>
              <a:t>/m</a:t>
            </a:r>
            <a:endParaRPr lang="en-US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</a:t>
            </a:r>
            <a:r>
              <a:rPr lang="en-US" dirty="0">
                <a:solidFill>
                  <a:srgbClr val="FFFF00"/>
                </a:solidFill>
              </a:rPr>
              <a:t>I131 = </a:t>
            </a:r>
            <a:r>
              <a:rPr lang="en-US" dirty="0">
                <a:solidFill>
                  <a:srgbClr val="FF0000"/>
                </a:solidFill>
              </a:rPr>
              <a:t>10x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sl-SI" dirty="0">
                <a:solidFill>
                  <a:srgbClr val="FFFF00"/>
                </a:solidFill>
              </a:rPr>
              <a:t>Γ </a:t>
            </a:r>
            <a:r>
              <a:rPr lang="en-US" dirty="0">
                <a:solidFill>
                  <a:srgbClr val="FFFF00"/>
                </a:solidFill>
              </a:rPr>
              <a:t>Lu-177</a:t>
            </a:r>
            <a:endParaRPr lang="sl-SI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8783BB-8132-A3D5-792B-09CB832D16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Lu-177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β in γ sevanje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Efektivni razpolovni čas: </a:t>
            </a:r>
            <a:r>
              <a:rPr lang="sl-SI" dirty="0">
                <a:solidFill>
                  <a:srgbClr val="00B050"/>
                </a:solidFill>
              </a:rPr>
              <a:t>42 h </a:t>
            </a:r>
            <a:r>
              <a:rPr lang="sl-SI" dirty="0">
                <a:solidFill>
                  <a:srgbClr val="FFFF00"/>
                </a:solidFill>
              </a:rPr>
              <a:t>(drugi podatki 1dan)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hitro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izločanje</a:t>
            </a:r>
            <a:endParaRPr lang="sl-SI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žarki: 113 </a:t>
            </a:r>
            <a:r>
              <a:rPr lang="sl-SI" dirty="0" err="1">
                <a:solidFill>
                  <a:srgbClr val="FFFF00"/>
                </a:solidFill>
              </a:rPr>
              <a:t>keV</a:t>
            </a:r>
            <a:r>
              <a:rPr lang="sl-SI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6</a:t>
            </a:r>
            <a:r>
              <a:rPr lang="sl-SI" dirty="0">
                <a:solidFill>
                  <a:srgbClr val="FFFF00"/>
                </a:solidFill>
              </a:rPr>
              <a:t>%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08</a:t>
            </a:r>
            <a:r>
              <a:rPr lang="sl-SI" dirty="0">
                <a:solidFill>
                  <a:srgbClr val="FFFF00"/>
                </a:solidFill>
              </a:rPr>
              <a:t> </a:t>
            </a:r>
            <a:r>
              <a:rPr lang="sl-SI" dirty="0" err="1">
                <a:solidFill>
                  <a:srgbClr val="FFFF00"/>
                </a:solidFill>
              </a:rPr>
              <a:t>keV</a:t>
            </a:r>
            <a:r>
              <a:rPr lang="sl-SI" dirty="0">
                <a:solidFill>
                  <a:srgbClr val="FFFF00"/>
                </a:solidFill>
              </a:rPr>
              <a:t> 11%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konstanta = </a:t>
            </a:r>
            <a:r>
              <a:rPr lang="sl-SI" dirty="0">
                <a:solidFill>
                  <a:srgbClr val="FFFF00"/>
                </a:solidFill>
                <a:effectLst/>
              </a:rPr>
              <a:t>7.636E-</a:t>
            </a:r>
            <a:r>
              <a:rPr lang="sl-SI" u="sng" dirty="0">
                <a:solidFill>
                  <a:srgbClr val="00B050"/>
                </a:solidFill>
                <a:effectLst/>
              </a:rPr>
              <a:t>6</a:t>
            </a:r>
            <a:r>
              <a:rPr lang="sl-SI" dirty="0">
                <a:solidFill>
                  <a:srgbClr val="FFFF00"/>
                </a:solidFill>
                <a:effectLst/>
              </a:rPr>
              <a:t> </a:t>
            </a:r>
            <a:r>
              <a:rPr lang="sl-SI" dirty="0" err="1">
                <a:solidFill>
                  <a:srgbClr val="FFFF00"/>
                </a:solidFill>
                <a:effectLst/>
              </a:rPr>
              <a:t>mSv</a:t>
            </a:r>
            <a:r>
              <a:rPr lang="sl-SI" dirty="0">
                <a:solidFill>
                  <a:srgbClr val="FFFF00"/>
                </a:solidFill>
                <a:effectLst/>
              </a:rPr>
              <a:t>/</a:t>
            </a:r>
            <a:r>
              <a:rPr lang="sl-SI" dirty="0" err="1">
                <a:solidFill>
                  <a:srgbClr val="FFFF00"/>
                </a:solidFill>
                <a:effectLst/>
              </a:rPr>
              <a:t>hr</a:t>
            </a:r>
            <a:r>
              <a:rPr lang="sl-SI" dirty="0">
                <a:solidFill>
                  <a:srgbClr val="FFFF00"/>
                </a:solidFill>
                <a:effectLst/>
              </a:rPr>
              <a:t>/</a:t>
            </a:r>
            <a:r>
              <a:rPr lang="sl-SI" dirty="0" err="1">
                <a:solidFill>
                  <a:srgbClr val="FFFF00"/>
                </a:solidFill>
                <a:effectLst/>
              </a:rPr>
              <a:t>MBq</a:t>
            </a:r>
            <a:r>
              <a:rPr lang="sl-SI" dirty="0">
                <a:solidFill>
                  <a:srgbClr val="FFFF00"/>
                </a:solidFill>
                <a:effectLst/>
              </a:rPr>
              <a:t>/m</a:t>
            </a: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564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200FD-71DA-4DEE-A9D0-69594EB49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Kaj to pomeni?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670DE-1AD7-BBBC-CDF7-28F50EAD8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konstanta I</a:t>
            </a:r>
            <a:r>
              <a:rPr lang="en-US" dirty="0">
                <a:solidFill>
                  <a:srgbClr val="FFFF00"/>
                </a:solidFill>
              </a:rPr>
              <a:t>-</a:t>
            </a:r>
            <a:r>
              <a:rPr lang="sl-SI" dirty="0">
                <a:solidFill>
                  <a:srgbClr val="FFFF00"/>
                </a:solidFill>
              </a:rPr>
              <a:t>131 = </a:t>
            </a:r>
            <a:r>
              <a:rPr lang="sl-SI" dirty="0">
                <a:solidFill>
                  <a:srgbClr val="FF0000"/>
                </a:solidFill>
              </a:rPr>
              <a:t>10x</a:t>
            </a:r>
            <a:r>
              <a:rPr lang="sl-SI" dirty="0">
                <a:solidFill>
                  <a:srgbClr val="FFFF00"/>
                </a:solidFill>
              </a:rPr>
              <a:t> Γ konstanta Lu-177</a:t>
            </a: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  <a:effectLst/>
              </a:rPr>
              <a:t>Torej:</a:t>
            </a:r>
          </a:p>
          <a:p>
            <a:pPr marL="0" indent="0">
              <a:buNone/>
            </a:pPr>
            <a:r>
              <a:rPr lang="sl-SI" dirty="0">
                <a:solidFill>
                  <a:srgbClr val="FFFF66"/>
                </a:solidFill>
                <a:effectLst/>
              </a:rPr>
              <a:t>Pri enaki aplicirani aktivnosti je dozna hitrost pri terapiji z Lu-177 </a:t>
            </a:r>
            <a:r>
              <a:rPr lang="sl-SI" dirty="0">
                <a:solidFill>
                  <a:srgbClr val="00B050"/>
                </a:solidFill>
                <a:effectLst/>
              </a:rPr>
              <a:t>10x nižja</a:t>
            </a:r>
            <a:r>
              <a:rPr lang="sl-SI" dirty="0">
                <a:solidFill>
                  <a:srgbClr val="FFFF66"/>
                </a:solidFill>
                <a:effectLst/>
              </a:rPr>
              <a:t> kot pri I-131!</a:t>
            </a:r>
            <a:r>
              <a:rPr lang="en-US" dirty="0">
                <a:solidFill>
                  <a:srgbClr val="FFFF66"/>
                </a:solidFill>
                <a:effectLst/>
              </a:rPr>
              <a:t> </a:t>
            </a:r>
            <a:r>
              <a:rPr lang="en-US" dirty="0">
                <a:solidFill>
                  <a:srgbClr val="FFFF66"/>
                </a:solidFill>
                <a:effectLst/>
                <a:sym typeface="Wingdings" panose="05000000000000000000" pitchFamily="2" charset="2"/>
              </a:rPr>
              <a:t></a:t>
            </a:r>
            <a:endParaRPr lang="sl-SI" dirty="0">
              <a:solidFill>
                <a:srgbClr val="FFFF66"/>
              </a:solidFill>
              <a:effectLst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15897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20B3D-D3B7-3F5C-A440-DBE0D7C2C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Izračun prejetih doz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6C87F-9F64-E314-5C33-BDAFD747B03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I-131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Prejeta doza 2,5µSv/dan/pacienta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3 pacienti, 50 tednov, 3 dni nege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Prejeta doza 1,1 </a:t>
            </a:r>
            <a:r>
              <a:rPr lang="sl-SI" dirty="0" err="1">
                <a:solidFill>
                  <a:srgbClr val="FFFF00"/>
                </a:solidFill>
              </a:rPr>
              <a:t>mSv</a:t>
            </a:r>
            <a:r>
              <a:rPr lang="sl-SI" dirty="0">
                <a:solidFill>
                  <a:srgbClr val="FFFF00"/>
                </a:solidFill>
              </a:rPr>
              <a:t>/leto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Prejeta doza na 1 sestro: 0,11 </a:t>
            </a:r>
            <a:r>
              <a:rPr lang="sl-SI" dirty="0" err="1">
                <a:solidFill>
                  <a:srgbClr val="FF0000"/>
                </a:solidFill>
              </a:rPr>
              <a:t>mSv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112D70-2E91-D049-FEF2-3C8590ADB0F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Lu-177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Prejeta doza 0,25µSv/dan/pacienta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6 pacientov, 50 tednov, 1 dan nege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Prejeta doza 0,075 </a:t>
            </a:r>
            <a:r>
              <a:rPr lang="sl-SI" dirty="0" err="1">
                <a:solidFill>
                  <a:srgbClr val="FFFF00"/>
                </a:solidFill>
              </a:rPr>
              <a:t>mSv</a:t>
            </a:r>
            <a:r>
              <a:rPr lang="sl-SI" dirty="0">
                <a:solidFill>
                  <a:srgbClr val="FFFF00"/>
                </a:solidFill>
              </a:rPr>
              <a:t>/leto</a:t>
            </a: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</a:rPr>
              <a:t>Prejeta doza na 1 sestro: 0,0075 </a:t>
            </a:r>
            <a:r>
              <a:rPr lang="sl-SI" dirty="0" err="1">
                <a:solidFill>
                  <a:srgbClr val="00B050"/>
                </a:solidFill>
              </a:rPr>
              <a:t>mSv</a:t>
            </a:r>
            <a:endParaRPr lang="sl-SI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408200"/>
      </p:ext>
    </p:extLst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4616</TotalTime>
  <Words>773</Words>
  <Application>Microsoft Office PowerPoint</Application>
  <PresentationFormat>On-screen Show (4:3)</PresentationFormat>
  <Paragraphs>222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 Narrow</vt:lpstr>
      <vt:lpstr>Arial</vt:lpstr>
      <vt:lpstr>Times New Roman</vt:lpstr>
      <vt:lpstr>Wingdings</vt:lpstr>
      <vt:lpstr>Beam</vt:lpstr>
      <vt:lpstr>Terapija z Lu-177 na OI in varstvo pred sevanjem pri delu s pacientom   Uroš Čotar, univ. dipl. fiz.,  odgovorna oseba za varstvo pred sevanji Onkološki Inštitut, Ljubljana</vt:lpstr>
      <vt:lpstr>Vsebina</vt:lpstr>
      <vt:lpstr>Aplikacija Lu-177</vt:lpstr>
      <vt:lpstr>Aplikator  zaščita</vt:lpstr>
      <vt:lpstr>Nega pacienta</vt:lpstr>
      <vt:lpstr>Nega pacienta - zapleti</vt:lpstr>
      <vt:lpstr>Sevalne lastnosti  I-131 in Lu-177</vt:lpstr>
      <vt:lpstr>Kaj to pomeni?</vt:lpstr>
      <vt:lpstr>Izračun prejetih doz</vt:lpstr>
      <vt:lpstr>Meritve - Doze DMS</vt:lpstr>
      <vt:lpstr>Meritve - Doze zdravnikov</vt:lpstr>
      <vt:lpstr>Zaščitna oprema</vt:lpstr>
      <vt:lpstr>Kontaminacija kože</vt:lpstr>
      <vt:lpstr>Incidenti - Kontaminacija prostorov in osebja</vt:lpstr>
      <vt:lpstr>Radiološki odpad</vt:lpstr>
      <vt:lpstr>Zakonske omejitve</vt:lpstr>
      <vt:lpstr>Izobraževanje</vt:lpstr>
      <vt:lpstr>Zaključek</vt:lpstr>
      <vt:lpstr>Viri</vt:lpstr>
      <vt:lpstr>Uporabne povezave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odgovorne osebe za varstvo pred sevanji</dc:title>
  <dc:creator>Čotar Uroš</dc:creator>
  <cp:lastModifiedBy>Čotar Uroš</cp:lastModifiedBy>
  <cp:revision>149</cp:revision>
  <cp:lastPrinted>2026-04-20T09:55:02Z</cp:lastPrinted>
  <dcterms:modified xsi:type="dcterms:W3CDTF">2026-04-20T12:01:09Z</dcterms:modified>
</cp:coreProperties>
</file>