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50" r:id="rId2"/>
  </p:sldMasterIdLst>
  <p:notesMasterIdLst>
    <p:notesMasterId r:id="rId14"/>
  </p:notesMasterIdLst>
  <p:handoutMasterIdLst>
    <p:handoutMasterId r:id="rId15"/>
  </p:handoutMasterIdLst>
  <p:sldIdLst>
    <p:sldId id="256" r:id="rId3"/>
    <p:sldId id="257" r:id="rId4"/>
    <p:sldId id="286" r:id="rId5"/>
    <p:sldId id="291" r:id="rId6"/>
    <p:sldId id="288" r:id="rId7"/>
    <p:sldId id="287" r:id="rId8"/>
    <p:sldId id="289" r:id="rId9"/>
    <p:sldId id="295" r:id="rId10"/>
    <p:sldId id="292" r:id="rId11"/>
    <p:sldId id="283" r:id="rId12"/>
    <p:sldId id="282" r:id="rId13"/>
  </p:sldIdLst>
  <p:sldSz cx="9144000" cy="6858000" type="screen4x3"/>
  <p:notesSz cx="7099300" cy="10234613"/>
  <p:defaultTextStyle>
    <a:defPPr>
      <a:defRPr lang="en-GB"/>
    </a:defPPr>
    <a:lvl1pPr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1pPr>
    <a:lvl2pPr marL="457200"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2pPr>
    <a:lvl3pPr marL="914400"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3pPr>
    <a:lvl4pPr marL="1371600"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4pPr>
    <a:lvl5pPr marL="1828800"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418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rgbClr val="FFFFFF"/>
                </a:solidFill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294" y="0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FFFFFF"/>
                </a:solidFill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106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rgbClr val="FFFFFF"/>
                </a:solidFill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FFFFFF"/>
                </a:solidFill>
                <a:ea typeface="+mn-ea"/>
              </a:defRPr>
            </a:lvl1pPr>
          </a:lstStyle>
          <a:p>
            <a:pPr>
              <a:defRPr/>
            </a:pPr>
            <a:fld id="{2C34C67D-1758-4E76-9A0E-E294E1A523FB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660143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1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>
              <a:defRPr/>
            </a:pPr>
            <a:endParaRPr lang="sl-SI" altLang="sl-SI"/>
          </a:p>
        </p:txBody>
      </p:sp>
      <p:sp>
        <p:nvSpPr>
          <p:cNvPr id="32771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5343188" y="-10729913"/>
            <a:ext cx="30686376" cy="23015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5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709931" y="4861442"/>
            <a:ext cx="5676153" cy="460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sl-SI" altLang="sl-SI" noProof="0"/>
          </a:p>
        </p:txBody>
      </p:sp>
    </p:spTree>
    <p:extLst>
      <p:ext uri="{BB962C8B-B14F-4D97-AF65-F5344CB8AC3E}">
        <p14:creationId xmlns:p14="http://schemas.microsoft.com/office/powerpoint/2010/main" val="39056963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9395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F3D87-9EA3-4E1D-B680-C57AFA8FDA5A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795401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F62F7-C258-40B5-9A1A-2B731F8980B9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1625400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2021A-42D8-42EB-B3DC-DC564A41DFAD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30850661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8 w 1722"/>
                <a:gd name="T1" fmla="*/ 64 h 66"/>
                <a:gd name="T2" fmla="*/ 1718 w 1722"/>
                <a:gd name="T3" fmla="*/ 58 h 66"/>
                <a:gd name="T4" fmla="*/ 0 w 1722"/>
                <a:gd name="T5" fmla="*/ 0 h 66"/>
                <a:gd name="T6" fmla="*/ 0 w 1722"/>
                <a:gd name="T7" fmla="*/ 46 h 66"/>
                <a:gd name="T8" fmla="*/ 1718 w 1722"/>
                <a:gd name="T9" fmla="*/ 64 h 66"/>
                <a:gd name="T10" fmla="*/ 1718 w 1722"/>
                <a:gd name="T11" fmla="*/ 64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3 w 975"/>
                <a:gd name="T1" fmla="*/ 48 h 101"/>
                <a:gd name="T2" fmla="*/ 973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3 w 975"/>
                <a:gd name="T9" fmla="*/ 48 h 101"/>
                <a:gd name="T10" fmla="*/ 973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7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7 w 2141"/>
                <a:gd name="T7" fmla="*/ 0 h 198"/>
                <a:gd name="T8" fmla="*/ 2137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76 w 2517"/>
                <a:gd name="T1" fmla="*/ 276 h 276"/>
                <a:gd name="T2" fmla="*/ 2511 w 2517"/>
                <a:gd name="T3" fmla="*/ 204 h 276"/>
                <a:gd name="T4" fmla="*/ 2254 w 2517"/>
                <a:gd name="T5" fmla="*/ 0 h 276"/>
                <a:gd name="T6" fmla="*/ 0 w 2517"/>
                <a:gd name="T7" fmla="*/ 276 h 276"/>
                <a:gd name="T8" fmla="*/ 2176 w 2517"/>
                <a:gd name="T9" fmla="*/ 276 h 276"/>
                <a:gd name="T10" fmla="*/ 2176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7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7 w 729"/>
                <a:gd name="T7" fmla="*/ 240 h 240"/>
                <a:gd name="T8" fmla="*/ 727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7 w 729"/>
                <a:gd name="T1" fmla="*/ 318 h 318"/>
                <a:gd name="T2" fmla="*/ 727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7 w 729"/>
                <a:gd name="T9" fmla="*/ 318 h 318"/>
                <a:gd name="T10" fmla="*/ 727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0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sl-SI">
                  <a:ea typeface="+mn-ea"/>
                </a:endParaRPr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sl-SI">
                  <a:ea typeface="+mn-ea"/>
                </a:endParaRPr>
              </a:p>
            </p:txBody>
          </p:sp>
        </p:grpSp>
      </p:grpSp>
      <p:sp>
        <p:nvSpPr>
          <p:cNvPr id="64554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sl-SI" altLang="sl-SI" noProof="0"/>
              <a:t>Click to edit Master title style</a:t>
            </a:r>
          </a:p>
        </p:txBody>
      </p:sp>
      <p:sp>
        <p:nvSpPr>
          <p:cNvPr id="64555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pPr lvl="0"/>
            <a:r>
              <a:rPr lang="sl-SI" altLang="sl-SI" noProof="0"/>
              <a:t>Click to edit Master subtitle style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06587-1F77-4B8D-8F8D-99EEABF1C73B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2511108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99AEF4-EA17-444D-BF0B-A16A0C7B4B61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2743108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0FDFEF-ECFE-46CE-8EAB-F8CCAA027BEB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5627845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235A6F-80AF-498C-9D88-A91918A02BAA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6682074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871F4-8EA4-4BCB-B578-30E4E19551C0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2508041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0E8B2E-EF95-43CF-B6C6-4E35FAF76A5E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3384073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34C90-E61C-4C93-876C-7EFD15FBFF2E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1534193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B0017D-6A58-4DF6-A618-B747857FDDDB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997043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E3F4B-6BF0-447F-84FA-2BD55DA54C26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27575475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9FFD82-3A6E-46A4-B4CB-8235877F0E36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9341708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E04B98-8D58-4149-A38E-22596C393A0C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6618979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BD5D0D-C46B-46F7-A6C5-49960C8043B8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525423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725027-2C01-4492-B865-7B77E32888E1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3434794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731C1-AA89-481B-873D-111097984C5F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166826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8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9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4CBD4-46DE-4C58-B761-5D5709C89D36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2308814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F7469E-372F-4B95-AFB4-7127D7F88C8E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949826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3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6F3D5-B6C0-4552-A007-2E6F9349BE4F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384229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511FBA-CD3A-4327-82CA-75273EEA4BFC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215330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7AF31D-B7B3-41CD-9F73-D41427470E1D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1799456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57"/>
            </a:gs>
            <a:gs pos="100000">
              <a:srgbClr val="000099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"/>
          <p:cNvGrpSpPr>
            <a:grpSpLocks/>
          </p:cNvGrpSpPr>
          <p:nvPr/>
        </p:nvGrpSpPr>
        <p:grpSpPr bwMode="auto">
          <a:xfrm>
            <a:off x="0" y="0"/>
            <a:ext cx="9142413" cy="6854825"/>
            <a:chOff x="0" y="0"/>
            <a:chExt cx="5759" cy="4318"/>
          </a:xfrm>
        </p:grpSpPr>
        <p:sp>
          <p:nvSpPr>
            <p:cNvPr id="1031" name="Freeform 2"/>
            <p:cNvSpPr>
              <a:spLocks noChangeArrowheads="1"/>
            </p:cNvSpPr>
            <p:nvPr/>
          </p:nvSpPr>
          <p:spPr bwMode="auto">
            <a:xfrm>
              <a:off x="0" y="12"/>
              <a:ext cx="5758" cy="3273"/>
            </a:xfrm>
            <a:custGeom>
              <a:avLst/>
              <a:gdLst>
                <a:gd name="T0" fmla="*/ 321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57 w 5740"/>
                <a:gd name="T7" fmla="*/ 1978 h 3273"/>
                <a:gd name="T8" fmla="*/ 5776 w 5740"/>
                <a:gd name="T9" fmla="*/ 3273 h 3273"/>
                <a:gd name="T10" fmla="*/ 5776 w 5740"/>
                <a:gd name="T11" fmla="*/ 3267 h 3273"/>
                <a:gd name="T12" fmla="*/ 3213 w 5740"/>
                <a:gd name="T13" fmla="*/ 1816 h 3273"/>
                <a:gd name="T14" fmla="*/ 3213 w 5740"/>
                <a:gd name="T15" fmla="*/ 1816 h 327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rgbClr val="000051"/>
                </a:gs>
                <a:gs pos="100000">
                  <a:srgbClr val="000080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2" name="Freeform 3"/>
            <p:cNvSpPr>
              <a:spLocks noChangeArrowheads="1"/>
            </p:cNvSpPr>
            <p:nvPr/>
          </p:nvSpPr>
          <p:spPr bwMode="auto">
            <a:xfrm>
              <a:off x="149" y="0"/>
              <a:ext cx="5609" cy="3243"/>
            </a:xfrm>
            <a:custGeom>
              <a:avLst/>
              <a:gdLst>
                <a:gd name="T0" fmla="*/ 3183 w 5591"/>
                <a:gd name="T1" fmla="*/ 1714 h 3243"/>
                <a:gd name="T2" fmla="*/ 433 w 5591"/>
                <a:gd name="T3" fmla="*/ 0 h 3243"/>
                <a:gd name="T4" fmla="*/ 0 w 5591"/>
                <a:gd name="T5" fmla="*/ 0 h 3243"/>
                <a:gd name="T6" fmla="*/ 3106 w 5591"/>
                <a:gd name="T7" fmla="*/ 1786 h 3243"/>
                <a:gd name="T8" fmla="*/ 5627 w 5591"/>
                <a:gd name="T9" fmla="*/ 3243 h 3243"/>
                <a:gd name="T10" fmla="*/ 5627 w 5591"/>
                <a:gd name="T11" fmla="*/ 3237 h 3243"/>
                <a:gd name="T12" fmla="*/ 3183 w 5591"/>
                <a:gd name="T13" fmla="*/ 1714 h 3243"/>
                <a:gd name="T14" fmla="*/ 3183 w 5591"/>
                <a:gd name="T15" fmla="*/ 1714 h 324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rgbClr val="00005C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3" name="Freeform 4"/>
            <p:cNvSpPr>
              <a:spLocks noChangeArrowheads="1"/>
            </p:cNvSpPr>
            <p:nvPr/>
          </p:nvSpPr>
          <p:spPr bwMode="auto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4 h 192"/>
                <a:gd name="T2" fmla="*/ 4034 w 4042"/>
                <a:gd name="T3" fmla="*/ 190 h 192"/>
                <a:gd name="T4" fmla="*/ 4034 w 4042"/>
                <a:gd name="T5" fmla="*/ 142 h 192"/>
                <a:gd name="T6" fmla="*/ 0 w 4042"/>
                <a:gd name="T7" fmla="*/ 0 h 192"/>
                <a:gd name="T8" fmla="*/ 0 w 4042"/>
                <a:gd name="T9" fmla="*/ 154 h 192"/>
                <a:gd name="T10" fmla="*/ 0 w 4042"/>
                <a:gd name="T11" fmla="*/ 154 h 1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rgbClr val="000060"/>
                </a:gs>
                <a:gs pos="100000">
                  <a:srgbClr val="000080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4" name="Freeform 5"/>
            <p:cNvSpPr>
              <a:spLocks noChangeArrowheads="1"/>
            </p:cNvSpPr>
            <p:nvPr/>
          </p:nvSpPr>
          <p:spPr bwMode="auto">
            <a:xfrm>
              <a:off x="4038" y="3577"/>
              <a:ext cx="1720" cy="65"/>
            </a:xfrm>
            <a:custGeom>
              <a:avLst/>
              <a:gdLst>
                <a:gd name="T0" fmla="*/ 1718 w 1722"/>
                <a:gd name="T1" fmla="*/ 64 h 66"/>
                <a:gd name="T2" fmla="*/ 1718 w 1722"/>
                <a:gd name="T3" fmla="*/ 58 h 66"/>
                <a:gd name="T4" fmla="*/ 0 w 1722"/>
                <a:gd name="T5" fmla="*/ 0 h 66"/>
                <a:gd name="T6" fmla="*/ 0 w 1722"/>
                <a:gd name="T7" fmla="*/ 46 h 66"/>
                <a:gd name="T8" fmla="*/ 1718 w 1722"/>
                <a:gd name="T9" fmla="*/ 64 h 66"/>
                <a:gd name="T10" fmla="*/ 1718 w 1722"/>
                <a:gd name="T11" fmla="*/ 64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rgbClr val="000080"/>
                </a:gs>
                <a:gs pos="100000">
                  <a:srgbClr val="000099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5" name="Freeform 6"/>
            <p:cNvSpPr>
              <a:spLocks noChangeArrowheads="1"/>
            </p:cNvSpPr>
            <p:nvPr/>
          </p:nvSpPr>
          <p:spPr bwMode="auto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79 w 4789"/>
                <a:gd name="T3" fmla="*/ 77 h 329"/>
                <a:gd name="T4" fmla="*/ 477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rgbClr val="00007C"/>
                </a:gs>
                <a:gs pos="100000">
                  <a:srgbClr val="000099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6" name="Freeform 7"/>
            <p:cNvSpPr>
              <a:spLocks noChangeArrowheads="1"/>
            </p:cNvSpPr>
            <p:nvPr/>
          </p:nvSpPr>
          <p:spPr bwMode="auto">
            <a:xfrm>
              <a:off x="4784" y="3702"/>
              <a:ext cx="974" cy="101"/>
            </a:xfrm>
            <a:custGeom>
              <a:avLst/>
              <a:gdLst>
                <a:gd name="T0" fmla="*/ 973 w 975"/>
                <a:gd name="T1" fmla="*/ 48 h 101"/>
                <a:gd name="T2" fmla="*/ 973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3 w 975"/>
                <a:gd name="T9" fmla="*/ 48 h 101"/>
                <a:gd name="T10" fmla="*/ 973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7" name="Freeform 8"/>
            <p:cNvSpPr>
              <a:spLocks noChangeArrowheads="1"/>
            </p:cNvSpPr>
            <p:nvPr/>
          </p:nvSpPr>
          <p:spPr bwMode="auto">
            <a:xfrm>
              <a:off x="3619" y="3815"/>
              <a:ext cx="2139" cy="198"/>
            </a:xfrm>
            <a:custGeom>
              <a:avLst/>
              <a:gdLst>
                <a:gd name="T0" fmla="*/ 2137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7 w 2141"/>
                <a:gd name="T7" fmla="*/ 0 h 198"/>
                <a:gd name="T8" fmla="*/ 2137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8" name="Freeform 9"/>
            <p:cNvSpPr>
              <a:spLocks noChangeArrowheads="1"/>
            </p:cNvSpPr>
            <p:nvPr/>
          </p:nvSpPr>
          <p:spPr bwMode="auto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15 w 3623"/>
                <a:gd name="T5" fmla="*/ 42 h 348"/>
                <a:gd name="T6" fmla="*/ 3615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rgbClr val="00006E"/>
                </a:gs>
                <a:gs pos="100000">
                  <a:srgbClr val="000099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9" name="Freeform 10"/>
            <p:cNvSpPr>
              <a:spLocks noChangeArrowheads="1"/>
            </p:cNvSpPr>
            <p:nvPr/>
          </p:nvSpPr>
          <p:spPr bwMode="auto">
            <a:xfrm>
              <a:off x="2097" y="4043"/>
              <a:ext cx="2514" cy="276"/>
            </a:xfrm>
            <a:custGeom>
              <a:avLst/>
              <a:gdLst>
                <a:gd name="T0" fmla="*/ 2176 w 2517"/>
                <a:gd name="T1" fmla="*/ 276 h 276"/>
                <a:gd name="T2" fmla="*/ 2511 w 2517"/>
                <a:gd name="T3" fmla="*/ 204 h 276"/>
                <a:gd name="T4" fmla="*/ 2254 w 2517"/>
                <a:gd name="T5" fmla="*/ 0 h 276"/>
                <a:gd name="T6" fmla="*/ 0 w 2517"/>
                <a:gd name="T7" fmla="*/ 276 h 276"/>
                <a:gd name="T8" fmla="*/ 2176 w 2517"/>
                <a:gd name="T9" fmla="*/ 276 h 276"/>
                <a:gd name="T10" fmla="*/ 2176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0" name="Freeform 11"/>
            <p:cNvSpPr>
              <a:spLocks noChangeArrowheads="1"/>
            </p:cNvSpPr>
            <p:nvPr/>
          </p:nvSpPr>
          <p:spPr bwMode="auto">
            <a:xfrm>
              <a:off x="4354" y="3869"/>
              <a:ext cx="1404" cy="378"/>
            </a:xfrm>
            <a:custGeom>
              <a:avLst/>
              <a:gdLst>
                <a:gd name="T0" fmla="*/ 1403 w 1405"/>
                <a:gd name="T1" fmla="*/ 126 h 378"/>
                <a:gd name="T2" fmla="*/ 1403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3 w 1405"/>
                <a:gd name="T9" fmla="*/ 126 h 378"/>
                <a:gd name="T10" fmla="*/ 1403 w 1405"/>
                <a:gd name="T11" fmla="*/ 126 h 37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7079B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1" name="Freeform 12"/>
            <p:cNvSpPr>
              <a:spLocks noChangeArrowheads="1"/>
            </p:cNvSpPr>
            <p:nvPr/>
          </p:nvSpPr>
          <p:spPr bwMode="auto">
            <a:xfrm>
              <a:off x="5030" y="3151"/>
              <a:ext cx="728" cy="240"/>
            </a:xfrm>
            <a:custGeom>
              <a:avLst/>
              <a:gdLst>
                <a:gd name="T0" fmla="*/ 727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7 w 729"/>
                <a:gd name="T7" fmla="*/ 240 h 240"/>
                <a:gd name="T8" fmla="*/ 727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2" name="Freeform 13"/>
            <p:cNvSpPr>
              <a:spLocks noChangeArrowheads="1"/>
            </p:cNvSpPr>
            <p:nvPr/>
          </p:nvSpPr>
          <p:spPr bwMode="auto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25 w 5035"/>
                <a:gd name="T3" fmla="*/ 1670 h 1672"/>
                <a:gd name="T4" fmla="*/ 5025 w 5035"/>
                <a:gd name="T5" fmla="*/ 1664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rgbClr val="000053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3" name="Freeform 14"/>
            <p:cNvSpPr>
              <a:spLocks noChangeArrowheads="1"/>
            </p:cNvSpPr>
            <p:nvPr/>
          </p:nvSpPr>
          <p:spPr bwMode="auto">
            <a:xfrm>
              <a:off x="5030" y="3049"/>
              <a:ext cx="728" cy="318"/>
            </a:xfrm>
            <a:custGeom>
              <a:avLst/>
              <a:gdLst>
                <a:gd name="T0" fmla="*/ 727 w 729"/>
                <a:gd name="T1" fmla="*/ 318 h 318"/>
                <a:gd name="T2" fmla="*/ 727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7 w 729"/>
                <a:gd name="T9" fmla="*/ 318 h 318"/>
                <a:gd name="T10" fmla="*/ 727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rgbClr val="000080"/>
                </a:gs>
                <a:gs pos="100000">
                  <a:srgbClr val="000099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4" name="Freeform 15"/>
            <p:cNvSpPr>
              <a:spLocks noChangeArrowheads="1"/>
            </p:cNvSpPr>
            <p:nvPr/>
          </p:nvSpPr>
          <p:spPr bwMode="auto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25 w 5035"/>
                <a:gd name="T3" fmla="*/ 2186 h 2188"/>
                <a:gd name="T4" fmla="*/ 5025 w 5035"/>
                <a:gd name="T5" fmla="*/ 2132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rgbClr val="000055"/>
                </a:gs>
                <a:gs pos="100000">
                  <a:srgbClr val="000080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5" name="Freeform 16"/>
            <p:cNvSpPr>
              <a:spLocks noChangeArrowheads="1"/>
            </p:cNvSpPr>
            <p:nvPr/>
          </p:nvSpPr>
          <p:spPr bwMode="auto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37 w 3163"/>
                <a:gd name="T3" fmla="*/ 2723 h 2727"/>
                <a:gd name="T4" fmla="*/ 3155 w 3163"/>
                <a:gd name="T5" fmla="*/ 2700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A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6" name="Freeform 17"/>
            <p:cNvSpPr>
              <a:spLocks noChangeArrowheads="1"/>
            </p:cNvSpPr>
            <p:nvPr/>
          </p:nvSpPr>
          <p:spPr bwMode="auto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E0E9E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7" name="Freeform 18"/>
            <p:cNvSpPr>
              <a:spLocks noChangeArrowheads="1"/>
            </p:cNvSpPr>
            <p:nvPr/>
          </p:nvSpPr>
          <p:spPr bwMode="auto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8" name="Freeform 19"/>
            <p:cNvSpPr>
              <a:spLocks noChangeArrowheads="1"/>
            </p:cNvSpPr>
            <p:nvPr/>
          </p:nvSpPr>
          <p:spPr bwMode="auto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0 w 3122"/>
                <a:gd name="T3" fmla="*/ 2676 h 2680"/>
                <a:gd name="T4" fmla="*/ 3116 w 3122"/>
                <a:gd name="T5" fmla="*/ 2586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46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9" name="Freeform 20"/>
            <p:cNvSpPr>
              <a:spLocks noChangeArrowheads="1"/>
            </p:cNvSpPr>
            <p:nvPr/>
          </p:nvSpPr>
          <p:spPr bwMode="auto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0" name="Freeform 21"/>
            <p:cNvSpPr>
              <a:spLocks noChangeArrowheads="1"/>
            </p:cNvSpPr>
            <p:nvPr/>
          </p:nvSpPr>
          <p:spPr bwMode="auto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1 w 2517"/>
                <a:gd name="T3" fmla="*/ 2532 h 2536"/>
                <a:gd name="T4" fmla="*/ 2511 w 2517"/>
                <a:gd name="T5" fmla="*/ 2532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4E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1" name="Freeform 22"/>
            <p:cNvSpPr>
              <a:spLocks noChangeArrowheads="1"/>
            </p:cNvSpPr>
            <p:nvPr/>
          </p:nvSpPr>
          <p:spPr bwMode="auto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4 w 2200"/>
                <a:gd name="T3" fmla="*/ 2478 h 2482"/>
                <a:gd name="T4" fmla="*/ 2196 w 2200"/>
                <a:gd name="T5" fmla="*/ 2472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4"/>
                </a:gs>
                <a:gs pos="100000">
                  <a:srgbClr val="00008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2" name="Freeform 23"/>
            <p:cNvSpPr>
              <a:spLocks noChangeArrowheads="1"/>
            </p:cNvSpPr>
            <p:nvPr/>
          </p:nvSpPr>
          <p:spPr bwMode="auto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1616A1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3" name="Freeform 24"/>
            <p:cNvSpPr>
              <a:spLocks noChangeArrowheads="1"/>
            </p:cNvSpPr>
            <p:nvPr/>
          </p:nvSpPr>
          <p:spPr bwMode="auto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rgbClr val="0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4" name="Freeform 25"/>
            <p:cNvSpPr>
              <a:spLocks noChangeArrowheads="1"/>
            </p:cNvSpPr>
            <p:nvPr/>
          </p:nvSpPr>
          <p:spPr bwMode="auto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5 w 574"/>
                <a:gd name="T3" fmla="*/ 1041 h 1043"/>
                <a:gd name="T4" fmla="*/ 572 w 574"/>
                <a:gd name="T5" fmla="*/ 849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55"/>
                </a:gs>
                <a:gs pos="100000">
                  <a:srgbClr val="00008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5" name="Freeform 26"/>
            <p:cNvSpPr>
              <a:spLocks noChangeArrowheads="1"/>
            </p:cNvSpPr>
            <p:nvPr/>
          </p:nvSpPr>
          <p:spPr bwMode="auto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5 h 797"/>
                <a:gd name="T6" fmla="*/ 341 w 341"/>
                <a:gd name="T7" fmla="*/ 651 h 797"/>
                <a:gd name="T8" fmla="*/ 144 w 341"/>
                <a:gd name="T9" fmla="*/ 0 h 797"/>
                <a:gd name="T10" fmla="*/ 144 w 341"/>
                <a:gd name="T11" fmla="*/ 0 h 7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59"/>
                </a:gs>
                <a:gs pos="100000">
                  <a:srgbClr val="00008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6" name="Freeform 27"/>
            <p:cNvSpPr>
              <a:spLocks noChangeArrowheads="1"/>
            </p:cNvSpPr>
            <p:nvPr/>
          </p:nvSpPr>
          <p:spPr bwMode="auto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0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rgbClr val="0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7" name="Freeform 28"/>
            <p:cNvSpPr>
              <a:spLocks noChangeArrowheads="1"/>
            </p:cNvSpPr>
            <p:nvPr/>
          </p:nvSpPr>
          <p:spPr bwMode="auto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64 w 5740"/>
                <a:gd name="T3" fmla="*/ 1864 h 1864"/>
                <a:gd name="T4" fmla="*/ 5764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rgbClr val="000060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8" name="Freeform 29"/>
            <p:cNvSpPr>
              <a:spLocks noChangeArrowheads="1"/>
            </p:cNvSpPr>
            <p:nvPr/>
          </p:nvSpPr>
          <p:spPr bwMode="auto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9" name="Freeform 30"/>
            <p:cNvSpPr>
              <a:spLocks noChangeArrowheads="1"/>
            </p:cNvSpPr>
            <p:nvPr/>
          </p:nvSpPr>
          <p:spPr bwMode="auto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64 w 5740"/>
                <a:gd name="T3" fmla="*/ 1337 h 1337"/>
                <a:gd name="T4" fmla="*/ 5764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rgbClr val="00005C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0" name="Freeform 31"/>
            <p:cNvSpPr>
              <a:spLocks noChangeArrowheads="1"/>
            </p:cNvSpPr>
            <p:nvPr/>
          </p:nvSpPr>
          <p:spPr bwMode="auto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64 w 5740"/>
                <a:gd name="T3" fmla="*/ 414 h 414"/>
                <a:gd name="T4" fmla="*/ 5764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rgbClr val="000081"/>
                </a:gs>
                <a:gs pos="100000">
                  <a:srgbClr val="000099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1" name="Freeform 32"/>
            <p:cNvSpPr>
              <a:spLocks noChangeArrowheads="1"/>
            </p:cNvSpPr>
            <p:nvPr/>
          </p:nvSpPr>
          <p:spPr bwMode="auto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66 w 4448"/>
                <a:gd name="T3" fmla="*/ 3177 h 3177"/>
                <a:gd name="T4" fmla="*/ 4466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4A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2" name="Freeform 33"/>
            <p:cNvSpPr>
              <a:spLocks noChangeArrowheads="1"/>
            </p:cNvSpPr>
            <p:nvPr/>
          </p:nvSpPr>
          <p:spPr bwMode="auto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38 w 2428"/>
                <a:gd name="T3" fmla="*/ 2614 h 2614"/>
                <a:gd name="T4" fmla="*/ 243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81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3" name="Freeform 34"/>
            <p:cNvSpPr>
              <a:spLocks noChangeArrowheads="1"/>
            </p:cNvSpPr>
            <p:nvPr/>
          </p:nvSpPr>
          <p:spPr bwMode="auto">
            <a:xfrm>
              <a:off x="3950" y="0"/>
              <a:ext cx="1804" cy="2464"/>
            </a:xfrm>
            <a:custGeom>
              <a:avLst/>
              <a:gdLst>
                <a:gd name="T0" fmla="*/ 487 w 1800"/>
                <a:gd name="T1" fmla="*/ 0 h 2464"/>
                <a:gd name="T2" fmla="*/ 0 w 1800"/>
                <a:gd name="T3" fmla="*/ 0 h 2464"/>
                <a:gd name="T4" fmla="*/ 1808 w 1800"/>
                <a:gd name="T5" fmla="*/ 2464 h 2464"/>
                <a:gd name="T6" fmla="*/ 1808 w 1800"/>
                <a:gd name="T7" fmla="*/ 2248 h 2464"/>
                <a:gd name="T8" fmla="*/ 1802 w 1800"/>
                <a:gd name="T9" fmla="*/ 2248 h 2464"/>
                <a:gd name="T10" fmla="*/ 487 w 1800"/>
                <a:gd name="T11" fmla="*/ 0 h 2464"/>
                <a:gd name="T12" fmla="*/ 487 w 1800"/>
                <a:gd name="T13" fmla="*/ 0 h 246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4"/>
                </a:gs>
                <a:gs pos="100000">
                  <a:srgbClr val="00008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4" name="Freeform 35"/>
            <p:cNvSpPr>
              <a:spLocks noChangeArrowheads="1"/>
            </p:cNvSpPr>
            <p:nvPr/>
          </p:nvSpPr>
          <p:spPr bwMode="auto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8 w 1232"/>
                <a:gd name="T3" fmla="*/ 2074 h 2074"/>
                <a:gd name="T4" fmla="*/ 1238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57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5" name="Freeform 36"/>
            <p:cNvSpPr>
              <a:spLocks noChangeArrowheads="1"/>
            </p:cNvSpPr>
            <p:nvPr/>
          </p:nvSpPr>
          <p:spPr bwMode="auto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62 w 1058"/>
                <a:gd name="T3" fmla="*/ 1936 h 1936"/>
                <a:gd name="T4" fmla="*/ 1062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E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6" name="Freeform 37"/>
            <p:cNvSpPr>
              <a:spLocks noChangeArrowheads="1"/>
            </p:cNvSpPr>
            <p:nvPr/>
          </p:nvSpPr>
          <p:spPr bwMode="auto">
            <a:xfrm>
              <a:off x="4981" y="0"/>
              <a:ext cx="773" cy="1487"/>
            </a:xfrm>
            <a:custGeom>
              <a:avLst/>
              <a:gdLst>
                <a:gd name="T0" fmla="*/ 775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5 w 771"/>
                <a:gd name="T7" fmla="*/ 1487 h 1487"/>
                <a:gd name="T8" fmla="*/ 775 w 771"/>
                <a:gd name="T9" fmla="*/ 1433 h 1487"/>
                <a:gd name="T10" fmla="*/ 775 w 771"/>
                <a:gd name="T11" fmla="*/ 1433 h 14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rgbClr val="000078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grpSp>
          <p:nvGrpSpPr>
            <p:cNvPr id="1067" name="Group 38"/>
            <p:cNvGrpSpPr>
              <a:grpSpLocks/>
            </p:cNvGrpSpPr>
            <p:nvPr/>
          </p:nvGrpSpPr>
          <p:grpSpPr bwMode="auto">
            <a:xfrm>
              <a:off x="0" y="1632"/>
              <a:ext cx="5757" cy="1857"/>
              <a:chOff x="0" y="1632"/>
              <a:chExt cx="5757" cy="1857"/>
            </a:xfrm>
          </p:grpSpPr>
          <p:sp>
            <p:nvSpPr>
              <p:cNvPr id="1068" name="Freeform 39"/>
              <p:cNvSpPr>
                <a:spLocks noChangeArrowheads="1"/>
              </p:cNvSpPr>
              <p:nvPr/>
            </p:nvSpPr>
            <p:spPr bwMode="auto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57 w 3659"/>
                  <a:gd name="T5" fmla="*/ 1313 h 1313"/>
                  <a:gd name="T6" fmla="*/ 3669 w 3659"/>
                  <a:gd name="T7" fmla="*/ 1235 h 1313"/>
                  <a:gd name="T8" fmla="*/ 3681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E"/>
                  </a:gs>
                  <a:gs pos="100000">
                    <a:srgbClr val="000099"/>
                  </a:gs>
                </a:gsLst>
                <a:lin ang="108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1069" name="Freeform 40"/>
              <p:cNvSpPr>
                <a:spLocks noChangeArrowheads="1"/>
              </p:cNvSpPr>
              <p:nvPr/>
            </p:nvSpPr>
            <p:spPr bwMode="auto">
              <a:xfrm>
                <a:off x="3646" y="2795"/>
                <a:ext cx="2112" cy="695"/>
              </a:xfrm>
              <a:custGeom>
                <a:avLst/>
                <a:gdLst>
                  <a:gd name="T0" fmla="*/ 2119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19 w 2105"/>
                  <a:gd name="T9" fmla="*/ 695 h 695"/>
                  <a:gd name="T10" fmla="*/ 2119 w 2105"/>
                  <a:gd name="T11" fmla="*/ 665 h 695"/>
                  <a:gd name="T12" fmla="*/ 2119 w 2105"/>
                  <a:gd name="T13" fmla="*/ 665 h 69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1616A1"/>
                  </a:gs>
                </a:gsLst>
                <a:lin ang="108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</p:grpSp>
      </p:grpSp>
      <p:sp>
        <p:nvSpPr>
          <p:cNvPr id="2089" name="Rectangle 4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600200"/>
            <a:ext cx="8226425" cy="1827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l-SI"/>
              <a:t>Kliknite za urejanje oblike naslova</a:t>
            </a:r>
          </a:p>
        </p:txBody>
      </p:sp>
      <p:sp>
        <p:nvSpPr>
          <p:cNvPr id="2090" name="Rectangle 42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3638"/>
            <a:ext cx="2130425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2091" name="Rectangle 43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24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723900" algn="l"/>
                <a:tab pos="1447800" algn="l"/>
                <a:tab pos="2171700" algn="l"/>
              </a:tabLst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2092" name="Rectangle 44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3638"/>
            <a:ext cx="2130425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fld id="{078B3EF0-AE62-4B8D-ABC1-4810441AD5D7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Lucida Sans Unicode" pitchFamily="34" charset="0"/>
          <a:cs typeface="+mj-cs"/>
        </a:defRPr>
      </a:lvl1pPr>
      <a:lvl2pPr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pitchFamily="34" charset="0"/>
          <a:cs typeface="Lucida Sans Unicode" pitchFamily="34" charset="0"/>
        </a:defRPr>
      </a:lvl2pPr>
      <a:lvl3pPr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pitchFamily="34" charset="0"/>
          <a:cs typeface="Lucida Sans Unicode" pitchFamily="34" charset="0"/>
        </a:defRPr>
      </a:lvl3pPr>
      <a:lvl4pPr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pitchFamily="34" charset="0"/>
          <a:cs typeface="Lucida Sans Unicode" pitchFamily="34" charset="0"/>
        </a:defRPr>
      </a:lvl4pPr>
      <a:lvl5pPr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pitchFamily="34" charset="0"/>
          <a:cs typeface="Lucida Sans Unicode" pitchFamily="34" charset="0"/>
        </a:defRPr>
      </a:lvl5pPr>
      <a:lvl6pPr marL="457200" algn="ctr" defTabSz="449263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Lucida Sans Unicode" pitchFamily="34" charset="0"/>
        </a:defRPr>
      </a:lvl6pPr>
      <a:lvl7pPr marL="914400" algn="ctr" defTabSz="449263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Lucida Sans Unicode" pitchFamily="34" charset="0"/>
        </a:defRPr>
      </a:lvl7pPr>
      <a:lvl8pPr marL="1371600" algn="ctr" defTabSz="449263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Lucida Sans Unicode" pitchFamily="34" charset="0"/>
        </a:defRPr>
      </a:lvl8pPr>
      <a:lvl9pPr marL="1828800" algn="ctr" defTabSz="449263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Lucida Sans Unicode" pitchFamily="34" charset="0"/>
        </a:defRPr>
      </a:lvl9pPr>
    </p:titleStyle>
    <p:bodyStyle>
      <a:lvl1pPr marL="339725" indent="-339725" algn="l" defTabSz="449263" rtl="0" eaLnBrk="0" fontAlgn="base" hangingPunct="0">
        <a:lnSpc>
          <a:spcPct val="87000"/>
        </a:lnSpc>
        <a:spcBef>
          <a:spcPts val="800"/>
        </a:spcBef>
        <a:spcAft>
          <a:spcPct val="0"/>
        </a:spcAft>
        <a:buClr>
          <a:srgbClr val="86D1EC"/>
        </a:buClr>
        <a:buSzPct val="90000"/>
        <a:buFont typeface="Wingdings" pitchFamily="2" charset="2"/>
        <a:buBlip>
          <a:blip r:embed="rId13"/>
        </a:buBlip>
        <a:defRPr sz="32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itchFamily="34" charset="0"/>
          <a:cs typeface="+mn-cs"/>
        </a:defRPr>
      </a:lvl1pPr>
      <a:lvl2pPr marL="739775" indent="-282575" algn="l" defTabSz="449263" rtl="0" eaLnBrk="0" fontAlgn="base" hangingPunct="0">
        <a:lnSpc>
          <a:spcPct val="87000"/>
        </a:lnSpc>
        <a:spcBef>
          <a:spcPts val="700"/>
        </a:spcBef>
        <a:spcAft>
          <a:spcPct val="0"/>
        </a:spcAft>
        <a:buClr>
          <a:srgbClr val="FFFFFF"/>
        </a:buClr>
        <a:buSzPct val="100000"/>
        <a:buFont typeface="Arial" charset="0"/>
        <a:buChar char="–"/>
        <a:defRPr sz="28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itchFamily="34" charset="0"/>
          <a:cs typeface="+mn-cs"/>
        </a:defRPr>
      </a:lvl2pPr>
      <a:lvl3pPr marL="1143000" indent="-228600" algn="l" defTabSz="449263" rtl="0" eaLnBrk="0" fontAlgn="base" hangingPunct="0">
        <a:lnSpc>
          <a:spcPct val="87000"/>
        </a:lnSpc>
        <a:spcBef>
          <a:spcPts val="600"/>
        </a:spcBef>
        <a:spcAft>
          <a:spcPct val="0"/>
        </a:spcAft>
        <a:buClr>
          <a:srgbClr val="7B46D0"/>
        </a:buClr>
        <a:buSzPct val="90000"/>
        <a:buFont typeface="Wingdings" pitchFamily="2" charset="2"/>
        <a:buBlip>
          <a:blip r:embed="rId14"/>
        </a:buBlip>
        <a:defRPr sz="2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itchFamily="34" charset="0"/>
          <a:cs typeface="+mn-cs"/>
        </a:defRPr>
      </a:lvl3pPr>
      <a:lvl4pPr marL="1600200" indent="-228600" algn="l" defTabSz="449263" rtl="0" eaLnBrk="0" fontAlgn="base" hangingPunct="0">
        <a:lnSpc>
          <a:spcPct val="87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Arial" charset="0"/>
        <a:buChar char="–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itchFamily="34" charset="0"/>
          <a:cs typeface="+mn-cs"/>
        </a:defRPr>
      </a:lvl4pPr>
      <a:lvl5pPr marL="2057400" indent="-228600" algn="l" defTabSz="449263" rtl="0" eaLnBrk="0" fontAlgn="base" hangingPunct="0">
        <a:lnSpc>
          <a:spcPct val="87000"/>
        </a:lnSpc>
        <a:spcBef>
          <a:spcPts val="500"/>
        </a:spcBef>
        <a:spcAft>
          <a:spcPct val="0"/>
        </a:spcAft>
        <a:buClr>
          <a:srgbClr val="FFFFFF"/>
        </a:buClr>
        <a:buSzPct val="63000"/>
        <a:buFont typeface="Wingdings" pitchFamily="2" charset="2"/>
        <a:buBlip>
          <a:blip r:embed="rId15"/>
        </a:buBlip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itchFamily="34" charset="0"/>
          <a:cs typeface="+mn-cs"/>
        </a:defRPr>
      </a:lvl5pPr>
      <a:lvl6pPr marL="2514600" indent="-228600" algn="l" defTabSz="449263" rtl="0" fontAlgn="base">
        <a:lnSpc>
          <a:spcPct val="87000"/>
        </a:lnSpc>
        <a:spcBef>
          <a:spcPts val="500"/>
        </a:spcBef>
        <a:spcAft>
          <a:spcPct val="0"/>
        </a:spcAft>
        <a:buClr>
          <a:srgbClr val="FFFFFF"/>
        </a:buClr>
        <a:buSzPct val="63000"/>
        <a:buFont typeface="Wingdings" pitchFamily="2" charset="2"/>
        <a:buBlip>
          <a:blip r:embed="rId15"/>
        </a:buBlip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defTabSz="449263" rtl="0" fontAlgn="base">
        <a:lnSpc>
          <a:spcPct val="87000"/>
        </a:lnSpc>
        <a:spcBef>
          <a:spcPts val="500"/>
        </a:spcBef>
        <a:spcAft>
          <a:spcPct val="0"/>
        </a:spcAft>
        <a:buClr>
          <a:srgbClr val="FFFFFF"/>
        </a:buClr>
        <a:buSzPct val="63000"/>
        <a:buFont typeface="Wingdings" pitchFamily="2" charset="2"/>
        <a:buBlip>
          <a:blip r:embed="rId15"/>
        </a:buBlip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defTabSz="449263" rtl="0" fontAlgn="base">
        <a:lnSpc>
          <a:spcPct val="87000"/>
        </a:lnSpc>
        <a:spcBef>
          <a:spcPts val="500"/>
        </a:spcBef>
        <a:spcAft>
          <a:spcPct val="0"/>
        </a:spcAft>
        <a:buClr>
          <a:srgbClr val="FFFFFF"/>
        </a:buClr>
        <a:buSzPct val="63000"/>
        <a:buFont typeface="Wingdings" pitchFamily="2" charset="2"/>
        <a:buBlip>
          <a:blip r:embed="rId15"/>
        </a:buBlip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defTabSz="449263" rtl="0" fontAlgn="base">
        <a:lnSpc>
          <a:spcPct val="87000"/>
        </a:lnSpc>
        <a:spcBef>
          <a:spcPts val="500"/>
        </a:spcBef>
        <a:spcAft>
          <a:spcPct val="0"/>
        </a:spcAft>
        <a:buClr>
          <a:srgbClr val="FFFFFF"/>
        </a:buClr>
        <a:buSzPct val="63000"/>
        <a:buFont typeface="Wingdings" pitchFamily="2" charset="2"/>
        <a:buBlip>
          <a:blip r:embed="rId15"/>
        </a:buBlip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58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63491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492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493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59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8 w 1722"/>
                <a:gd name="T1" fmla="*/ 64 h 66"/>
                <a:gd name="T2" fmla="*/ 1718 w 1722"/>
                <a:gd name="T3" fmla="*/ 58 h 66"/>
                <a:gd name="T4" fmla="*/ 0 w 1722"/>
                <a:gd name="T5" fmla="*/ 0 h 66"/>
                <a:gd name="T6" fmla="*/ 0 w 1722"/>
                <a:gd name="T7" fmla="*/ 46 h 66"/>
                <a:gd name="T8" fmla="*/ 1718 w 1722"/>
                <a:gd name="T9" fmla="*/ 64 h 66"/>
                <a:gd name="T10" fmla="*/ 1718 w 1722"/>
                <a:gd name="T11" fmla="*/ 64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495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61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3 w 975"/>
                <a:gd name="T1" fmla="*/ 48 h 101"/>
                <a:gd name="T2" fmla="*/ 973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3 w 975"/>
                <a:gd name="T9" fmla="*/ 48 h 101"/>
                <a:gd name="T10" fmla="*/ 973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062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7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7 w 2141"/>
                <a:gd name="T7" fmla="*/ 0 h 198"/>
                <a:gd name="T8" fmla="*/ 2137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498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64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76 w 2517"/>
                <a:gd name="T1" fmla="*/ 276 h 276"/>
                <a:gd name="T2" fmla="*/ 2511 w 2517"/>
                <a:gd name="T3" fmla="*/ 204 h 276"/>
                <a:gd name="T4" fmla="*/ 2254 w 2517"/>
                <a:gd name="T5" fmla="*/ 0 h 276"/>
                <a:gd name="T6" fmla="*/ 0 w 2517"/>
                <a:gd name="T7" fmla="*/ 276 h 276"/>
                <a:gd name="T8" fmla="*/ 2176 w 2517"/>
                <a:gd name="T9" fmla="*/ 276 h 276"/>
                <a:gd name="T10" fmla="*/ 2176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00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66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7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7 w 729"/>
                <a:gd name="T7" fmla="*/ 240 h 240"/>
                <a:gd name="T8" fmla="*/ 727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02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68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7 w 729"/>
                <a:gd name="T1" fmla="*/ 318 h 318"/>
                <a:gd name="T2" fmla="*/ 727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7 w 729"/>
                <a:gd name="T9" fmla="*/ 318 h 318"/>
                <a:gd name="T10" fmla="*/ 727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04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05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06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72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08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74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10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11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12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78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14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15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81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0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17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83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19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0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1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2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3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4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5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6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grpSp>
          <p:nvGrpSpPr>
            <p:cNvPr id="2092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63528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sl-SI">
                  <a:ea typeface="+mn-ea"/>
                </a:endParaRPr>
              </a:p>
            </p:txBody>
          </p:sp>
          <p:sp>
            <p:nvSpPr>
              <p:cNvPr id="63529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sl-SI">
                  <a:ea typeface="+mn-ea"/>
                </a:endParaRPr>
              </a:p>
            </p:txBody>
          </p:sp>
        </p:grpSp>
      </p:grpSp>
      <p:sp>
        <p:nvSpPr>
          <p:cNvPr id="63530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Click to edit Master title style</a:t>
            </a:r>
          </a:p>
        </p:txBody>
      </p:sp>
      <p:sp>
        <p:nvSpPr>
          <p:cNvPr id="63531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Click to edit Master text styles</a:t>
            </a:r>
          </a:p>
          <a:p>
            <a:pPr lvl="1"/>
            <a:r>
              <a:rPr lang="sl-SI" altLang="sl-SI"/>
              <a:t>Second level</a:t>
            </a:r>
          </a:p>
          <a:p>
            <a:pPr lvl="2"/>
            <a:r>
              <a:rPr lang="sl-SI" altLang="sl-SI"/>
              <a:t>Third level</a:t>
            </a:r>
          </a:p>
          <a:p>
            <a:pPr lvl="3"/>
            <a:r>
              <a:rPr lang="sl-SI" altLang="sl-SI"/>
              <a:t>Fourth level</a:t>
            </a:r>
          </a:p>
          <a:p>
            <a:pPr lvl="4"/>
            <a:r>
              <a:rPr lang="sl-SI" altLang="sl-SI"/>
              <a:t>Fifth level</a:t>
            </a:r>
          </a:p>
        </p:txBody>
      </p:sp>
      <p:sp>
        <p:nvSpPr>
          <p:cNvPr id="63532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ClrTx/>
              <a:buSzTx/>
              <a:buFontTx/>
              <a:buNone/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3533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ClrTx/>
              <a:buSzTx/>
              <a:buFontTx/>
              <a:buNone/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3534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ClrTx/>
              <a:buSzTx/>
              <a:buFontTx/>
              <a:buNone/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fld id="{C9920C97-CF64-4EF0-B8EF-D21AEA5CD02F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8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medical.ezag.com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5" Type="http://schemas.openxmlformats.org/officeDocument/2006/relationships/hyperlink" Target="http://www.iaea.org/" TargetMode="External"/><Relationship Id="rId4" Type="http://schemas.openxmlformats.org/officeDocument/2006/relationships/hyperlink" Target="http://www.nchps.com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7848600" cy="495617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buClr>
                <a:srgbClr val="FFFF66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z="3200" b="1" dirty="0">
                <a:solidFill>
                  <a:srgbClr val="FFFF66"/>
                </a:solidFill>
              </a:rPr>
              <a:t>Uvedba terapije z Lu-177 na OI in primerjava prejetih doz pri delu z I-131 in Lu-177</a:t>
            </a:r>
            <a:br>
              <a:rPr lang="sl-SI" altLang="sl-SI" sz="3200" b="1" dirty="0">
                <a:solidFill>
                  <a:srgbClr val="FFFF66"/>
                </a:solidFill>
              </a:rPr>
            </a:br>
            <a:br>
              <a:rPr lang="sl-SI" altLang="sl-SI" sz="3200" b="1" dirty="0">
                <a:solidFill>
                  <a:srgbClr val="FFFF66"/>
                </a:solidFill>
              </a:rPr>
            </a:br>
            <a:br>
              <a:rPr lang="sl-SI" altLang="sl-SI" sz="3200" b="1" dirty="0">
                <a:solidFill>
                  <a:srgbClr val="FFFF66"/>
                </a:solidFill>
              </a:rPr>
            </a:br>
            <a:r>
              <a:rPr lang="sl-SI" altLang="sl-SI" sz="2800" dirty="0">
                <a:solidFill>
                  <a:srgbClr val="FFFF66"/>
                </a:solidFill>
                <a:cs typeface="Arial" charset="0"/>
              </a:rPr>
              <a:t>Uroš Čotar, univ. dipl. fiz., </a:t>
            </a:r>
            <a:br>
              <a:rPr lang="sl-SI" altLang="sl-SI" sz="2800" dirty="0">
                <a:solidFill>
                  <a:srgbClr val="FFFF66"/>
                </a:solidFill>
                <a:cs typeface="Arial" charset="0"/>
              </a:rPr>
            </a:br>
            <a:r>
              <a:rPr lang="sl-SI" altLang="sl-SI" sz="2800" dirty="0">
                <a:solidFill>
                  <a:srgbClr val="FFFF66"/>
                </a:solidFill>
              </a:rPr>
              <a:t>odgovorna oseba za varstvo pred sevanji</a:t>
            </a:r>
            <a:br>
              <a:rPr lang="sl-SI" altLang="sl-SI" sz="2800" dirty="0">
                <a:solidFill>
                  <a:srgbClr val="FFFF66"/>
                </a:solidFill>
              </a:rPr>
            </a:br>
            <a:r>
              <a:rPr lang="sl-SI" altLang="sl-SI" sz="2800" dirty="0">
                <a:solidFill>
                  <a:srgbClr val="FFFF66"/>
                </a:solidFill>
              </a:rPr>
              <a:t>Onkološki Inštitut, Ljubljana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dirty="0" err="1">
                <a:solidFill>
                  <a:srgbClr val="FFFF66"/>
                </a:solidFill>
              </a:rPr>
              <a:t>Zaključek</a:t>
            </a:r>
            <a:endParaRPr lang="en-GB" altLang="sl-SI" dirty="0">
              <a:solidFill>
                <a:srgbClr val="FFFF66"/>
              </a:solidFill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>
                <a:solidFill>
                  <a:srgbClr val="FFFF66"/>
                </a:solidFill>
              </a:rPr>
              <a:t>Terapija z Lu-177 je </a:t>
            </a:r>
            <a:r>
              <a:rPr lang="sl-SI" altLang="sl-SI" dirty="0">
                <a:solidFill>
                  <a:srgbClr val="00B050"/>
                </a:solidFill>
              </a:rPr>
              <a:t>varna za osebje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>
                <a:solidFill>
                  <a:srgbClr val="FFFF66"/>
                </a:solidFill>
              </a:rPr>
              <a:t>Terapija se lahko izvaja na oddelku ali v drugih sobah na BRT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>
                <a:solidFill>
                  <a:srgbClr val="FFFF66"/>
                </a:solidFill>
              </a:rPr>
              <a:t>Pacient ni v izolaciji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>
                <a:solidFill>
                  <a:srgbClr val="FFFF66"/>
                </a:solidFill>
              </a:rPr>
              <a:t>Doze osebja pri terapiji z Lu-177 so </a:t>
            </a:r>
            <a:r>
              <a:rPr lang="sl-SI" altLang="sl-SI" dirty="0">
                <a:solidFill>
                  <a:srgbClr val="00B050"/>
                </a:solidFill>
              </a:rPr>
              <a:t>10-15x nižje</a:t>
            </a:r>
            <a:r>
              <a:rPr lang="sl-SI" altLang="sl-SI" dirty="0">
                <a:solidFill>
                  <a:srgbClr val="FFFF66"/>
                </a:solidFill>
              </a:rPr>
              <a:t> kot pri I-131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>
                <a:solidFill>
                  <a:srgbClr val="FFFF66"/>
                </a:solidFill>
              </a:rPr>
              <a:t>Prejete doze osebja se bodo povečale </a:t>
            </a:r>
            <a:r>
              <a:rPr lang="en-US" altLang="sl-SI" dirty="0">
                <a:solidFill>
                  <a:srgbClr val="FFFF66"/>
                </a:solidFill>
              </a:rPr>
              <a:t>     </a:t>
            </a:r>
            <a:r>
              <a:rPr lang="sl-SI" altLang="sl-SI" dirty="0">
                <a:solidFill>
                  <a:srgbClr val="FFFF66"/>
                </a:solidFill>
              </a:rPr>
              <a:t>za </a:t>
            </a:r>
            <a:r>
              <a:rPr lang="sl-SI" altLang="sl-SI" dirty="0">
                <a:solidFill>
                  <a:srgbClr val="00B050"/>
                </a:solidFill>
              </a:rPr>
              <a:t>&lt; 10%</a:t>
            </a:r>
          </a:p>
          <a:p>
            <a:pPr marL="0" indent="0" eaLnBrk="1" hangingPunct="1">
              <a:lnSpc>
                <a:spcPct val="93000"/>
              </a:lnSpc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sl-SI" altLang="sl-SI" dirty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dirty="0" err="1">
                <a:solidFill>
                  <a:srgbClr val="FFFF66"/>
                </a:solidFill>
              </a:rPr>
              <a:t>Uporabne</a:t>
            </a:r>
            <a:r>
              <a:rPr lang="en-GB" altLang="sl-SI" dirty="0">
                <a:solidFill>
                  <a:srgbClr val="FFFF66"/>
                </a:solidFill>
              </a:rPr>
              <a:t> </a:t>
            </a:r>
            <a:r>
              <a:rPr lang="en-GB" altLang="sl-SI" dirty="0" err="1">
                <a:solidFill>
                  <a:srgbClr val="FFFF66"/>
                </a:solidFill>
              </a:rPr>
              <a:t>povezave</a:t>
            </a:r>
            <a:endParaRPr lang="en-GB" altLang="sl-SI" dirty="0">
              <a:solidFill>
                <a:srgbClr val="FFFF66"/>
              </a:solidFill>
            </a:endParaRP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>
                <a:solidFill>
                  <a:srgbClr val="FFFF66"/>
                </a:solidFill>
              </a:rPr>
              <a:t>Interni telefon 01 5879 9688 ali ucotar@onko-i.si 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err="1">
                <a:solidFill>
                  <a:srgbClr val="FFFF66"/>
                </a:solidFill>
              </a:rPr>
              <a:t>Gamma</a:t>
            </a:r>
            <a:r>
              <a:rPr lang="sl-SI" altLang="sl-SI" dirty="0">
                <a:solidFill>
                  <a:srgbClr val="FFFF66"/>
                </a:solidFill>
              </a:rPr>
              <a:t> </a:t>
            </a:r>
            <a:r>
              <a:rPr lang="sl-SI" altLang="sl-SI" dirty="0" err="1">
                <a:solidFill>
                  <a:srgbClr val="FFFF66"/>
                </a:solidFill>
              </a:rPr>
              <a:t>ray</a:t>
            </a:r>
            <a:r>
              <a:rPr lang="sl-SI" altLang="sl-SI" dirty="0">
                <a:solidFill>
                  <a:srgbClr val="FFFF66"/>
                </a:solidFill>
              </a:rPr>
              <a:t> </a:t>
            </a:r>
            <a:r>
              <a:rPr lang="sl-SI" altLang="sl-SI" dirty="0" err="1">
                <a:solidFill>
                  <a:srgbClr val="FFFF66"/>
                </a:solidFill>
              </a:rPr>
              <a:t>spectrum</a:t>
            </a:r>
            <a:r>
              <a:rPr lang="sl-SI" altLang="sl-SI" dirty="0">
                <a:solidFill>
                  <a:srgbClr val="FFFF66"/>
                </a:solidFill>
              </a:rPr>
              <a:t> </a:t>
            </a:r>
            <a:r>
              <a:rPr lang="sl-SI" altLang="sl-SI" dirty="0" err="1">
                <a:solidFill>
                  <a:srgbClr val="FFFF66"/>
                </a:solidFill>
              </a:rPr>
              <a:t>catalogue</a:t>
            </a:r>
            <a:r>
              <a:rPr lang="sl-SI" altLang="sl-SI" dirty="0">
                <a:solidFill>
                  <a:srgbClr val="FFFF66"/>
                </a:solidFill>
              </a:rPr>
              <a:t> – γ </a:t>
            </a:r>
            <a:r>
              <a:rPr lang="sl-SI" altLang="sl-SI" dirty="0" err="1">
                <a:solidFill>
                  <a:srgbClr val="FFFF66"/>
                </a:solidFill>
              </a:rPr>
              <a:t>ray</a:t>
            </a:r>
            <a:r>
              <a:rPr lang="sl-SI" altLang="sl-SI" dirty="0">
                <a:solidFill>
                  <a:srgbClr val="FFFF66"/>
                </a:solidFill>
              </a:rPr>
              <a:t> </a:t>
            </a:r>
            <a:r>
              <a:rPr lang="sl-SI" altLang="sl-SI" dirty="0" err="1">
                <a:solidFill>
                  <a:srgbClr val="FFFF66"/>
                </a:solidFill>
              </a:rPr>
              <a:t>spectrometry</a:t>
            </a:r>
            <a:r>
              <a:rPr lang="sl-SI" altLang="sl-SI" dirty="0">
                <a:solidFill>
                  <a:srgbClr val="FFFF66"/>
                </a:solidFill>
              </a:rPr>
              <a:t> center 1974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>
                <a:solidFill>
                  <a:srgbClr val="FFFF66"/>
                </a:solidFill>
              </a:rPr>
              <a:t>Ocena varstva pred sevanji za NM </a:t>
            </a:r>
            <a:r>
              <a:rPr lang="en-US" altLang="sl-SI" dirty="0">
                <a:solidFill>
                  <a:srgbClr val="FFFF66"/>
                </a:solidFill>
              </a:rPr>
              <a:t>2014</a:t>
            </a:r>
            <a:endParaRPr lang="sl-SI" altLang="sl-SI" dirty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>
                <a:solidFill>
                  <a:srgbClr val="FFFF66"/>
                </a:solidFill>
                <a:hlinkClick r:id="rId3"/>
              </a:rPr>
              <a:t>https://medical.ezag.com</a:t>
            </a:r>
            <a:endParaRPr lang="sl-SI" altLang="sl-SI" dirty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>
                <a:solidFill>
                  <a:srgbClr val="FFFF66"/>
                </a:solidFill>
                <a:hlinkClick r:id="rId4"/>
              </a:rPr>
              <a:t>www.nchps.com</a:t>
            </a:r>
            <a:endParaRPr lang="en-US" altLang="sl-SI" dirty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US" altLang="sl-SI" dirty="0" err="1">
                <a:solidFill>
                  <a:srgbClr val="FFFF66"/>
                </a:solidFill>
              </a:rPr>
              <a:t>Pluvicto</a:t>
            </a:r>
            <a:r>
              <a:rPr lang="en-US" altLang="sl-SI" dirty="0">
                <a:solidFill>
                  <a:srgbClr val="FFFF66"/>
                </a:solidFill>
              </a:rPr>
              <a:t> </a:t>
            </a:r>
            <a:r>
              <a:rPr lang="en-US" altLang="sl-SI" dirty="0" err="1">
                <a:solidFill>
                  <a:srgbClr val="FFFF66"/>
                </a:solidFill>
              </a:rPr>
              <a:t>epar</a:t>
            </a:r>
            <a:r>
              <a:rPr lang="en-US" altLang="sl-SI" dirty="0">
                <a:solidFill>
                  <a:srgbClr val="FFFF66"/>
                </a:solidFill>
              </a:rPr>
              <a:t> product information</a:t>
            </a:r>
            <a:endParaRPr lang="sl-SI" altLang="sl-SI" dirty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sl-SI" altLang="sl-SI" dirty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sl-SI" altLang="sl-SI" dirty="0">
              <a:solidFill>
                <a:srgbClr val="FFFF66"/>
              </a:solidFill>
              <a:hlinkClick r:id="rId5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32775" cy="114617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>
                <a:solidFill>
                  <a:srgbClr val="FFFF66"/>
                </a:solidFill>
              </a:rPr>
              <a:t>Vsebina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11163" y="1439863"/>
            <a:ext cx="8229600" cy="48133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>
                <a:solidFill>
                  <a:srgbClr val="FFFF66"/>
                </a:solidFill>
              </a:rPr>
              <a:t>Aplikacija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>
                <a:solidFill>
                  <a:srgbClr val="FFFF66"/>
                </a:solidFill>
              </a:rPr>
              <a:t>Delo s pacientom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>
                <a:solidFill>
                  <a:srgbClr val="FFFF66"/>
                </a:solidFill>
              </a:rPr>
              <a:t>Število pacientov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>
                <a:solidFill>
                  <a:srgbClr val="FFFF66"/>
                </a:solidFill>
              </a:rPr>
              <a:t>Zakonske omejitve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>
                <a:solidFill>
                  <a:srgbClr val="FFFF66"/>
                </a:solidFill>
              </a:rPr>
              <a:t>Izračun doz in primerjava</a:t>
            </a:r>
          </a:p>
          <a:p>
            <a:pPr marL="0" indent="0" eaLnBrk="1" hangingPunct="1">
              <a:lnSpc>
                <a:spcPct val="93000"/>
              </a:lnSpc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sl-SI" altLang="sl-SI" dirty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B5D06-A4A6-8D90-D49C-83413FFBB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FFFF00"/>
                </a:solidFill>
              </a:rPr>
              <a:t>Aplikacija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D2565-D837-9C88-FBDA-754C5EBF43F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l-SI" dirty="0">
                <a:solidFill>
                  <a:srgbClr val="FFFF00"/>
                </a:solidFill>
              </a:rPr>
              <a:t>I-131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Ročno – tableta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Priprava: 1-2 min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Čas: nekaj sekund	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A = 3700-7400 </a:t>
            </a:r>
            <a:r>
              <a:rPr lang="sl-SI" dirty="0" err="1">
                <a:solidFill>
                  <a:srgbClr val="FFFF00"/>
                </a:solidFill>
              </a:rPr>
              <a:t>MBq</a:t>
            </a:r>
            <a:endParaRPr lang="sl-SI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(A = 100-200 </a:t>
            </a:r>
            <a:r>
              <a:rPr lang="sl-SI" dirty="0" err="1">
                <a:solidFill>
                  <a:srgbClr val="FFFF00"/>
                </a:solidFill>
              </a:rPr>
              <a:t>mCi</a:t>
            </a:r>
            <a:r>
              <a:rPr lang="sl-SI" dirty="0">
                <a:solidFill>
                  <a:srgbClr val="FFFF00"/>
                </a:solidFill>
              </a:rPr>
              <a:t>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EABCC4-03F1-AB43-F94C-1B52F431B14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l-SI" dirty="0">
                <a:solidFill>
                  <a:srgbClr val="FFFF00"/>
                </a:solidFill>
              </a:rPr>
              <a:t>Lu-177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Aplikator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Priprava: 1-2 min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Čas: 0,5-1h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A = 7400 </a:t>
            </a:r>
            <a:r>
              <a:rPr lang="sl-SI" dirty="0" err="1">
                <a:solidFill>
                  <a:srgbClr val="FFFF00"/>
                </a:solidFill>
              </a:rPr>
              <a:t>MBq</a:t>
            </a:r>
            <a:endParaRPr lang="sl-SI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(A = 200 </a:t>
            </a:r>
            <a:r>
              <a:rPr lang="sl-SI" dirty="0" err="1">
                <a:solidFill>
                  <a:srgbClr val="FFFF00"/>
                </a:solidFill>
              </a:rPr>
              <a:t>mCi</a:t>
            </a:r>
            <a:r>
              <a:rPr lang="sl-SI" dirty="0">
                <a:solidFill>
                  <a:srgbClr val="FFFF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03995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C2550-0E2B-C7E5-F9F0-4F3E4358A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34405"/>
            <a:ext cx="8229600" cy="1143000"/>
          </a:xfrm>
        </p:spPr>
        <p:txBody>
          <a:bodyPr/>
          <a:lstStyle/>
          <a:p>
            <a:r>
              <a:rPr lang="sl-SI" dirty="0">
                <a:solidFill>
                  <a:srgbClr val="FFFF00"/>
                </a:solidFill>
              </a:rPr>
              <a:t>Delo s pacientom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EF91B2-576C-BB0C-7D11-5B65368B63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30725"/>
          </a:xfrm>
        </p:spPr>
        <p:txBody>
          <a:bodyPr/>
          <a:lstStyle/>
          <a:p>
            <a:r>
              <a:rPr lang="sl-SI" dirty="0">
                <a:solidFill>
                  <a:srgbClr val="FFFF00"/>
                </a:solidFill>
              </a:rPr>
              <a:t>I-131 Lu-177: oba pacienta potrebujeta približno enako nego – tu ni razlike </a:t>
            </a:r>
          </a:p>
        </p:txBody>
      </p:sp>
    </p:spTree>
    <p:extLst>
      <p:ext uri="{BB962C8B-B14F-4D97-AF65-F5344CB8AC3E}">
        <p14:creationId xmlns:p14="http://schemas.microsoft.com/office/powerpoint/2010/main" val="2555527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F2205-2C93-02B7-8A7F-D49E16F51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FFFF00"/>
                </a:solidFill>
              </a:rPr>
              <a:t>Število pacientov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CB2093-F4BD-5066-B932-408666AE7EC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l-SI" dirty="0">
                <a:solidFill>
                  <a:srgbClr val="FFFF00"/>
                </a:solidFill>
              </a:rPr>
              <a:t>I-131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3 na teden 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sreda – petek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Samo v jodovih sobah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CDDEAB-AB8A-B8BC-378F-63562DC3888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l-SI" dirty="0">
                <a:solidFill>
                  <a:srgbClr val="FFFF00"/>
                </a:solidFill>
              </a:rPr>
              <a:t>Lu-177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6 na teden 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Ponedeljek 3, torek 3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Po potrebi še v dodatnih sobah na BRT – začasno nadzorovano območje (dogovor s pooblaščenim izvedencem ZVD)</a:t>
            </a:r>
          </a:p>
        </p:txBody>
      </p:sp>
    </p:spTree>
    <p:extLst>
      <p:ext uri="{BB962C8B-B14F-4D97-AF65-F5344CB8AC3E}">
        <p14:creationId xmlns:p14="http://schemas.microsoft.com/office/powerpoint/2010/main" val="3719626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95437-A587-9DB6-8957-0B48DAFDE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FFFF00"/>
                </a:solidFill>
              </a:rPr>
              <a:t>Zakonske omejitve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C8CA13-ACA2-0FA6-2895-E38AAB0A7E6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l-SI" dirty="0">
                <a:solidFill>
                  <a:srgbClr val="FFFF00"/>
                </a:solidFill>
              </a:rPr>
              <a:t>I-131</a:t>
            </a:r>
          </a:p>
          <a:p>
            <a:pPr marL="0" indent="0">
              <a:buNone/>
            </a:pPr>
            <a:r>
              <a:rPr lang="sl-SI" dirty="0" err="1">
                <a:solidFill>
                  <a:srgbClr val="FF0000"/>
                </a:solidFill>
              </a:rPr>
              <a:t>Amax</a:t>
            </a:r>
            <a:r>
              <a:rPr lang="sl-SI" dirty="0">
                <a:solidFill>
                  <a:srgbClr val="FF0000"/>
                </a:solidFill>
              </a:rPr>
              <a:t> = 800MBq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HD(1m) = 50 µSv/h</a:t>
            </a:r>
          </a:p>
          <a:p>
            <a:pPr marL="0" indent="0">
              <a:buNone/>
            </a:pPr>
            <a:r>
              <a:rPr lang="sl-SI" dirty="0">
                <a:solidFill>
                  <a:srgbClr val="FF0000"/>
                </a:solidFill>
              </a:rPr>
              <a:t>Izolacija </a:t>
            </a:r>
          </a:p>
          <a:p>
            <a:pPr marL="0" indent="0">
              <a:buNone/>
            </a:pPr>
            <a:r>
              <a:rPr lang="sl-SI" dirty="0">
                <a:solidFill>
                  <a:srgbClr val="FF0000"/>
                </a:solidFill>
              </a:rPr>
              <a:t>Potrebno 3 dni </a:t>
            </a:r>
            <a:r>
              <a:rPr lang="sl-SI" dirty="0" err="1">
                <a:solidFill>
                  <a:srgbClr val="FF0000"/>
                </a:solidFill>
              </a:rPr>
              <a:t>odležanja</a:t>
            </a:r>
            <a:r>
              <a:rPr lang="sl-SI" dirty="0">
                <a:solidFill>
                  <a:srgbClr val="FF0000"/>
                </a:solidFill>
              </a:rPr>
              <a:t> v sobi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Navodila pacientom</a:t>
            </a:r>
          </a:p>
          <a:p>
            <a:pPr marL="0" indent="0">
              <a:buNone/>
            </a:pPr>
            <a:endParaRPr lang="sl-SI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sl-SI" dirty="0">
              <a:solidFill>
                <a:srgbClr val="FFFF0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5E7FD1-8593-D685-E66C-74AE43FA716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l-SI" dirty="0">
                <a:solidFill>
                  <a:srgbClr val="FFFF00"/>
                </a:solidFill>
              </a:rPr>
              <a:t>Lu-177</a:t>
            </a:r>
          </a:p>
          <a:p>
            <a:pPr marL="0" indent="0">
              <a:buNone/>
            </a:pPr>
            <a:r>
              <a:rPr lang="sl-SI" dirty="0">
                <a:solidFill>
                  <a:srgbClr val="00B050"/>
                </a:solidFill>
              </a:rPr>
              <a:t>Ni omejitev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/</a:t>
            </a:r>
          </a:p>
          <a:p>
            <a:pPr marL="0" indent="0">
              <a:buNone/>
            </a:pPr>
            <a:r>
              <a:rPr lang="sl-SI" dirty="0">
                <a:solidFill>
                  <a:srgbClr val="00B050"/>
                </a:solidFill>
              </a:rPr>
              <a:t>Ni izolacije</a:t>
            </a:r>
          </a:p>
          <a:p>
            <a:pPr marL="0" indent="0">
              <a:buNone/>
            </a:pPr>
            <a:r>
              <a:rPr lang="sl-SI" dirty="0">
                <a:solidFill>
                  <a:srgbClr val="00B050"/>
                </a:solidFill>
              </a:rPr>
              <a:t>Ni potrebno </a:t>
            </a:r>
            <a:r>
              <a:rPr lang="sl-SI" dirty="0" err="1">
                <a:solidFill>
                  <a:srgbClr val="00B050"/>
                </a:solidFill>
              </a:rPr>
              <a:t>odležanje</a:t>
            </a:r>
            <a:r>
              <a:rPr lang="sl-SI" dirty="0">
                <a:solidFill>
                  <a:srgbClr val="00B050"/>
                </a:solidFill>
              </a:rPr>
              <a:t> v sobi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Navodila pacientom</a:t>
            </a:r>
          </a:p>
        </p:txBody>
      </p:sp>
    </p:spTree>
    <p:extLst>
      <p:ext uri="{BB962C8B-B14F-4D97-AF65-F5344CB8AC3E}">
        <p14:creationId xmlns:p14="http://schemas.microsoft.com/office/powerpoint/2010/main" val="593700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BCEB8-E8D7-BA03-DAA6-D59A6CEF9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FF00"/>
                </a:solidFill>
              </a:rPr>
              <a:t>Sevalne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lastnosti</a:t>
            </a:r>
            <a:r>
              <a:rPr lang="en-US" dirty="0">
                <a:solidFill>
                  <a:srgbClr val="FFFF00"/>
                </a:solidFill>
              </a:rPr>
              <a:t> </a:t>
            </a:r>
            <a:br>
              <a:rPr lang="en-US" dirty="0">
                <a:solidFill>
                  <a:srgbClr val="FFFF00"/>
                </a:solidFill>
              </a:rPr>
            </a:br>
            <a:r>
              <a:rPr lang="en-US" dirty="0">
                <a:solidFill>
                  <a:srgbClr val="FFFF00"/>
                </a:solidFill>
              </a:rPr>
              <a:t>I-131 in Lu-177</a:t>
            </a:r>
            <a:endParaRPr lang="sl-SI" dirty="0">
              <a:solidFill>
                <a:srgbClr val="FFFF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3601A-88A5-C99B-F043-2838D505CFC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l-SI" dirty="0">
                <a:solidFill>
                  <a:srgbClr val="FFFF00"/>
                </a:solidFill>
              </a:rPr>
              <a:t>I-131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β in γ sevanje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Efektivni razpolovni čas: </a:t>
            </a:r>
            <a:r>
              <a:rPr lang="sl-SI" dirty="0">
                <a:solidFill>
                  <a:srgbClr val="FF0000"/>
                </a:solidFill>
              </a:rPr>
              <a:t>7 dni</a:t>
            </a:r>
            <a:r>
              <a:rPr lang="en-US" dirty="0">
                <a:solidFill>
                  <a:srgbClr val="FF0000"/>
                </a:solidFill>
              </a:rPr>
              <a:t> – </a:t>
            </a:r>
            <a:r>
              <a:rPr lang="en-US" dirty="0" err="1">
                <a:solidFill>
                  <a:srgbClr val="FF0000"/>
                </a:solidFill>
              </a:rPr>
              <a:t>počasno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izločanje</a:t>
            </a:r>
            <a:endParaRPr lang="sl-SI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γ žarki: </a:t>
            </a:r>
            <a:r>
              <a:rPr lang="en-US" dirty="0">
                <a:solidFill>
                  <a:srgbClr val="FFFF00"/>
                </a:solidFill>
              </a:rPr>
              <a:t>284 keV 6% </a:t>
            </a:r>
            <a:r>
              <a:rPr lang="sl-SI" dirty="0">
                <a:solidFill>
                  <a:srgbClr val="FFFF00"/>
                </a:solidFill>
              </a:rPr>
              <a:t>364 </a:t>
            </a:r>
            <a:r>
              <a:rPr lang="sl-SI" dirty="0" err="1">
                <a:solidFill>
                  <a:srgbClr val="FFFF00"/>
                </a:solidFill>
              </a:rPr>
              <a:t>keV</a:t>
            </a:r>
            <a:r>
              <a:rPr lang="sl-SI" dirty="0">
                <a:solidFill>
                  <a:srgbClr val="FFFF00"/>
                </a:solidFill>
              </a:rPr>
              <a:t> 81%</a:t>
            </a:r>
            <a:r>
              <a:rPr lang="en-US" dirty="0">
                <a:solidFill>
                  <a:srgbClr val="FFFF00"/>
                </a:solidFill>
              </a:rPr>
              <a:t> 636 keV 7%</a:t>
            </a:r>
            <a:endParaRPr lang="sl-SI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723 </a:t>
            </a:r>
            <a:r>
              <a:rPr lang="sl-SI" dirty="0" err="1">
                <a:solidFill>
                  <a:srgbClr val="FFFF00"/>
                </a:solidFill>
              </a:rPr>
              <a:t>keV</a:t>
            </a:r>
            <a:r>
              <a:rPr lang="sl-SI" dirty="0">
                <a:solidFill>
                  <a:srgbClr val="FFFF00"/>
                </a:solidFill>
              </a:rPr>
              <a:t> </a:t>
            </a:r>
            <a:r>
              <a:rPr lang="en-US" dirty="0">
                <a:solidFill>
                  <a:srgbClr val="FFFF00"/>
                </a:solidFill>
              </a:rPr>
              <a:t>2%</a:t>
            </a:r>
            <a:endParaRPr lang="sl-SI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Γ konstanta = </a:t>
            </a:r>
            <a:r>
              <a:rPr lang="sl-SI" dirty="0">
                <a:solidFill>
                  <a:srgbClr val="FFFF00"/>
                </a:solidFill>
                <a:effectLst/>
              </a:rPr>
              <a:t>7.647E-</a:t>
            </a:r>
            <a:r>
              <a:rPr lang="sl-SI" u="sng" dirty="0">
                <a:solidFill>
                  <a:srgbClr val="FF0000"/>
                </a:solidFill>
                <a:effectLst/>
              </a:rPr>
              <a:t>5</a:t>
            </a:r>
            <a:r>
              <a:rPr lang="sl-SI" dirty="0">
                <a:solidFill>
                  <a:srgbClr val="FFFF00"/>
                </a:solidFill>
                <a:effectLst/>
              </a:rPr>
              <a:t> </a:t>
            </a:r>
            <a:r>
              <a:rPr lang="sl-SI" dirty="0" err="1">
                <a:solidFill>
                  <a:srgbClr val="FFFF00"/>
                </a:solidFill>
                <a:effectLst/>
              </a:rPr>
              <a:t>mSv</a:t>
            </a:r>
            <a:r>
              <a:rPr lang="sl-SI" dirty="0">
                <a:solidFill>
                  <a:srgbClr val="FFFF00"/>
                </a:solidFill>
                <a:effectLst/>
              </a:rPr>
              <a:t>/</a:t>
            </a:r>
            <a:r>
              <a:rPr lang="sl-SI" dirty="0" err="1">
                <a:solidFill>
                  <a:srgbClr val="FFFF00"/>
                </a:solidFill>
                <a:effectLst/>
              </a:rPr>
              <a:t>hr</a:t>
            </a:r>
            <a:r>
              <a:rPr lang="sl-SI" dirty="0">
                <a:solidFill>
                  <a:srgbClr val="FFFF00"/>
                </a:solidFill>
                <a:effectLst/>
              </a:rPr>
              <a:t>/</a:t>
            </a:r>
            <a:r>
              <a:rPr lang="sl-SI" dirty="0" err="1">
                <a:solidFill>
                  <a:srgbClr val="FFFF00"/>
                </a:solidFill>
                <a:effectLst/>
              </a:rPr>
              <a:t>MBq</a:t>
            </a:r>
            <a:r>
              <a:rPr lang="sl-SI" dirty="0">
                <a:solidFill>
                  <a:srgbClr val="FFFF00"/>
                </a:solidFill>
                <a:effectLst/>
              </a:rPr>
              <a:t>/m</a:t>
            </a:r>
            <a:endParaRPr lang="en-US" dirty="0">
              <a:solidFill>
                <a:srgbClr val="FFFF00"/>
              </a:solidFill>
              <a:effectLst/>
            </a:endParaRP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Γ </a:t>
            </a:r>
            <a:r>
              <a:rPr lang="en-US" dirty="0">
                <a:solidFill>
                  <a:srgbClr val="FFFF00"/>
                </a:solidFill>
              </a:rPr>
              <a:t>I131 = </a:t>
            </a:r>
            <a:r>
              <a:rPr lang="en-US" dirty="0">
                <a:solidFill>
                  <a:srgbClr val="FF0000"/>
                </a:solidFill>
              </a:rPr>
              <a:t>10x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sl-SI" dirty="0">
                <a:solidFill>
                  <a:srgbClr val="FFFF00"/>
                </a:solidFill>
              </a:rPr>
              <a:t>Γ </a:t>
            </a:r>
            <a:r>
              <a:rPr lang="en-US" dirty="0">
                <a:solidFill>
                  <a:srgbClr val="FFFF00"/>
                </a:solidFill>
              </a:rPr>
              <a:t>Lu-177</a:t>
            </a:r>
            <a:endParaRPr lang="sl-SI" dirty="0">
              <a:solidFill>
                <a:srgbClr val="FFFF00"/>
              </a:solidFill>
              <a:effectLst/>
            </a:endParaRPr>
          </a:p>
          <a:p>
            <a:pPr marL="0" indent="0">
              <a:buNone/>
            </a:pPr>
            <a:endParaRPr lang="sl-SI" dirty="0">
              <a:solidFill>
                <a:srgbClr val="FFFF0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8783BB-8132-A3D5-792B-09CB832D161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l-SI" dirty="0">
                <a:solidFill>
                  <a:srgbClr val="FFFF00"/>
                </a:solidFill>
              </a:rPr>
              <a:t>Lu-177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β in γ sevanje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Efektivni razpolovni čas: </a:t>
            </a:r>
            <a:r>
              <a:rPr lang="sl-SI" dirty="0">
                <a:solidFill>
                  <a:srgbClr val="00B050"/>
                </a:solidFill>
              </a:rPr>
              <a:t>42 h </a:t>
            </a:r>
            <a:r>
              <a:rPr lang="sl-SI" dirty="0">
                <a:solidFill>
                  <a:srgbClr val="FFFF00"/>
                </a:solidFill>
              </a:rPr>
              <a:t>(drugi podatki 1dan)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hitro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izločanje</a:t>
            </a:r>
            <a:endParaRPr lang="sl-SI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γ žarki: 113 </a:t>
            </a:r>
            <a:r>
              <a:rPr lang="sl-SI" dirty="0" err="1">
                <a:solidFill>
                  <a:srgbClr val="FFFF00"/>
                </a:solidFill>
              </a:rPr>
              <a:t>keV</a:t>
            </a:r>
            <a:r>
              <a:rPr lang="sl-SI" dirty="0">
                <a:solidFill>
                  <a:srgbClr val="FFFF00"/>
                </a:solidFill>
              </a:rPr>
              <a:t> </a:t>
            </a:r>
            <a:r>
              <a:rPr lang="en-US" dirty="0">
                <a:solidFill>
                  <a:srgbClr val="FFFF00"/>
                </a:solidFill>
              </a:rPr>
              <a:t>6</a:t>
            </a:r>
            <a:r>
              <a:rPr lang="sl-SI" dirty="0">
                <a:solidFill>
                  <a:srgbClr val="FFFF00"/>
                </a:solidFill>
              </a:rPr>
              <a:t>%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2</a:t>
            </a:r>
            <a:r>
              <a:rPr lang="en-US" dirty="0">
                <a:solidFill>
                  <a:srgbClr val="FFFF00"/>
                </a:solidFill>
              </a:rPr>
              <a:t>08</a:t>
            </a:r>
            <a:r>
              <a:rPr lang="sl-SI" dirty="0">
                <a:solidFill>
                  <a:srgbClr val="FFFF00"/>
                </a:solidFill>
              </a:rPr>
              <a:t> </a:t>
            </a:r>
            <a:r>
              <a:rPr lang="sl-SI" dirty="0" err="1">
                <a:solidFill>
                  <a:srgbClr val="FFFF00"/>
                </a:solidFill>
              </a:rPr>
              <a:t>keV</a:t>
            </a:r>
            <a:r>
              <a:rPr lang="sl-SI" dirty="0">
                <a:solidFill>
                  <a:srgbClr val="FFFF00"/>
                </a:solidFill>
              </a:rPr>
              <a:t> 11%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Γ konstanta = </a:t>
            </a:r>
            <a:r>
              <a:rPr lang="sl-SI" dirty="0">
                <a:solidFill>
                  <a:srgbClr val="FFFF00"/>
                </a:solidFill>
                <a:effectLst/>
              </a:rPr>
              <a:t>7.636E-</a:t>
            </a:r>
            <a:r>
              <a:rPr lang="sl-SI" u="sng" dirty="0">
                <a:solidFill>
                  <a:srgbClr val="00B050"/>
                </a:solidFill>
                <a:effectLst/>
              </a:rPr>
              <a:t>6</a:t>
            </a:r>
            <a:r>
              <a:rPr lang="sl-SI" dirty="0">
                <a:solidFill>
                  <a:srgbClr val="FFFF00"/>
                </a:solidFill>
                <a:effectLst/>
              </a:rPr>
              <a:t> </a:t>
            </a:r>
            <a:r>
              <a:rPr lang="sl-SI" dirty="0" err="1">
                <a:solidFill>
                  <a:srgbClr val="FFFF00"/>
                </a:solidFill>
                <a:effectLst/>
              </a:rPr>
              <a:t>mSv</a:t>
            </a:r>
            <a:r>
              <a:rPr lang="sl-SI" dirty="0">
                <a:solidFill>
                  <a:srgbClr val="FFFF00"/>
                </a:solidFill>
                <a:effectLst/>
              </a:rPr>
              <a:t>/</a:t>
            </a:r>
            <a:r>
              <a:rPr lang="sl-SI" dirty="0" err="1">
                <a:solidFill>
                  <a:srgbClr val="FFFF00"/>
                </a:solidFill>
                <a:effectLst/>
              </a:rPr>
              <a:t>hr</a:t>
            </a:r>
            <a:r>
              <a:rPr lang="sl-SI" dirty="0">
                <a:solidFill>
                  <a:srgbClr val="FFFF00"/>
                </a:solidFill>
                <a:effectLst/>
              </a:rPr>
              <a:t>/</a:t>
            </a:r>
            <a:r>
              <a:rPr lang="sl-SI" dirty="0" err="1">
                <a:solidFill>
                  <a:srgbClr val="FFFF00"/>
                </a:solidFill>
                <a:effectLst/>
              </a:rPr>
              <a:t>MBq</a:t>
            </a:r>
            <a:r>
              <a:rPr lang="sl-SI" dirty="0">
                <a:solidFill>
                  <a:srgbClr val="FFFF00"/>
                </a:solidFill>
                <a:effectLst/>
              </a:rPr>
              <a:t>/m</a:t>
            </a:r>
            <a:endParaRPr lang="sl-SI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sl-SI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1564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200FD-71DA-4DEE-A9D0-69594EB49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FFFF00"/>
                </a:solidFill>
              </a:rPr>
              <a:t>Kaj to pomeni?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6670DE-1AD7-BBBC-CDF7-28F50EAD8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Γ konstanta I</a:t>
            </a:r>
            <a:r>
              <a:rPr lang="en-US" dirty="0">
                <a:solidFill>
                  <a:srgbClr val="FFFF00"/>
                </a:solidFill>
              </a:rPr>
              <a:t>-</a:t>
            </a:r>
            <a:r>
              <a:rPr lang="sl-SI" dirty="0">
                <a:solidFill>
                  <a:srgbClr val="FFFF00"/>
                </a:solidFill>
              </a:rPr>
              <a:t>131 = </a:t>
            </a:r>
            <a:r>
              <a:rPr lang="sl-SI" dirty="0">
                <a:solidFill>
                  <a:srgbClr val="FF0000"/>
                </a:solidFill>
              </a:rPr>
              <a:t>10x</a:t>
            </a:r>
            <a:r>
              <a:rPr lang="sl-SI" dirty="0">
                <a:solidFill>
                  <a:srgbClr val="FFFF00"/>
                </a:solidFill>
              </a:rPr>
              <a:t> Γ konstanta Lu-177</a:t>
            </a:r>
          </a:p>
          <a:p>
            <a:pPr marL="0" indent="0">
              <a:buNone/>
            </a:pPr>
            <a:endParaRPr lang="sl-SI" dirty="0">
              <a:solidFill>
                <a:srgbClr val="FFFF00"/>
              </a:solidFill>
              <a:effectLst/>
            </a:endParaRPr>
          </a:p>
          <a:p>
            <a:pPr marL="0" indent="0">
              <a:buNone/>
            </a:pPr>
            <a:r>
              <a:rPr lang="sl-SI" dirty="0">
                <a:solidFill>
                  <a:srgbClr val="00B050"/>
                </a:solidFill>
                <a:effectLst/>
              </a:rPr>
              <a:t>Pri enaki aplicirani aktivnosti je dozna hitrost oz. nivo sevanja pri terapiji z Lu-177 10x nižja kot pri I-131!</a:t>
            </a:r>
            <a:r>
              <a:rPr lang="en-US" dirty="0">
                <a:solidFill>
                  <a:srgbClr val="00B050"/>
                </a:solidFill>
                <a:effectLst/>
              </a:rPr>
              <a:t> </a:t>
            </a:r>
            <a:r>
              <a:rPr lang="en-US" dirty="0">
                <a:solidFill>
                  <a:srgbClr val="00B050"/>
                </a:solidFill>
                <a:effectLst/>
                <a:sym typeface="Wingdings" panose="05000000000000000000" pitchFamily="2" charset="2"/>
              </a:rPr>
              <a:t></a:t>
            </a:r>
            <a:endParaRPr lang="sl-SI" dirty="0">
              <a:solidFill>
                <a:srgbClr val="00B050"/>
              </a:solidFill>
              <a:effectLst/>
            </a:endParaRP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15897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20B3D-D3B7-3F5C-A440-DBE0D7C2C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FFFF00"/>
                </a:solidFill>
              </a:rPr>
              <a:t>Izračun prejetih doz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66C87F-9F64-E314-5C33-BDAFD747B03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l-SI" dirty="0">
                <a:solidFill>
                  <a:srgbClr val="FFFF00"/>
                </a:solidFill>
              </a:rPr>
              <a:t>I-131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Prejeta doza 2,5µSv/dan/pacienta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3 pacienti, 50 tednov, 3 dni nege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Prejeta doza 1,1 </a:t>
            </a:r>
            <a:r>
              <a:rPr lang="sl-SI" dirty="0" err="1">
                <a:solidFill>
                  <a:srgbClr val="FFFF00"/>
                </a:solidFill>
              </a:rPr>
              <a:t>mSv</a:t>
            </a:r>
            <a:r>
              <a:rPr lang="sl-SI" dirty="0">
                <a:solidFill>
                  <a:srgbClr val="FFFF00"/>
                </a:solidFill>
              </a:rPr>
              <a:t>/leto</a:t>
            </a:r>
          </a:p>
          <a:p>
            <a:pPr marL="0" indent="0">
              <a:buNone/>
            </a:pPr>
            <a:r>
              <a:rPr lang="sl-SI" dirty="0">
                <a:solidFill>
                  <a:srgbClr val="FF0000"/>
                </a:solidFill>
              </a:rPr>
              <a:t>Prejeta doza na 1 sestro: 0,11 </a:t>
            </a:r>
            <a:r>
              <a:rPr lang="sl-SI" dirty="0" err="1">
                <a:solidFill>
                  <a:srgbClr val="FF0000"/>
                </a:solidFill>
              </a:rPr>
              <a:t>mSv</a:t>
            </a:r>
            <a:endParaRPr lang="sl-SI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1x </a:t>
            </a:r>
            <a:r>
              <a:rPr lang="en-US" dirty="0" err="1">
                <a:solidFill>
                  <a:srgbClr val="FFFF00"/>
                </a:solidFill>
              </a:rPr>
              <a:t>Obisk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postojnske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jame</a:t>
            </a:r>
            <a:r>
              <a:rPr lang="en-US" dirty="0">
                <a:solidFill>
                  <a:srgbClr val="FFFF00"/>
                </a:solidFill>
              </a:rPr>
              <a:t>: 0,3 mSv</a:t>
            </a:r>
          </a:p>
          <a:p>
            <a:pPr marL="0" indent="0">
              <a:buNone/>
            </a:pPr>
            <a:endParaRPr lang="sl-SI" dirty="0">
              <a:solidFill>
                <a:srgbClr val="FFFF0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112D70-2E91-D049-FEF2-3C8590ADB0F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l-SI" dirty="0">
                <a:solidFill>
                  <a:srgbClr val="FFFF00"/>
                </a:solidFill>
              </a:rPr>
              <a:t>Lu-177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Prejeta doza 0,25µSv/dan/pacienta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6 pacientov, 50 tednov, 1 dan nege</a:t>
            </a:r>
          </a:p>
          <a:p>
            <a:pPr marL="0" indent="0">
              <a:buNone/>
            </a:pPr>
            <a:r>
              <a:rPr lang="sl-SI" dirty="0">
                <a:solidFill>
                  <a:srgbClr val="FFFF00"/>
                </a:solidFill>
              </a:rPr>
              <a:t>Prejeta doza 0,075 </a:t>
            </a:r>
            <a:r>
              <a:rPr lang="sl-SI" dirty="0" err="1">
                <a:solidFill>
                  <a:srgbClr val="FFFF00"/>
                </a:solidFill>
              </a:rPr>
              <a:t>mSv</a:t>
            </a:r>
            <a:r>
              <a:rPr lang="sl-SI" dirty="0">
                <a:solidFill>
                  <a:srgbClr val="FFFF00"/>
                </a:solidFill>
              </a:rPr>
              <a:t>/leto</a:t>
            </a:r>
          </a:p>
          <a:p>
            <a:pPr marL="0" indent="0">
              <a:buNone/>
            </a:pPr>
            <a:r>
              <a:rPr lang="sl-SI" dirty="0">
                <a:solidFill>
                  <a:srgbClr val="00B050"/>
                </a:solidFill>
              </a:rPr>
              <a:t>Prejeta doza na 1 sestro: 0,0075 </a:t>
            </a:r>
            <a:r>
              <a:rPr lang="sl-SI" dirty="0" err="1">
                <a:solidFill>
                  <a:srgbClr val="00B050"/>
                </a:solidFill>
              </a:rPr>
              <a:t>mSv</a:t>
            </a:r>
            <a:endParaRPr lang="sl-SI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sl-SI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40820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Lucida Sans Unicode"/>
      </a:majorFont>
      <a:minorFont>
        <a:latin typeface="Arial"/>
        <a:ea typeface="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Times New Roman" pitchFamily="18" charset="0"/>
          <a:buNone/>
          <a:tabLst/>
          <a:defRPr kumimoji="0" lang="en-GB" altLang="sl-SI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Times New Roman" pitchFamily="18" charset="0"/>
          <a:buNone/>
          <a:tabLst/>
          <a:defRPr kumimoji="0" lang="en-GB" altLang="sl-SI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Lucida Sans Unicod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Times New Roman" pitchFamily="18" charset="0"/>
          <a:buNone/>
          <a:tabLst/>
          <a:defRPr kumimoji="0" lang="en-GB" altLang="sl-SI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Times New Roman" pitchFamily="18" charset="0"/>
          <a:buNone/>
          <a:tabLst/>
          <a:defRPr kumimoji="0" lang="en-GB" altLang="sl-SI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Lucida Sans Unicode" pitchFamily="34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786</TotalTime>
  <Words>487</Words>
  <Application>Microsoft Office PowerPoint</Application>
  <PresentationFormat>On-screen Show (4:3)</PresentationFormat>
  <Paragraphs>87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Times New Roman</vt:lpstr>
      <vt:lpstr>Wingdings</vt:lpstr>
      <vt:lpstr>Default Design</vt:lpstr>
      <vt:lpstr>Beam</vt:lpstr>
      <vt:lpstr>Uvedba terapije z Lu-177 na OI in primerjava prejetih doz pri delu z I-131 in Lu-177   Uroš Čotar, univ. dipl. fiz.,  odgovorna oseba za varstvo pred sevanji Onkološki Inštitut, Ljubljana</vt:lpstr>
      <vt:lpstr>Vsebina</vt:lpstr>
      <vt:lpstr>Aplikacija</vt:lpstr>
      <vt:lpstr>Delo s pacientom</vt:lpstr>
      <vt:lpstr>Število pacientov</vt:lpstr>
      <vt:lpstr>Zakonske omejitve</vt:lpstr>
      <vt:lpstr>Sevalne lastnosti  I-131 in Lu-177</vt:lpstr>
      <vt:lpstr>Kaj to pomeni?</vt:lpstr>
      <vt:lpstr>Izračun prejetih doz</vt:lpstr>
      <vt:lpstr>Zaključek</vt:lpstr>
      <vt:lpstr>Uporabne povezave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Naloge odgovorne osebe za varstvo pred sevanji</dc:title>
  <dc:creator>Čotar Uroš</dc:creator>
  <cp:lastModifiedBy>sch</cp:lastModifiedBy>
  <cp:revision>78</cp:revision>
  <cp:lastPrinted>2017-12-06T15:37:41Z</cp:lastPrinted>
  <dcterms:modified xsi:type="dcterms:W3CDTF">2023-11-15T21:42:39Z</dcterms:modified>
</cp:coreProperties>
</file>