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6" r:id="rId2"/>
    <p:sldId id="370" r:id="rId3"/>
    <p:sldId id="363" r:id="rId4"/>
    <p:sldId id="257" r:id="rId5"/>
    <p:sldId id="258" r:id="rId6"/>
    <p:sldId id="289" r:id="rId7"/>
    <p:sldId id="273" r:id="rId8"/>
    <p:sldId id="369" r:id="rId9"/>
    <p:sldId id="364" r:id="rId10"/>
    <p:sldId id="365" r:id="rId11"/>
    <p:sldId id="366" r:id="rId12"/>
    <p:sldId id="367" r:id="rId13"/>
    <p:sldId id="368" r:id="rId14"/>
    <p:sldId id="371" r:id="rId15"/>
    <p:sldId id="373" r:id="rId16"/>
    <p:sldId id="361" r:id="rId17"/>
    <p:sldId id="287" r:id="rId18"/>
  </p:sldIdLst>
  <p:sldSz cx="9144000" cy="6858000" type="screen4x3"/>
  <p:notesSz cx="7099300" cy="10234613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1pPr>
    <a:lvl2pPr marL="4572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2pPr>
    <a:lvl3pPr marL="9144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3pPr>
    <a:lvl4pPr marL="13716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4pPr>
    <a:lvl5pPr marL="18288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8" autoAdjust="0"/>
  </p:normalViewPr>
  <p:slideViewPr>
    <p:cSldViewPr>
      <p:cViewPr varScale="1">
        <p:scale>
          <a:sx n="79" d="100"/>
          <a:sy n="79" d="100"/>
        </p:scale>
        <p:origin x="-254" y="-8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3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fld id="{2653B3E4-3D97-433A-AD15-69B9D05E371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15522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-15341600" y="-10729913"/>
            <a:ext cx="30683200" cy="2301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709930" y="4861442"/>
            <a:ext cx="5674510" cy="460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smtClean="0"/>
          </a:p>
        </p:txBody>
      </p:sp>
    </p:spTree>
    <p:extLst>
      <p:ext uri="{BB962C8B-B14F-4D97-AF65-F5344CB8AC3E}">
        <p14:creationId xmlns:p14="http://schemas.microsoft.com/office/powerpoint/2010/main" val="28002790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36866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931" y="4861441"/>
            <a:ext cx="5676153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-15341600" y="-10729913"/>
            <a:ext cx="30684788" cy="2301557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09931" y="4861442"/>
            <a:ext cx="5676153" cy="45042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37890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931" y="4861441"/>
            <a:ext cx="5676153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3891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931" y="4861441"/>
            <a:ext cx="5676153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/>
          </a:p>
        </p:txBody>
      </p:sp>
      <p:sp>
        <p:nvSpPr>
          <p:cNvPr id="54274" name="Rectangle 2"/>
          <p:cNvSpPr txBox="1">
            <a:spLocks noChangeArrowheads="1"/>
          </p:cNvSpPr>
          <p:nvPr>
            <p:ph type="body"/>
          </p:nvPr>
        </p:nvSpPr>
        <p:spPr bwMode="auto">
          <a:xfrm>
            <a:off x="709931" y="4861441"/>
            <a:ext cx="5676153" cy="46055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/>
          <a:p>
            <a:endParaRPr lang="sl-SI" altLang="sl-S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49155" name="Rectangle 2"/>
          <p:cNvSpPr txBox="1">
            <a:spLocks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1644" y="0"/>
            <a:ext cx="1643" cy="17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0179" name="Rectangle 2"/>
          <p:cNvSpPr txBox="1">
            <a:spLocks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 noTextEdit="1"/>
          </p:cNvSpPr>
          <p:nvPr>
            <p:ph type="sldImg"/>
          </p:nvPr>
        </p:nvSpPr>
        <p:spPr>
          <a:xfrm>
            <a:off x="-15343188" y="-10729913"/>
            <a:ext cx="30686376" cy="23015576"/>
          </a:xfrm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2227" name="Rectangle 2"/>
          <p:cNvSpPr txBox="1">
            <a:spLocks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218531" y="778257"/>
            <a:ext cx="2662238" cy="38379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9048" tIns="49524" rIns="99048" bIns="49524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eaLnBrk="1" hangingPunct="1"/>
            <a:endParaRPr lang="sl-SI" altLang="sl-SI"/>
          </a:p>
        </p:txBody>
      </p:sp>
      <p:sp>
        <p:nvSpPr>
          <p:cNvPr id="53251" name="Rectangle 2"/>
          <p:cNvSpPr txBox="1">
            <a:spLocks noChangeArrowheads="1"/>
          </p:cNvSpPr>
          <p:nvPr>
            <p:ph type="body"/>
          </p:nvPr>
        </p:nvSpPr>
        <p:spPr>
          <a:xfrm>
            <a:off x="709931" y="4861441"/>
            <a:ext cx="5677797" cy="4605576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83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2083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3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4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5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6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087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2087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2087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2087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120876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20877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120878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D3111D-BF2B-429F-8B3B-ABF8ABD9655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B7461-261D-4030-9D6E-E0EC07CB406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06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BE73-989B-40E3-B759-E465BE9C5C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98147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B987F7E-B4BD-4439-8505-6BC036E4E9F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99693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D7C8467-0FF1-4F43-B7D3-B27B5A98AA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24393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7757CC7-AE71-43E4-B62D-E32582A435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6295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4294D4-05ED-4B64-8914-A81BDAE123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8589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9A5FE-F876-4C10-AE9B-6B0221DEE4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1658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6CA1A-15C4-47F8-863D-03BF551817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460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59C6A-1C4E-4E25-9BB2-CA02535BCEE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9694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3BCAC-EE7D-4344-A1CA-418D4483B5F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8719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DBA97-1B22-4798-A420-86CBC5733A2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4207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6E3CE-77C2-46D9-954F-D774D9C9A8A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9842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46CC8-7FDB-4D80-9900-CC36156585C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567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22 w 1722"/>
                <a:gd name="T1" fmla="*/ 66 h 66"/>
                <a:gd name="T2" fmla="*/ 1722 w 1722"/>
                <a:gd name="T3" fmla="*/ 60 h 66"/>
                <a:gd name="T4" fmla="*/ 0 w 1722"/>
                <a:gd name="T5" fmla="*/ 0 h 66"/>
                <a:gd name="T6" fmla="*/ 0 w 1722"/>
                <a:gd name="T7" fmla="*/ 48 h 66"/>
                <a:gd name="T8" fmla="*/ 1722 w 1722"/>
                <a:gd name="T9" fmla="*/ 66 h 66"/>
                <a:gd name="T10" fmla="*/ 1722 w 1722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5 w 975"/>
                <a:gd name="T1" fmla="*/ 48 h 101"/>
                <a:gd name="T2" fmla="*/ 975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5 w 975"/>
                <a:gd name="T9" fmla="*/ 48 h 101"/>
                <a:gd name="T10" fmla="*/ 975 w 975"/>
                <a:gd name="T11" fmla="*/ 4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41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41 w 2141"/>
                <a:gd name="T7" fmla="*/ 0 h 198"/>
                <a:gd name="T8" fmla="*/ 2141 w 2141"/>
                <a:gd name="T9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82 w 2517"/>
                <a:gd name="T1" fmla="*/ 276 h 276"/>
                <a:gd name="T2" fmla="*/ 2517 w 2517"/>
                <a:gd name="T3" fmla="*/ 204 h 276"/>
                <a:gd name="T4" fmla="*/ 2260 w 2517"/>
                <a:gd name="T5" fmla="*/ 0 h 276"/>
                <a:gd name="T6" fmla="*/ 0 w 2517"/>
                <a:gd name="T7" fmla="*/ 276 h 276"/>
                <a:gd name="T8" fmla="*/ 2182 w 2517"/>
                <a:gd name="T9" fmla="*/ 276 h 276"/>
                <a:gd name="T10" fmla="*/ 2182 w 2517"/>
                <a:gd name="T11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9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9 w 729"/>
                <a:gd name="T7" fmla="*/ 240 h 240"/>
                <a:gd name="T8" fmla="*/ 729 w 729"/>
                <a:gd name="T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9 w 729"/>
                <a:gd name="T1" fmla="*/ 318 h 318"/>
                <a:gd name="T2" fmla="*/ 729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9 w 729"/>
                <a:gd name="T9" fmla="*/ 318 h 318"/>
                <a:gd name="T10" fmla="*/ 729 w 729"/>
                <a:gd name="T11" fmla="*/ 318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12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grpSp>
          <p:nvGrpSpPr>
            <p:cNvPr id="119847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l-SI"/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BB36D7D-1EA1-42C9-A55E-7B99AF387E5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l-SI" altLang="sl-SI" b="1" dirty="0">
                <a:solidFill>
                  <a:srgbClr val="FFFF00"/>
                </a:solidFill>
              </a:rPr>
              <a:t>Viri sevanja v </a:t>
            </a:r>
            <a:r>
              <a:rPr lang="sl-SI" altLang="sl-SI" b="1" dirty="0" smtClean="0">
                <a:solidFill>
                  <a:srgbClr val="FFFF00"/>
                </a:solidFill>
              </a:rPr>
              <a:t>medicini –novosti na </a:t>
            </a:r>
            <a:r>
              <a:rPr lang="sl-SI" altLang="sl-SI" b="1" dirty="0" err="1" smtClean="0">
                <a:solidFill>
                  <a:srgbClr val="FFFF00"/>
                </a:solidFill>
              </a:rPr>
              <a:t>BRT</a:t>
            </a:r>
            <a:r>
              <a:rPr lang="sl-SI" altLang="sl-SI" b="1" dirty="0" smtClean="0">
                <a:solidFill>
                  <a:srgbClr val="FFFF00"/>
                </a:solidFill>
              </a:rPr>
              <a:t> pri </a:t>
            </a:r>
            <a:r>
              <a:rPr lang="sl-SI" altLang="sl-SI" b="1" dirty="0" err="1" smtClean="0">
                <a:solidFill>
                  <a:srgbClr val="FFFF00"/>
                </a:solidFill>
              </a:rPr>
              <a:t>HDR</a:t>
            </a:r>
            <a:r>
              <a:rPr lang="sl-SI" altLang="sl-SI" b="1" dirty="0" smtClean="0">
                <a:solidFill>
                  <a:srgbClr val="FFFF00"/>
                </a:solidFill>
              </a:rPr>
              <a:t> obsevanju </a:t>
            </a:r>
            <a:endParaRPr lang="sl-SI" altLang="sl-SI" b="1" dirty="0">
              <a:solidFill>
                <a:srgbClr val="FFFF00"/>
              </a:solidFill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2800" dirty="0">
                <a:solidFill>
                  <a:srgbClr val="FFFF00"/>
                </a:solidFill>
              </a:rPr>
              <a:t>Uroš Čotar, </a:t>
            </a:r>
            <a:r>
              <a:rPr lang="en-GB" altLang="sl-SI" sz="2800" dirty="0" err="1">
                <a:solidFill>
                  <a:srgbClr val="FFFF00"/>
                </a:solidFill>
              </a:rPr>
              <a:t>univ.</a:t>
            </a:r>
            <a:r>
              <a:rPr lang="en-GB" altLang="sl-SI" sz="2800" dirty="0">
                <a:solidFill>
                  <a:srgbClr val="FFFF00"/>
                </a:solidFill>
              </a:rPr>
              <a:t> dipl. </a:t>
            </a:r>
            <a:r>
              <a:rPr lang="en-GB" altLang="sl-SI" sz="2800" dirty="0" err="1">
                <a:solidFill>
                  <a:srgbClr val="FFFF00"/>
                </a:solidFill>
              </a:rPr>
              <a:t>fiz</a:t>
            </a:r>
            <a:r>
              <a:rPr lang="en-GB" altLang="sl-SI" sz="2800" dirty="0">
                <a:solidFill>
                  <a:srgbClr val="FFFF00"/>
                </a:solidFill>
              </a:rPr>
              <a:t>., </a:t>
            </a: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2800" dirty="0" err="1">
                <a:solidFill>
                  <a:srgbClr val="FFFF00"/>
                </a:solidFill>
              </a:rPr>
              <a:t>odgovorna</a:t>
            </a:r>
            <a:r>
              <a:rPr lang="en-GB" altLang="sl-SI" sz="2800" dirty="0">
                <a:solidFill>
                  <a:srgbClr val="FFFF00"/>
                </a:solidFill>
              </a:rPr>
              <a:t> </a:t>
            </a:r>
            <a:r>
              <a:rPr lang="en-GB" altLang="sl-SI" sz="2800" dirty="0" err="1">
                <a:solidFill>
                  <a:srgbClr val="FFFF00"/>
                </a:solidFill>
              </a:rPr>
              <a:t>oseba</a:t>
            </a:r>
            <a:r>
              <a:rPr lang="en-GB" altLang="sl-SI" sz="2800" dirty="0">
                <a:solidFill>
                  <a:srgbClr val="FFFF00"/>
                </a:solidFill>
              </a:rPr>
              <a:t> za </a:t>
            </a:r>
            <a:r>
              <a:rPr lang="en-GB" altLang="sl-SI" sz="2800" dirty="0" err="1">
                <a:solidFill>
                  <a:srgbClr val="FFFF00"/>
                </a:solidFill>
              </a:rPr>
              <a:t>varstvo</a:t>
            </a:r>
            <a:r>
              <a:rPr lang="en-GB" altLang="sl-SI" sz="2800" dirty="0">
                <a:solidFill>
                  <a:srgbClr val="FFFF00"/>
                </a:solidFill>
              </a:rPr>
              <a:t> </a:t>
            </a:r>
            <a:r>
              <a:rPr lang="en-GB" altLang="sl-SI" sz="2800" dirty="0" err="1">
                <a:solidFill>
                  <a:srgbClr val="FFFF00"/>
                </a:solidFill>
              </a:rPr>
              <a:t>pred</a:t>
            </a:r>
            <a:r>
              <a:rPr lang="en-GB" altLang="sl-SI" sz="2800" dirty="0">
                <a:solidFill>
                  <a:srgbClr val="FFFF00"/>
                </a:solidFill>
              </a:rPr>
              <a:t> </a:t>
            </a:r>
            <a:r>
              <a:rPr lang="en-GB" altLang="sl-SI" sz="2800" dirty="0" err="1">
                <a:solidFill>
                  <a:srgbClr val="FFFF00"/>
                </a:solidFill>
              </a:rPr>
              <a:t>sevanji</a:t>
            </a:r>
            <a:endParaRPr lang="en-GB" altLang="sl-SI" sz="2800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sz="2800" dirty="0" err="1">
                <a:solidFill>
                  <a:srgbClr val="FFFF00"/>
                </a:solidFill>
              </a:rPr>
              <a:t>Onkološki</a:t>
            </a:r>
            <a:r>
              <a:rPr lang="en-GB" altLang="sl-SI" sz="2800" dirty="0">
                <a:solidFill>
                  <a:srgbClr val="FFFF00"/>
                </a:solidFill>
              </a:rPr>
              <a:t> </a:t>
            </a:r>
            <a:r>
              <a:rPr lang="en-GB" altLang="sl-SI" sz="2800" dirty="0" err="1">
                <a:solidFill>
                  <a:srgbClr val="FFFF00"/>
                </a:solidFill>
              </a:rPr>
              <a:t>Inštitut</a:t>
            </a:r>
            <a:r>
              <a:rPr lang="en-GB" altLang="sl-SI" sz="2800" dirty="0">
                <a:solidFill>
                  <a:srgbClr val="FFFF00"/>
                </a:solidFill>
              </a:rPr>
              <a:t>, </a:t>
            </a:r>
            <a:r>
              <a:rPr lang="en-GB" altLang="sl-SI" sz="2800" dirty="0" smtClean="0">
                <a:solidFill>
                  <a:srgbClr val="FFFF00"/>
                </a:solidFill>
              </a:rPr>
              <a:t>Ljubljana</a:t>
            </a:r>
            <a:endParaRPr lang="sl-SI" altLang="sl-SI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15938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Razdelitev območij s povišanim sevanjem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2588" y="2060575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Nadzorovana območja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00"/>
                </a:solidFill>
              </a:rPr>
              <a:t>Opazovana območja</a:t>
            </a:r>
          </a:p>
          <a:p>
            <a:pPr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Območja, ki niso pod nadzorom</a:t>
            </a:r>
          </a:p>
        </p:txBody>
      </p:sp>
    </p:spTree>
    <p:extLst>
      <p:ext uri="{BB962C8B-B14F-4D97-AF65-F5344CB8AC3E}">
        <p14:creationId xmlns:p14="http://schemas.microsoft.com/office/powerpoint/2010/main" val="2979140500"/>
      </p:ext>
    </p:extLst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Nadzorovana območja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229600" cy="4530725"/>
          </a:xfrm>
        </p:spPr>
        <p:txBody>
          <a:bodyPr/>
          <a:lstStyle/>
          <a:p>
            <a:pPr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So območja: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ki so posebej označena z oznakami (pozor sevanje, radioaktivno)‏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kjer lahko letna doza delavca preseže 6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mSv</a:t>
            </a:r>
            <a:endParaRPr lang="sl-SI" altLang="sl-SI" sz="2400" dirty="0" smtClean="0">
              <a:solidFill>
                <a:srgbClr val="FFFF00"/>
              </a:solidFill>
            </a:endParaRP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kjer je povprečna hitrost doze večja kot 3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Sv</a:t>
            </a:r>
            <a:r>
              <a:rPr lang="sl-SI" altLang="sl-SI" sz="2400" dirty="0" smtClean="0">
                <a:solidFill>
                  <a:srgbClr val="FFFF00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kjer je največja hitrost doze večja od 60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Sv</a:t>
            </a:r>
            <a:r>
              <a:rPr lang="sl-SI" altLang="sl-SI" sz="2400" dirty="0" smtClean="0">
                <a:solidFill>
                  <a:srgbClr val="FFFF00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kjer se izvajajo </a:t>
            </a:r>
            <a:r>
              <a:rPr lang="sl-SI" altLang="sl-SI" sz="2400" b="1" u="sng" dirty="0" smtClean="0">
                <a:solidFill>
                  <a:srgbClr val="FFC000"/>
                </a:solidFill>
              </a:rPr>
              <a:t>radioterapevtski </a:t>
            </a:r>
            <a:r>
              <a:rPr lang="sl-SI" altLang="sl-SI" sz="2400" b="1" u="sng" dirty="0" smtClean="0">
                <a:solidFill>
                  <a:srgbClr val="FFC000"/>
                </a:solidFill>
              </a:rPr>
              <a:t>posegi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kjer obstaja nevarnost kontaminacije nad dopustno mejo</a:t>
            </a:r>
          </a:p>
          <a:p>
            <a:pPr eaLnBrk="1" hangingPunct="1">
              <a:spcBef>
                <a:spcPts val="600"/>
              </a:spcBef>
              <a:buSzPct val="120000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Na OI: celotni oddelek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NM</a:t>
            </a:r>
            <a:r>
              <a:rPr lang="sl-SI" altLang="sl-SI" sz="2400" dirty="0" smtClean="0">
                <a:solidFill>
                  <a:srgbClr val="FFFF00"/>
                </a:solidFill>
              </a:rPr>
              <a:t>,  skladišče </a:t>
            </a:r>
            <a:r>
              <a:rPr lang="sl-SI" altLang="sl-SI" sz="2400" dirty="0" smtClean="0">
                <a:solidFill>
                  <a:srgbClr val="FFFF00"/>
                </a:solidFill>
              </a:rPr>
              <a:t>radioaktivnega materiala in radioaktivnih odpadkov, </a:t>
            </a:r>
            <a:r>
              <a:rPr lang="sl-SI" altLang="sl-SI" sz="2400" b="1" u="sng" dirty="0" err="1" smtClean="0">
                <a:solidFill>
                  <a:srgbClr val="FFC000"/>
                </a:solidFill>
              </a:rPr>
              <a:t>BRT</a:t>
            </a:r>
            <a:r>
              <a:rPr lang="sl-SI" altLang="sl-SI" sz="2400" b="1" u="sng" dirty="0" smtClean="0">
                <a:solidFill>
                  <a:srgbClr val="FFC000"/>
                </a:solidFill>
              </a:rPr>
              <a:t>: </a:t>
            </a:r>
            <a:r>
              <a:rPr lang="sl-SI" altLang="sl-SI" sz="2400" b="1" u="sng" dirty="0" err="1" smtClean="0">
                <a:solidFill>
                  <a:srgbClr val="FFC000"/>
                </a:solidFill>
              </a:rPr>
              <a:t>HDR</a:t>
            </a:r>
            <a:r>
              <a:rPr lang="sl-SI" altLang="sl-SI" sz="2400" b="1" u="sng" dirty="0" smtClean="0">
                <a:solidFill>
                  <a:srgbClr val="FFC000"/>
                </a:solidFill>
              </a:rPr>
              <a:t>,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PDR</a:t>
            </a:r>
            <a:r>
              <a:rPr lang="sl-SI" altLang="sl-SI" sz="2400" dirty="0" smtClean="0">
                <a:solidFill>
                  <a:srgbClr val="FFFF00"/>
                </a:solidFill>
              </a:rPr>
              <a:t>, jodove sobe, prostor </a:t>
            </a:r>
            <a:r>
              <a:rPr lang="sl-SI" altLang="sl-SI" sz="2400" dirty="0" smtClean="0">
                <a:solidFill>
                  <a:srgbClr val="FFFF00"/>
                </a:solidFill>
              </a:rPr>
              <a:t>za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RTG</a:t>
            </a:r>
            <a:r>
              <a:rPr lang="sl-SI" altLang="sl-SI" sz="2400" dirty="0" smtClean="0">
                <a:solidFill>
                  <a:srgbClr val="FFFF00"/>
                </a:solidFill>
              </a:rPr>
              <a:t> slikanje, TRT: bunkerji, kjer so obsevalne naprave, prostori neposredno pod in nad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Linaci</a:t>
            </a:r>
            <a:r>
              <a:rPr lang="sl-SI" altLang="sl-SI" sz="2400" dirty="0" smtClean="0">
                <a:solidFill>
                  <a:srgbClr val="FFFF00"/>
                </a:solidFill>
              </a:rPr>
              <a:t>,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BIO</a:t>
            </a:r>
            <a:r>
              <a:rPr lang="sl-SI" altLang="sl-SI" sz="2400" dirty="0" smtClean="0">
                <a:solidFill>
                  <a:srgbClr val="FFFF00"/>
                </a:solidFill>
              </a:rPr>
              <a:t> – prostor aparata</a:t>
            </a:r>
          </a:p>
        </p:txBody>
      </p:sp>
    </p:spTree>
    <p:extLst>
      <p:ext uri="{BB962C8B-B14F-4D97-AF65-F5344CB8AC3E}">
        <p14:creationId xmlns:p14="http://schemas.microsoft.com/office/powerpoint/2010/main" val="361686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Nadzorovana območja (2)</a:t>
            </a: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Dostop v nadzorovano območje mora biti </a:t>
            </a:r>
            <a:r>
              <a:rPr lang="sl-SI" altLang="sl-SI" sz="2800" dirty="0" smtClean="0">
                <a:solidFill>
                  <a:srgbClr val="FFFF00"/>
                </a:solidFill>
              </a:rPr>
              <a:t>omejen </a:t>
            </a:r>
            <a:r>
              <a:rPr lang="sl-SI" altLang="sl-SI" sz="2800" dirty="0" smtClean="0">
                <a:solidFill>
                  <a:srgbClr val="FFFF00"/>
                </a:solidFill>
              </a:rPr>
              <a:t>(zaklepanje, kartice, alarmi).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Samostojno vstopajo samo osebe, </a:t>
            </a:r>
            <a:r>
              <a:rPr lang="sl-SI" altLang="sl-SI" sz="2800" dirty="0" smtClean="0">
                <a:solidFill>
                  <a:srgbClr val="FFFF00"/>
                </a:solidFill>
              </a:rPr>
              <a:t>ki: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so seznanjene s tveganjem, ki je povezano z delom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imajo ustrezno znanje iz varstva pred sevanjem 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imajo veljavno zdravniško spričevalo za delo z viri sevanj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nosijo osebni dozimeter</a:t>
            </a:r>
          </a:p>
        </p:txBody>
      </p:sp>
    </p:spTree>
    <p:extLst>
      <p:ext uri="{BB962C8B-B14F-4D97-AF65-F5344CB8AC3E}">
        <p14:creationId xmlns:p14="http://schemas.microsoft.com/office/powerpoint/2010/main" val="1694254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Opazovana območja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7544" y="1268760"/>
            <a:ext cx="8222431" cy="525586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So tista: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kjer omejitev dostopa sicer ni potrebna, potreben pa je reden nadzor 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kjer je povprečna hitrost doze 0.5 do 3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Sv</a:t>
            </a:r>
            <a:r>
              <a:rPr lang="sl-SI" altLang="sl-SI" sz="2400" dirty="0" smtClean="0">
                <a:solidFill>
                  <a:srgbClr val="FFFF00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kjer je največja hitrost doze med 3 in 60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Sv</a:t>
            </a:r>
            <a:r>
              <a:rPr lang="sl-SI" altLang="sl-SI" sz="2400" dirty="0" smtClean="0">
                <a:solidFill>
                  <a:srgbClr val="FFFF00"/>
                </a:solidFill>
              </a:rPr>
              <a:t>/h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na OI: 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b="1" u="sng" dirty="0" err="1" smtClean="0">
                <a:solidFill>
                  <a:srgbClr val="FFC000"/>
                </a:solidFill>
              </a:rPr>
              <a:t>BRT</a:t>
            </a:r>
            <a:r>
              <a:rPr lang="sl-SI" altLang="sl-SI" sz="2400" b="1" u="sng" dirty="0" smtClean="0">
                <a:solidFill>
                  <a:srgbClr val="FFC000"/>
                </a:solidFill>
              </a:rPr>
              <a:t>: Celoten oddelek </a:t>
            </a:r>
            <a:r>
              <a:rPr lang="sl-SI" altLang="sl-SI" sz="2400" b="1" u="sng" dirty="0" err="1" smtClean="0">
                <a:solidFill>
                  <a:srgbClr val="FFC000"/>
                </a:solidFill>
              </a:rPr>
              <a:t>BRT</a:t>
            </a:r>
            <a:r>
              <a:rPr lang="sl-SI" altLang="sl-SI" sz="2400" b="1" u="sng" dirty="0" smtClean="0">
                <a:solidFill>
                  <a:srgbClr val="FFC000"/>
                </a:solidFill>
              </a:rPr>
              <a:t>, razen </a:t>
            </a:r>
            <a:r>
              <a:rPr lang="sl-SI" altLang="sl-SI" sz="2400" b="1" u="sng" dirty="0" err="1" smtClean="0">
                <a:solidFill>
                  <a:srgbClr val="FFC000"/>
                </a:solidFill>
              </a:rPr>
              <a:t>HDR</a:t>
            </a:r>
            <a:r>
              <a:rPr lang="sl-SI" altLang="sl-SI" sz="2400" b="1" u="sng" dirty="0" smtClean="0">
                <a:solidFill>
                  <a:srgbClr val="FFC000"/>
                </a:solidFill>
              </a:rPr>
              <a:t>, </a:t>
            </a:r>
            <a:r>
              <a:rPr lang="sl-SI" altLang="sl-SI" sz="2400" b="1" u="sng" dirty="0" err="1" smtClean="0">
                <a:solidFill>
                  <a:srgbClr val="FFC000"/>
                </a:solidFill>
              </a:rPr>
              <a:t>PDR</a:t>
            </a:r>
            <a:r>
              <a:rPr lang="sl-SI" altLang="sl-SI" sz="2400" b="1" u="sng" dirty="0" smtClean="0">
                <a:solidFill>
                  <a:srgbClr val="FFC000"/>
                </a:solidFill>
              </a:rPr>
              <a:t> in jodovih sob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TRT</a:t>
            </a:r>
            <a:r>
              <a:rPr lang="sl-SI" altLang="sl-SI" sz="2400" dirty="0" smtClean="0">
                <a:solidFill>
                  <a:srgbClr val="FFFF00"/>
                </a:solidFill>
              </a:rPr>
              <a:t>: nadzorni prostori obsevalnih naprav in simulatorjev obsevanja,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err="1" smtClean="0">
                <a:solidFill>
                  <a:srgbClr val="FFFF00"/>
                </a:solidFill>
              </a:rPr>
              <a:t>RTG</a:t>
            </a:r>
            <a:r>
              <a:rPr lang="sl-SI" altLang="sl-SI" sz="2400" dirty="0" smtClean="0">
                <a:solidFill>
                  <a:srgbClr val="FFFF00"/>
                </a:solidFill>
              </a:rPr>
              <a:t>: nadzorna mesta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RTG</a:t>
            </a:r>
            <a:r>
              <a:rPr lang="sl-SI" altLang="sl-SI" sz="2400" dirty="0" smtClean="0">
                <a:solidFill>
                  <a:srgbClr val="FFFF00"/>
                </a:solidFill>
              </a:rPr>
              <a:t> aparatov</a:t>
            </a:r>
          </a:p>
          <a:p>
            <a:pPr eaLnBrk="1" hangingPunct="1">
              <a:spcBef>
                <a:spcPts val="600"/>
              </a:spcBef>
              <a:buSzPct val="120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err="1" smtClean="0">
                <a:solidFill>
                  <a:srgbClr val="FFFF00"/>
                </a:solidFill>
              </a:rPr>
              <a:t>BIO</a:t>
            </a:r>
            <a:r>
              <a:rPr lang="sl-SI" altLang="sl-SI" sz="2400" dirty="0" smtClean="0">
                <a:solidFill>
                  <a:srgbClr val="FFFF00"/>
                </a:solidFill>
              </a:rPr>
              <a:t>: nadzorno mesto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RTG</a:t>
            </a:r>
            <a:r>
              <a:rPr lang="sl-SI" altLang="sl-SI" sz="2400" dirty="0" smtClean="0">
                <a:solidFill>
                  <a:srgbClr val="FFFF00"/>
                </a:solidFill>
              </a:rPr>
              <a:t> aparata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ostala območja so izven nadzora</a:t>
            </a:r>
          </a:p>
        </p:txBody>
      </p:sp>
    </p:spTree>
    <p:extLst>
      <p:ext uri="{BB962C8B-B14F-4D97-AF65-F5344CB8AC3E}">
        <p14:creationId xmlns:p14="http://schemas.microsoft.com/office/powerpoint/2010/main" val="3990898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Posebnosti na </a:t>
            </a:r>
            <a:r>
              <a:rPr lang="sl-SI" dirty="0" err="1" smtClean="0">
                <a:solidFill>
                  <a:srgbClr val="FFFF00"/>
                </a:solidFill>
              </a:rPr>
              <a:t>BRT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400" dirty="0" err="1" smtClean="0">
                <a:solidFill>
                  <a:srgbClr val="FFFF00"/>
                </a:solidFill>
              </a:rPr>
              <a:t>OVID</a:t>
            </a:r>
            <a:r>
              <a:rPr lang="sl-SI" sz="2400" dirty="0" smtClean="0">
                <a:solidFill>
                  <a:srgbClr val="FFFF00"/>
                </a:solidFill>
              </a:rPr>
              <a:t> </a:t>
            </a:r>
            <a:r>
              <a:rPr lang="sl-SI" sz="2400" dirty="0" err="1" smtClean="0">
                <a:solidFill>
                  <a:srgbClr val="FFFF00"/>
                </a:solidFill>
              </a:rPr>
              <a:t>LDOZ</a:t>
            </a:r>
            <a:r>
              <a:rPr lang="sl-SI" sz="2400" dirty="0" smtClean="0">
                <a:solidFill>
                  <a:srgbClr val="FFFF00"/>
                </a:solidFill>
              </a:rPr>
              <a:t>-</a:t>
            </a:r>
            <a:r>
              <a:rPr lang="sl-SI" sz="2400" dirty="0" err="1" smtClean="0">
                <a:solidFill>
                  <a:srgbClr val="FFFF00"/>
                </a:solidFill>
              </a:rPr>
              <a:t>OVID</a:t>
            </a:r>
            <a:r>
              <a:rPr lang="sl-SI" sz="2400" dirty="0" smtClean="0">
                <a:solidFill>
                  <a:srgbClr val="FFFF00"/>
                </a:solidFill>
              </a:rPr>
              <a:t>-3040</a:t>
            </a:r>
          </a:p>
          <a:p>
            <a:r>
              <a:rPr lang="sl-SI" sz="2400" dirty="0" err="1" smtClean="0">
                <a:solidFill>
                  <a:srgbClr val="FFFF00"/>
                </a:solidFill>
              </a:rPr>
              <a:t>BRT</a:t>
            </a:r>
            <a:r>
              <a:rPr lang="sl-SI" sz="2400" dirty="0" smtClean="0">
                <a:solidFill>
                  <a:srgbClr val="FFFF00"/>
                </a:solidFill>
              </a:rPr>
              <a:t> je opazovano območje, razen sob, ki so nadzorovane</a:t>
            </a:r>
          </a:p>
          <a:p>
            <a:r>
              <a:rPr lang="sl-SI" sz="2400" dirty="0" smtClean="0">
                <a:solidFill>
                  <a:srgbClr val="FFFF00"/>
                </a:solidFill>
              </a:rPr>
              <a:t>Operacijski poseg </a:t>
            </a:r>
            <a:r>
              <a:rPr lang="sl-SI" sz="2400" b="1" u="sng" dirty="0" smtClean="0">
                <a:solidFill>
                  <a:srgbClr val="FFC000"/>
                </a:solidFill>
              </a:rPr>
              <a:t>ni</a:t>
            </a:r>
            <a:r>
              <a:rPr lang="sl-SI" sz="2400" dirty="0" smtClean="0">
                <a:solidFill>
                  <a:srgbClr val="FFFF00"/>
                </a:solidFill>
              </a:rPr>
              <a:t> sevalna dejavnost</a:t>
            </a:r>
          </a:p>
          <a:p>
            <a:r>
              <a:rPr lang="sl-SI" sz="2400" dirty="0" smtClean="0">
                <a:solidFill>
                  <a:srgbClr val="FFFF00"/>
                </a:solidFill>
              </a:rPr>
              <a:t>Anestezijsko osebje ter operacijske medicinske sestre ostajajo </a:t>
            </a:r>
            <a:r>
              <a:rPr lang="sl-SI" sz="2400" b="1" u="sng" dirty="0" err="1" smtClean="0">
                <a:solidFill>
                  <a:srgbClr val="FFC000"/>
                </a:solidFill>
              </a:rPr>
              <a:t>nesevalni</a:t>
            </a:r>
            <a:r>
              <a:rPr lang="sl-SI" sz="2400" dirty="0" smtClean="0">
                <a:solidFill>
                  <a:srgbClr val="FFFF00"/>
                </a:solidFill>
              </a:rPr>
              <a:t> delavci: </a:t>
            </a:r>
          </a:p>
          <a:p>
            <a:pPr>
              <a:buFontTx/>
              <a:buChar char="-"/>
            </a:pPr>
            <a:r>
              <a:rPr lang="sl-SI" sz="2400" dirty="0" smtClean="0">
                <a:solidFill>
                  <a:srgbClr val="FFFF00"/>
                </a:solidFill>
              </a:rPr>
              <a:t>ni potreben zdravniški pregled</a:t>
            </a:r>
          </a:p>
          <a:p>
            <a:pPr>
              <a:buFontTx/>
              <a:buChar char="-"/>
            </a:pPr>
            <a:r>
              <a:rPr lang="sl-SI" sz="2400" dirty="0" smtClean="0">
                <a:solidFill>
                  <a:srgbClr val="FFFF00"/>
                </a:solidFill>
              </a:rPr>
              <a:t>ni potreben tečaj iz varstva pred sevanji</a:t>
            </a:r>
          </a:p>
          <a:p>
            <a:pPr>
              <a:buFontTx/>
              <a:buChar char="-"/>
            </a:pPr>
            <a:r>
              <a:rPr lang="sl-SI" sz="2400" dirty="0" smtClean="0">
                <a:solidFill>
                  <a:srgbClr val="FFFF00"/>
                </a:solidFill>
              </a:rPr>
              <a:t>ni potreben TL dozimeter</a:t>
            </a:r>
          </a:p>
          <a:p>
            <a:pPr lvl="0">
              <a:buClr>
                <a:srgbClr val="86D1EC"/>
              </a:buClr>
            </a:pPr>
            <a:r>
              <a:rPr lang="sl-SI" sz="2400" dirty="0" err="1" smtClean="0">
                <a:solidFill>
                  <a:srgbClr val="FFFF00"/>
                </a:solidFill>
              </a:rPr>
              <a:t>HDR</a:t>
            </a:r>
            <a:r>
              <a:rPr lang="sl-SI" sz="2400" dirty="0" smtClean="0">
                <a:solidFill>
                  <a:srgbClr val="FFFF00"/>
                </a:solidFill>
              </a:rPr>
              <a:t> obsevanje je </a:t>
            </a:r>
            <a:r>
              <a:rPr lang="sl-SI" sz="2400" dirty="0">
                <a:solidFill>
                  <a:srgbClr val="FFFF00"/>
                </a:solidFill>
              </a:rPr>
              <a:t>sevalna </a:t>
            </a:r>
            <a:r>
              <a:rPr lang="sl-SI" sz="2400" dirty="0" smtClean="0">
                <a:solidFill>
                  <a:srgbClr val="FFFF00"/>
                </a:solidFill>
              </a:rPr>
              <a:t>dejavnost</a:t>
            </a:r>
          </a:p>
          <a:p>
            <a:pPr lvl="0">
              <a:buClr>
                <a:srgbClr val="86D1EC"/>
              </a:buClr>
            </a:pPr>
            <a:r>
              <a:rPr lang="sl-SI" sz="2400" dirty="0" smtClean="0">
                <a:solidFill>
                  <a:srgbClr val="FFFF00"/>
                </a:solidFill>
              </a:rPr>
              <a:t>Dokument </a:t>
            </a:r>
            <a:r>
              <a:rPr lang="sl-SI" sz="2400" dirty="0" err="1" smtClean="0">
                <a:solidFill>
                  <a:srgbClr val="FFFF00"/>
                </a:solidFill>
              </a:rPr>
              <a:t>LDOZ</a:t>
            </a:r>
            <a:r>
              <a:rPr lang="sl-SI" sz="2400" dirty="0" smtClean="0">
                <a:solidFill>
                  <a:srgbClr val="FFFF00"/>
                </a:solidFill>
              </a:rPr>
              <a:t>-191/2007-GO je še v veljavi</a:t>
            </a:r>
            <a:endParaRPr lang="sl-SI" sz="24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l-SI" sz="2400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endParaRPr lang="sl-SI" sz="2400" dirty="0" smtClean="0">
              <a:solidFill>
                <a:srgbClr val="FFFF00"/>
              </a:solidFill>
            </a:endParaRPr>
          </a:p>
          <a:p>
            <a:endParaRPr lang="sl-SI" sz="2400" dirty="0" smtClean="0">
              <a:solidFill>
                <a:srgbClr val="FFFF00"/>
              </a:solidFill>
            </a:endParaRPr>
          </a:p>
          <a:p>
            <a:endParaRPr lang="sl-SI" sz="2400" dirty="0" smtClean="0">
              <a:solidFill>
                <a:srgbClr val="FFFF00"/>
              </a:solidFill>
            </a:endParaRPr>
          </a:p>
          <a:p>
            <a:endParaRPr lang="sl-SI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2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Primerjava prejetih doz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hitrost doze v naravi (Slovenija): 0.05 - 0.2 </a:t>
            </a:r>
            <a:r>
              <a:rPr lang="el-GR" altLang="sl-SI" sz="24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efektivna doza v naravi: 2 - 3 </a:t>
            </a:r>
            <a:r>
              <a:rPr lang="sl-SI" altLang="sl-SI" sz="2400" dirty="0" err="1" smtClean="0">
                <a:solidFill>
                  <a:srgbClr val="FFFF00"/>
                </a:solidFill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</a:rPr>
              <a:t>/leto, dnevna doza 5-10 </a:t>
            </a:r>
            <a:r>
              <a:rPr lang="el-GR" altLang="sl-SI" sz="24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</a:rPr>
              <a:t>polet čez ocean: 50 </a:t>
            </a:r>
            <a:r>
              <a:rPr lang="el-GR" altLang="sl-SI" sz="2400" dirty="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Ogled Postojnske jame: 50-300 </a:t>
            </a:r>
            <a:r>
              <a:rPr lang="el-GR" altLang="sl-SI" sz="2400" dirty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</a:t>
            </a:r>
            <a:endParaRPr lang="sl-SI" altLang="sl-SI" sz="2400" dirty="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medicinska diagnostika 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/leto (povprečje)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medicinska terapija: 50 - 200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Gy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!!! (To je lahko tudi smrtna doza)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zakonske omejitve: 1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/leto za prebivalce,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20mSv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/leto za profesionalce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posledice sevanja: 50 </a:t>
            </a:r>
            <a:r>
              <a:rPr lang="sl-SI" altLang="sl-SI" sz="2400" dirty="0" err="1" smtClean="0">
                <a:solidFill>
                  <a:srgbClr val="FFFF00"/>
                </a:solidFill>
                <a:cs typeface="Arial" charset="0"/>
              </a:rPr>
              <a:t>mSv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 sprememba krvne slike; 1 - 6 Sv opekline, bruhanje, izpadanje las, odpoved imunskega sistema; nad 6 Sv 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smrt</a:t>
            </a:r>
            <a:endParaRPr lang="sl-SI" altLang="sl-SI" sz="2400" dirty="0">
              <a:solidFill>
                <a:srgbClr val="FFFF00"/>
              </a:solidFill>
              <a:cs typeface="Arial" charset="0"/>
            </a:endParaRP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sl-SI" altLang="sl-SI" sz="2400" b="1" u="sng" dirty="0" smtClean="0">
                <a:solidFill>
                  <a:srgbClr val="FFC000"/>
                </a:solidFill>
                <a:cs typeface="Arial" charset="0"/>
              </a:rPr>
              <a:t>Kirurški posegi na </a:t>
            </a:r>
            <a:r>
              <a:rPr lang="sl-SI" altLang="sl-SI" sz="2400" b="1" u="sng" dirty="0" err="1" smtClean="0">
                <a:solidFill>
                  <a:srgbClr val="FFC000"/>
                </a:solidFill>
                <a:cs typeface="Arial" charset="0"/>
              </a:rPr>
              <a:t>BRT</a:t>
            </a:r>
            <a:r>
              <a:rPr lang="sl-SI" altLang="sl-SI" sz="2400" b="1" u="sng" dirty="0" smtClean="0">
                <a:solidFill>
                  <a:srgbClr val="FFC000"/>
                </a:solidFill>
                <a:cs typeface="Arial" charset="0"/>
              </a:rPr>
              <a:t> 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&lt; </a:t>
            </a:r>
            <a:r>
              <a:rPr lang="sl-SI" altLang="sl-SI" sz="2400" dirty="0" smtClean="0">
                <a:solidFill>
                  <a:srgbClr val="FFFF00"/>
                </a:solidFill>
              </a:rPr>
              <a:t>10 </a:t>
            </a:r>
            <a:r>
              <a:rPr lang="el-GR" altLang="sl-SI" sz="2400" dirty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400" dirty="0" smtClean="0">
                <a:solidFill>
                  <a:srgbClr val="FFFF00"/>
                </a:solidFill>
                <a:cs typeface="Arial" charset="0"/>
              </a:rPr>
              <a:t>Sv / leto</a:t>
            </a:r>
            <a:endParaRPr lang="sl-SI" altLang="sl-SI" sz="2400" dirty="0">
              <a:solidFill>
                <a:srgbClr val="FFFF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642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3 načini ščitenja pred sevanjem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dirty="0">
                <a:solidFill>
                  <a:srgbClr val="FFFF00"/>
                </a:solidFill>
              </a:rPr>
              <a:t>Čas</a:t>
            </a:r>
          </a:p>
          <a:p>
            <a:r>
              <a:rPr lang="sl-SI" altLang="sl-SI" dirty="0">
                <a:solidFill>
                  <a:srgbClr val="FFFF00"/>
                </a:solidFill>
              </a:rPr>
              <a:t>Razdalja </a:t>
            </a:r>
          </a:p>
          <a:p>
            <a:r>
              <a:rPr lang="sl-SI" altLang="sl-SI" dirty="0" smtClean="0">
                <a:solidFill>
                  <a:srgbClr val="FFFF00"/>
                </a:solidFill>
              </a:rPr>
              <a:t>Ščit – pri napravi </a:t>
            </a:r>
            <a:r>
              <a:rPr lang="sl-SI" altLang="sl-SI" dirty="0" err="1" smtClean="0">
                <a:solidFill>
                  <a:srgbClr val="FFFF00"/>
                </a:solidFill>
              </a:rPr>
              <a:t>HDR</a:t>
            </a:r>
            <a:r>
              <a:rPr lang="sl-SI" altLang="sl-SI" dirty="0" smtClean="0">
                <a:solidFill>
                  <a:srgbClr val="FFFF00"/>
                </a:solidFill>
              </a:rPr>
              <a:t> je dovolj močan, da ni potrebna dodatna zaščita osebja</a:t>
            </a:r>
            <a:endParaRPr lang="sl-SI" altLang="sl-SI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 algn="ctr">
              <a:lnSpc>
                <a:spcPct val="81000"/>
              </a:lnSpc>
              <a:buFont typeface="Arial" charset="0"/>
              <a:buNone/>
            </a:pPr>
            <a:r>
              <a:rPr lang="en-GB" altLang="sl-SI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Zaključek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</a:pPr>
            <a:r>
              <a:rPr lang="en-GB" altLang="sl-SI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Hvala lepa za pozornost!</a:t>
            </a:r>
          </a:p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</a:pPr>
            <a:r>
              <a:rPr lang="en-GB" altLang="sl-SI" sz="32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Vprašanja?</a:t>
            </a:r>
          </a:p>
        </p:txBody>
      </p:sp>
      <p:pic>
        <p:nvPicPr>
          <p:cNvPr id="6" name="Picture 9" descr="baltaz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31" y="1323974"/>
            <a:ext cx="2820987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Opravičilo in zahvala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Opravičilo dr. Merlotu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Zahvala dr. Pekle – Golež</a:t>
            </a:r>
          </a:p>
          <a:p>
            <a:r>
              <a:rPr lang="sl-SI" dirty="0" smtClean="0">
                <a:solidFill>
                  <a:srgbClr val="FFFF00"/>
                </a:solidFill>
              </a:rPr>
              <a:t>Zahvala </a:t>
            </a:r>
            <a:r>
              <a:rPr lang="sl-SI" dirty="0" err="1" smtClean="0">
                <a:solidFill>
                  <a:srgbClr val="FFFF00"/>
                </a:solidFill>
              </a:rPr>
              <a:t>DMS</a:t>
            </a:r>
            <a:r>
              <a:rPr lang="sl-SI" dirty="0" smtClean="0">
                <a:solidFill>
                  <a:srgbClr val="FFFF00"/>
                </a:solidFill>
              </a:rPr>
              <a:t> Milki Mlakar Petrič in Katji Kralj Serša</a:t>
            </a:r>
            <a:endParaRPr lang="sl-SI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Komu je ta predstavitev namenjena?</a:t>
            </a:r>
            <a:endParaRPr lang="sl-SI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30725"/>
          </a:xfrm>
        </p:spPr>
        <p:txBody>
          <a:bodyPr/>
          <a:lstStyle/>
          <a:p>
            <a:r>
              <a:rPr lang="sl-SI" dirty="0" smtClean="0">
                <a:solidFill>
                  <a:srgbClr val="FFFF00"/>
                </a:solidFill>
              </a:rPr>
              <a:t>Osebju, ki vstopa v prostore </a:t>
            </a:r>
            <a:r>
              <a:rPr lang="sl-SI" dirty="0" err="1" smtClean="0">
                <a:solidFill>
                  <a:srgbClr val="FFFF00"/>
                </a:solidFill>
              </a:rPr>
              <a:t>BRT</a:t>
            </a:r>
            <a:endParaRPr lang="sl-SI" dirty="0" smtClean="0">
              <a:solidFill>
                <a:srgbClr val="FFFF00"/>
              </a:solidFill>
            </a:endParaRP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</a:rPr>
              <a:t>Zdravnikom anesteziologom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</a:rPr>
              <a:t>Anestezijskim sestram</a:t>
            </a:r>
          </a:p>
          <a:p>
            <a:pPr>
              <a:buFontTx/>
              <a:buChar char="-"/>
            </a:pPr>
            <a:r>
              <a:rPr lang="sl-SI" dirty="0" smtClean="0">
                <a:solidFill>
                  <a:srgbClr val="FFFF00"/>
                </a:solidFill>
              </a:rPr>
              <a:t>Operacijskim sestram</a:t>
            </a:r>
          </a:p>
          <a:p>
            <a:pPr lvl="0">
              <a:buClr>
                <a:srgbClr val="86D1EC"/>
              </a:buClr>
            </a:pPr>
            <a:r>
              <a:rPr lang="sl-SI" dirty="0" smtClean="0">
                <a:solidFill>
                  <a:srgbClr val="FFFF00"/>
                </a:solidFill>
              </a:rPr>
              <a:t>Vsem ostalim, ki vstopajo na </a:t>
            </a:r>
            <a:r>
              <a:rPr lang="sl-SI" dirty="0" err="1" smtClean="0">
                <a:solidFill>
                  <a:srgbClr val="FFFF00"/>
                </a:solidFill>
              </a:rPr>
              <a:t>BRT</a:t>
            </a:r>
            <a:r>
              <a:rPr lang="sl-SI" dirty="0" smtClean="0">
                <a:solidFill>
                  <a:srgbClr val="FFFF00"/>
                </a:solidFill>
              </a:rPr>
              <a:t> oddelek</a:t>
            </a:r>
            <a:endParaRPr lang="sl-SI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6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 dirty="0" err="1">
                <a:solidFill>
                  <a:srgbClr val="FFFF00"/>
                </a:solidFill>
              </a:rPr>
              <a:t>Vsebina</a:t>
            </a:r>
            <a:endParaRPr lang="en-GB" altLang="sl-SI" dirty="0">
              <a:solidFill>
                <a:srgbClr val="FFFF00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 smtClean="0">
                <a:solidFill>
                  <a:srgbClr val="FFFF00"/>
                </a:solidFill>
              </a:rPr>
              <a:t>Odprti in zaprti viri</a:t>
            </a:r>
          </a:p>
          <a:p>
            <a:pPr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 smtClean="0">
                <a:solidFill>
                  <a:srgbClr val="FFFF00"/>
                </a:solidFill>
              </a:rPr>
              <a:t>Predstavitev naprave za </a:t>
            </a:r>
            <a:r>
              <a:rPr lang="sl-SI" altLang="sl-SI" dirty="0" err="1" smtClean="0">
                <a:solidFill>
                  <a:srgbClr val="FFFF00"/>
                </a:solidFill>
              </a:rPr>
              <a:t>HDR</a:t>
            </a:r>
            <a:endParaRPr lang="sl-SI" altLang="sl-SI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 smtClean="0">
                <a:solidFill>
                  <a:srgbClr val="FFFF00"/>
                </a:solidFill>
              </a:rPr>
              <a:t>Predstavitev </a:t>
            </a:r>
            <a:r>
              <a:rPr lang="sl-SI" altLang="sl-SI" dirty="0" err="1" smtClean="0">
                <a:solidFill>
                  <a:srgbClr val="FFFF00"/>
                </a:solidFill>
              </a:rPr>
              <a:t>OVID</a:t>
            </a:r>
            <a:endParaRPr lang="sl-SI" altLang="sl-SI" dirty="0" smtClean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dirty="0" smtClean="0">
                <a:solidFill>
                  <a:srgbClr val="FFFF00"/>
                </a:solidFill>
              </a:rPr>
              <a:t>Razdelitev območij s povišanim sevanjem</a:t>
            </a:r>
          </a:p>
          <a:p>
            <a:pPr marL="0" indent="0">
              <a:lnSpc>
                <a:spcPct val="8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sz="28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80000"/>
              </a:lnSpc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sl-SI" altLang="sl-SI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sl-SI">
                <a:solidFill>
                  <a:srgbClr val="FFFF66"/>
                </a:solidFill>
              </a:rPr>
              <a:t>Definicija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 dirty="0">
                <a:solidFill>
                  <a:srgbClr val="FFFF66"/>
                </a:solidFill>
              </a:rPr>
              <a:t>Odprti viri (open </a:t>
            </a:r>
            <a:r>
              <a:rPr lang="sl-SI" altLang="sl-SI" sz="2800" dirty="0" err="1">
                <a:solidFill>
                  <a:srgbClr val="FFFF66"/>
                </a:solidFill>
              </a:rPr>
              <a:t>sources</a:t>
            </a:r>
            <a:r>
              <a:rPr lang="sl-SI" altLang="sl-SI" sz="2800" dirty="0">
                <a:solidFill>
                  <a:srgbClr val="FFFF66"/>
                </a:solidFill>
              </a:rPr>
              <a:t>): možna je kontaminacija (razlitje, razsutje, </a:t>
            </a:r>
            <a:r>
              <a:rPr lang="sl-SI" altLang="sl-SI" sz="2800" dirty="0" err="1">
                <a:solidFill>
                  <a:srgbClr val="FFFF66"/>
                </a:solidFill>
              </a:rPr>
              <a:t>ingestija</a:t>
            </a:r>
            <a:r>
              <a:rPr lang="sl-SI" altLang="sl-SI" sz="2800" dirty="0">
                <a:solidFill>
                  <a:srgbClr val="FFFF66"/>
                </a:solidFill>
              </a:rPr>
              <a:t>, inhalacija). </a:t>
            </a:r>
          </a:p>
          <a:p>
            <a:pPr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 dirty="0">
                <a:solidFill>
                  <a:srgbClr val="FFFF66"/>
                </a:solidFill>
              </a:rPr>
              <a:t>Sem spadajo tudi raztopine v steklenih in plastičnih posodah.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 dirty="0" smtClean="0">
                <a:solidFill>
                  <a:srgbClr val="FFFF66"/>
                </a:solidFill>
              </a:rPr>
              <a:t>Zaprti </a:t>
            </a:r>
            <a:r>
              <a:rPr lang="sl-SI" altLang="sl-SI" sz="2800" dirty="0">
                <a:solidFill>
                  <a:srgbClr val="FFFF66"/>
                </a:solidFill>
              </a:rPr>
              <a:t>viri (</a:t>
            </a:r>
            <a:r>
              <a:rPr lang="sl-SI" altLang="sl-SI" sz="2800" dirty="0" err="1">
                <a:solidFill>
                  <a:srgbClr val="FFFF66"/>
                </a:solidFill>
              </a:rPr>
              <a:t>sealed</a:t>
            </a:r>
            <a:r>
              <a:rPr lang="sl-SI" altLang="sl-SI" sz="2800" dirty="0">
                <a:solidFill>
                  <a:srgbClr val="FFFF66"/>
                </a:solidFill>
              </a:rPr>
              <a:t> </a:t>
            </a:r>
            <a:r>
              <a:rPr lang="sl-SI" altLang="sl-SI" sz="2800" dirty="0" err="1">
                <a:solidFill>
                  <a:srgbClr val="FFFF66"/>
                </a:solidFill>
              </a:rPr>
              <a:t>sources</a:t>
            </a:r>
            <a:r>
              <a:rPr lang="sl-SI" altLang="sl-SI" sz="2800" dirty="0">
                <a:solidFill>
                  <a:srgbClr val="FFFF66"/>
                </a:solidFill>
              </a:rPr>
              <a:t>): kontaminacija ni možna. Ščit je dovolj močan.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 dirty="0">
                <a:solidFill>
                  <a:srgbClr val="FFFF66"/>
                </a:solidFill>
              </a:rPr>
              <a:t>Radioaktivni viri</a:t>
            </a:r>
          </a:p>
          <a:p>
            <a:pPr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sl-SI" altLang="sl-SI" sz="2800" dirty="0">
                <a:solidFill>
                  <a:srgbClr val="FFFF66"/>
                </a:solidFill>
              </a:rPr>
              <a:t>Naprave s pospeševalno cevjo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4800" dirty="0" err="1">
                <a:solidFill>
                  <a:srgbClr val="FFFF66"/>
                </a:solidFill>
              </a:rPr>
              <a:t>Brahiradioterapija</a:t>
            </a:r>
            <a:r>
              <a:rPr lang="sl-SI" altLang="sl-SI" sz="4800" dirty="0">
                <a:solidFill>
                  <a:srgbClr val="FFFF66"/>
                </a:solidFill>
              </a:rPr>
              <a:t> </a:t>
            </a:r>
            <a:r>
              <a:rPr lang="sl-SI" altLang="sl-SI" sz="4800" dirty="0" smtClean="0">
                <a:solidFill>
                  <a:srgbClr val="FFFF66"/>
                </a:solidFill>
              </a:rPr>
              <a:t>- </a:t>
            </a:r>
            <a:r>
              <a:rPr lang="sl-SI" altLang="sl-SI" sz="4800" dirty="0" err="1" smtClean="0">
                <a:solidFill>
                  <a:srgbClr val="FFFF66"/>
                </a:solidFill>
              </a:rPr>
              <a:t>HDR</a:t>
            </a:r>
            <a:endParaRPr lang="sl-SI" altLang="sl-SI" sz="4800" dirty="0">
              <a:solidFill>
                <a:srgbClr val="FFFF66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sl-SI" altLang="sl-SI" dirty="0">
              <a:solidFill>
                <a:srgbClr val="FFFF66"/>
              </a:solidFill>
            </a:endParaRPr>
          </a:p>
          <a:p>
            <a:pPr>
              <a:spcBef>
                <a:spcPts val="700"/>
              </a:spcBef>
              <a:buSzPct val="103000"/>
            </a:pPr>
            <a:r>
              <a:rPr lang="sl-SI" altLang="sl-SI" dirty="0" err="1">
                <a:solidFill>
                  <a:srgbClr val="FFFF66"/>
                </a:solidFill>
              </a:rPr>
              <a:t>Brahiradioterapija</a:t>
            </a:r>
            <a:r>
              <a:rPr lang="sl-SI" altLang="sl-SI" dirty="0">
                <a:solidFill>
                  <a:srgbClr val="FFFF66"/>
                </a:solidFill>
              </a:rPr>
              <a:t> (</a:t>
            </a:r>
            <a:r>
              <a:rPr lang="sl-SI" altLang="sl-SI" dirty="0" err="1">
                <a:solidFill>
                  <a:srgbClr val="FFFF66"/>
                </a:solidFill>
              </a:rPr>
              <a:t>BRT</a:t>
            </a:r>
            <a:r>
              <a:rPr lang="sl-SI" altLang="sl-SI" dirty="0">
                <a:solidFill>
                  <a:srgbClr val="FFFF66"/>
                </a:solidFill>
              </a:rPr>
              <a:t>) =  zdravljenje z radioaktivnimi viri na telesu ali v telesu</a:t>
            </a:r>
          </a:p>
          <a:p>
            <a:pPr>
              <a:spcBef>
                <a:spcPts val="700"/>
              </a:spcBef>
              <a:buSzPct val="103000"/>
            </a:pPr>
            <a:r>
              <a:rPr lang="sl-SI" altLang="sl-SI" dirty="0" smtClean="0">
                <a:solidFill>
                  <a:srgbClr val="FFFF66"/>
                </a:solidFill>
              </a:rPr>
              <a:t>Aktivnosti</a:t>
            </a:r>
            <a:r>
              <a:rPr lang="sl-SI" altLang="sl-SI" dirty="0">
                <a:solidFill>
                  <a:srgbClr val="FFFF66"/>
                </a:solidFill>
              </a:rPr>
              <a:t>:  </a:t>
            </a:r>
            <a:r>
              <a:rPr lang="sl-SI" altLang="sl-SI" dirty="0" smtClean="0">
                <a:solidFill>
                  <a:srgbClr val="FFFF66"/>
                </a:solidFill>
              </a:rPr>
              <a:t>Ir-192 </a:t>
            </a:r>
            <a:r>
              <a:rPr lang="sl-SI" altLang="sl-SI" dirty="0">
                <a:solidFill>
                  <a:srgbClr val="FFFF66"/>
                </a:solidFill>
              </a:rPr>
              <a:t>do </a:t>
            </a:r>
            <a:r>
              <a:rPr lang="sl-SI" altLang="sl-SI" dirty="0" smtClean="0">
                <a:solidFill>
                  <a:srgbClr val="FFFF66"/>
                </a:solidFill>
              </a:rPr>
              <a:t>444 </a:t>
            </a:r>
            <a:r>
              <a:rPr lang="sl-SI" altLang="sl-SI" dirty="0" err="1">
                <a:solidFill>
                  <a:srgbClr val="FFFF66"/>
                </a:solidFill>
              </a:rPr>
              <a:t>GBq</a:t>
            </a:r>
            <a:endParaRPr lang="sl-SI" altLang="sl-SI" dirty="0">
              <a:solidFill>
                <a:srgbClr val="FFFF66"/>
              </a:solidFill>
            </a:endParaRPr>
          </a:p>
          <a:p>
            <a:endParaRPr lang="sl-SI" alt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ln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3" name="Picture 9" descr="HDR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 descr="kontejner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 descr="Philips Endura"/>
          <p:cNvPicPr>
            <a:picLocks noChangeAspect="1" noChangeArrowheads="1"/>
          </p:cNvPicPr>
          <p:nvPr>
            <p:ph sz="quarter" idx="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>
                <a:solidFill>
                  <a:srgbClr val="FFFF00"/>
                </a:solidFill>
              </a:rPr>
              <a:t>HDR</a:t>
            </a:r>
            <a:r>
              <a:rPr lang="sl-SI" dirty="0" smtClean="0">
                <a:solidFill>
                  <a:srgbClr val="FFFF00"/>
                </a:solidFill>
              </a:rPr>
              <a:t> – naprava </a:t>
            </a:r>
            <a:r>
              <a:rPr lang="sl-SI" dirty="0" err="1" smtClean="0">
                <a:solidFill>
                  <a:srgbClr val="FFFF00"/>
                </a:solidFill>
              </a:rPr>
              <a:t>GammaMed</a:t>
            </a:r>
            <a:endParaRPr lang="sl-SI" dirty="0">
              <a:solidFill>
                <a:srgbClr val="FFFF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4" y="1268760"/>
            <a:ext cx="7914408" cy="5256584"/>
          </a:xfrm>
        </p:spPr>
      </p:pic>
    </p:spTree>
    <p:extLst>
      <p:ext uri="{BB962C8B-B14F-4D97-AF65-F5344CB8AC3E}">
        <p14:creationId xmlns:p14="http://schemas.microsoft.com/office/powerpoint/2010/main" val="18717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2775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00"/>
                </a:solidFill>
              </a:rPr>
              <a:t>Ocena varstva izpostavljenih delavcev (OVID)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32775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opisuje kako sevalno tvegana je neka dejavnost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v njej je ocenjena prejeta absorbirana doza za posamezne kategorije delavcev (A in B) ob normalnem delu in ob možnih incidentih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podaja pričakovane hitrosti doz v nadzorovanem in opazovanem območju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predpisuje ukrepe varstva pred sevanjem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ocenjuje vpliv dejavnosti na ljudi, ki niso poklicno izpostavljeni sevanju</a:t>
            </a:r>
          </a:p>
        </p:txBody>
      </p:sp>
    </p:spTree>
    <p:extLst>
      <p:ext uri="{BB962C8B-B14F-4D97-AF65-F5344CB8AC3E}">
        <p14:creationId xmlns:p14="http://schemas.microsoft.com/office/powerpoint/2010/main" val="3547294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13696</TotalTime>
  <Words>695</Words>
  <Application>Microsoft Office PowerPoint</Application>
  <PresentationFormat>On-screen Show (4:3)</PresentationFormat>
  <Paragraphs>99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Lucida Sans Unicode</vt:lpstr>
      <vt:lpstr>Arial</vt:lpstr>
      <vt:lpstr>Wingdings</vt:lpstr>
      <vt:lpstr>Arial (WT)</vt:lpstr>
      <vt:lpstr>Beam</vt:lpstr>
      <vt:lpstr>Viri sevanja v medicini –novosti na BRT pri HDR obsevanju </vt:lpstr>
      <vt:lpstr>Opravičilo in zahvala</vt:lpstr>
      <vt:lpstr>Komu je ta predstavitev namenjena?</vt:lpstr>
      <vt:lpstr>Vsebina</vt:lpstr>
      <vt:lpstr>Definicija</vt:lpstr>
      <vt:lpstr>Brahiradioterapija - HDR</vt:lpstr>
      <vt:lpstr>Napravi za PDR in HDR</vt:lpstr>
      <vt:lpstr>HDR – naprava GammaMed</vt:lpstr>
      <vt:lpstr>Ocena varstva izpostavljenih delavcev (OVID)</vt:lpstr>
      <vt:lpstr>Razdelitev območij s povišanim sevanjem</vt:lpstr>
      <vt:lpstr>Nadzorovana območja</vt:lpstr>
      <vt:lpstr>Nadzorovana območja (2)</vt:lpstr>
      <vt:lpstr>Opazovana območja</vt:lpstr>
      <vt:lpstr>Posebnosti na BRT</vt:lpstr>
      <vt:lpstr>Primerjava prejetih doz</vt:lpstr>
      <vt:lpstr>3 načini ščitenja pred sevanjem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cp:lastModifiedBy>Uroš Čotar</cp:lastModifiedBy>
  <cp:revision>127</cp:revision>
  <cp:lastPrinted>2015-02-16T13:03:32Z</cp:lastPrinted>
  <dcterms:modified xsi:type="dcterms:W3CDTF">2015-02-16T13:08:40Z</dcterms:modified>
</cp:coreProperties>
</file>