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0" r:id="rId2"/>
    <p:sldId id="257" r:id="rId3"/>
    <p:sldId id="281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2" r:id="rId16"/>
    <p:sldId id="274" r:id="rId17"/>
    <p:sldId id="283" r:id="rId18"/>
    <p:sldId id="275" r:id="rId19"/>
    <p:sldId id="293" r:id="rId20"/>
    <p:sldId id="286" r:id="rId21"/>
    <p:sldId id="287" r:id="rId22"/>
    <p:sldId id="289" r:id="rId23"/>
    <p:sldId id="290" r:id="rId24"/>
    <p:sldId id="277" r:id="rId25"/>
    <p:sldId id="297" r:id="rId26"/>
    <p:sldId id="298" r:id="rId27"/>
    <p:sldId id="285" r:id="rId28"/>
    <p:sldId id="284" r:id="rId29"/>
    <p:sldId id="294" r:id="rId30"/>
    <p:sldId id="295" r:id="rId31"/>
    <p:sldId id="296" r:id="rId32"/>
    <p:sldId id="278" r:id="rId33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73" d="100"/>
          <a:sy n="73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00BE99D-8426-444D-96A1-A9125B13E94E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l-S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1FC0BA5-937A-4FCB-8344-DA1AD36121F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8196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00ECCF-8038-45C6-A819-CDC10B2D8C6D}" type="slidenum">
              <a:rPr lang="sl-SI" altLang="sl-SI"/>
              <a:pPr/>
              <a:t>3</a:t>
            </a:fld>
            <a:endParaRPr lang="sl-SI" altLang="sl-SI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5CD36D-DD2B-4DEC-9AAF-5D6C36E34E73}" type="slidenum">
              <a:rPr lang="sl-SI" alt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776B60-DA86-4DBC-A2CC-3C7DF379A23A}" type="slidenum">
              <a:rPr lang="sl-SI" alt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53AC23-F804-42C2-9A74-E13CF7CECC2A}" type="slidenum">
              <a:rPr lang="sl-SI" altLang="sl-SI"/>
              <a:pPr/>
              <a:t>19</a:t>
            </a:fld>
            <a:endParaRPr lang="sl-SI" altLang="sl-SI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32CA55-B65D-41D8-BB56-545D2D0C18BB}" type="slidenum">
              <a:rPr lang="sl-SI" altLang="sl-SI"/>
              <a:pPr/>
              <a:t>22</a:t>
            </a:fld>
            <a:endParaRPr lang="sl-SI" altLang="sl-SI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BC348F-5658-4F6A-B0CB-6B9267D5C188}" type="slidenum">
              <a:rPr lang="sl-SI" altLang="sl-SI"/>
              <a:pPr/>
              <a:t>23</a:t>
            </a:fld>
            <a:endParaRPr lang="sl-SI" altLang="sl-SI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DF106E-C72D-4D28-AB6F-B1E7603AE323}" type="slidenum">
              <a:rPr lang="sl-SI" alt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58697-BFF0-43A0-9C5A-52861D86F851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E9BB1-F1D3-48B4-80C0-F67E88D275E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90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B5476-63DE-409E-96E2-87107782BAE2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A1B65-8F30-40E8-9D15-ADF0C9119A1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860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CD764-63C6-4EA1-BA3E-AAB4B85ADE37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3EA29-8B9A-45FD-B11E-3403442B038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141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41046-FEC6-45E9-AE3F-54CC9D138922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406A7-5CE7-4186-8707-97DFACFAD17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472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7BF04-4871-44BA-B8A8-669E7F82497C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C6876-F48D-4AC3-918C-987FA2BD353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883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FC804-CDA3-43CE-8539-DD04AD382C89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187A-4797-4602-AA8D-85FA5B70784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023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872F3-942C-4CFF-8F52-1EC5F2734757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91ACF-E8B9-4912-94F8-53D71B5C3FF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094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CB28A-C323-400D-82EA-7B48D027A87B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B510-BC61-4096-847A-7327C13D7DE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707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2C747-FB9F-4F3D-B07C-43A2CD7D086E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479D5-D498-4484-942F-F719294A3DE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738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75079-63FD-48F2-A08D-42BE90648874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E37F9-B749-4ECA-9B95-4962CCCC072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13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73A9-0B6C-489D-A361-5732D3C3F54C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C50CD-544E-417D-879A-177F8F1C863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802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title style</a:t>
            </a:r>
            <a:endParaRPr lang="sl-SI" altLang="sl-SI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text styles</a:t>
            </a:r>
          </a:p>
          <a:p>
            <a:pPr lvl="1"/>
            <a:r>
              <a:rPr lang="en-US" altLang="sl-SI" smtClean="0"/>
              <a:t>Second level</a:t>
            </a:r>
          </a:p>
          <a:p>
            <a:pPr lvl="2"/>
            <a:r>
              <a:rPr lang="en-US" altLang="sl-SI" smtClean="0"/>
              <a:t>Third level</a:t>
            </a:r>
          </a:p>
          <a:p>
            <a:pPr lvl="3"/>
            <a:r>
              <a:rPr lang="en-US" altLang="sl-SI" smtClean="0"/>
              <a:t>Fourth level</a:t>
            </a:r>
          </a:p>
          <a:p>
            <a:pPr lvl="4"/>
            <a:r>
              <a:rPr lang="en-US" altLang="sl-SI" smtClean="0"/>
              <a:t>Fifth level</a:t>
            </a:r>
            <a:endParaRPr lang="sl-SI" alt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274FDD-23FB-45C3-8E73-77B94D9384D9}" type="datetimeFigureOut">
              <a:rPr lang="sl-SI"/>
              <a:pPr>
                <a:defRPr/>
              </a:pPr>
              <a:t>24.1.2020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57049F-E531-4589-9DD7-62BFE4940D7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0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7200" dirty="0" smtClean="0">
                <a:solidFill>
                  <a:srgbClr val="FFFF66"/>
                </a:solidFill>
              </a:rPr>
              <a:t>VESOLJE</a:t>
            </a:r>
            <a:endParaRPr lang="sl-SI" sz="7200" dirty="0">
              <a:solidFill>
                <a:srgbClr val="FFFF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99070"/>
            <a:ext cx="5760640" cy="5259715"/>
          </a:xfrm>
        </p:spPr>
      </p:pic>
    </p:spTree>
    <p:extLst>
      <p:ext uri="{BB962C8B-B14F-4D97-AF65-F5344CB8AC3E}">
        <p14:creationId xmlns:p14="http://schemas.microsoft.com/office/powerpoint/2010/main" val="154079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714500"/>
            <a:ext cx="39322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Mars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Skoraj brez atmosfere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2 naravna satelita,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Deimos in Fobos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Površina podoba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Zemljini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12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Voda na Marsu?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546225"/>
            <a:ext cx="4038600" cy="4525963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rimskem bogu vojne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Rdeči planet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Veliko odprav 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MER (Spirit + </a:t>
            </a:r>
            <a:b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Opportunity, 2004), </a:t>
            </a:r>
            <a:b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MRO (2006)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Polmer 0,5 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Zemljinega, masa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0,1 Zemljine </a:t>
            </a: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pic>
        <p:nvPicPr>
          <p:cNvPr id="143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00500"/>
            <a:ext cx="1714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49080"/>
            <a:ext cx="2008188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Asteroidni pas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285750" y="1571625"/>
            <a:ext cx="83550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800">
                <a:solidFill>
                  <a:srgbClr val="FFFF66"/>
                </a:solidFill>
                <a:latin typeface="Maiandra GD" pitchFamily="34" charset="0"/>
              </a:rPr>
              <a:t>Meja med zunanjimi in notranjimi planeti</a:t>
            </a: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800">
                <a:solidFill>
                  <a:srgbClr val="FFFF66"/>
                </a:solidFill>
                <a:latin typeface="Maiandra GD" pitchFamily="34" charset="0"/>
              </a:rPr>
              <a:t>Ceres (1000km, okoli 4% mase </a:t>
            </a:r>
            <a:r>
              <a:rPr lang="sl-SI" altLang="sl-SI" sz="2800">
                <a:solidFill>
                  <a:srgbClr val="FFFF66"/>
                </a:solidFill>
                <a:latin typeface="Maiandra GD" pitchFamily="34" charset="0"/>
              </a:rPr>
              <a:t>L</a:t>
            </a:r>
            <a:r>
              <a:rPr lang="en-GB" altLang="sl-SI" sz="2800">
                <a:solidFill>
                  <a:srgbClr val="FFFF66"/>
                </a:solidFill>
                <a:latin typeface="Maiandra GD" pitchFamily="34" charset="0"/>
              </a:rPr>
              <a:t>une</a:t>
            </a:r>
            <a:r>
              <a:rPr lang="sl-SI" altLang="sl-SI" sz="2800">
                <a:solidFill>
                  <a:srgbClr val="FFFF66"/>
                </a:solidFill>
                <a:latin typeface="Maiandra GD" pitchFamily="34" charset="0"/>
              </a:rPr>
              <a:t>)</a:t>
            </a:r>
            <a:endParaRPr lang="en-GB" altLang="sl-SI" sz="2800">
              <a:solidFill>
                <a:srgbClr val="FFFF66"/>
              </a:solidFill>
              <a:latin typeface="Maiandra GD" pitchFamily="34" charset="0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9" b="1952"/>
          <a:stretch>
            <a:fillRect/>
          </a:stretch>
        </p:blipFill>
        <p:spPr bwMode="auto">
          <a:xfrm>
            <a:off x="2428875" y="2913063"/>
            <a:ext cx="3786188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41957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Zunanji planeti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7412" name="Rectangle 3"/>
          <p:cNvSpPr txBox="1">
            <a:spLocks noChangeArrowheads="1"/>
          </p:cNvSpPr>
          <p:nvPr/>
        </p:nvSpPr>
        <p:spPr bwMode="auto">
          <a:xfrm>
            <a:off x="3571875" y="1857375"/>
            <a:ext cx="4176713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Plinasti orjaki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Sateliti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Obroči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Nahajajo se za asteroidnim pasom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549900"/>
            <a:ext cx="40005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86000"/>
            <a:ext cx="326548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Jupiter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8437" name="Content Placeholder 13"/>
          <p:cNvSpPr>
            <a:spLocks noGrp="1"/>
          </p:cNvSpPr>
          <p:nvPr>
            <p:ph sz="half" idx="1"/>
          </p:nvPr>
        </p:nvSpPr>
        <p:spPr>
          <a:xfrm>
            <a:off x="357188" y="1571625"/>
            <a:ext cx="4038600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Največji v Osončju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Pega + manjša pega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Plinast planet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Šibki obroči</a:t>
            </a: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52 lun</a:t>
            </a:r>
          </a:p>
        </p:txBody>
      </p:sp>
      <p:sp>
        <p:nvSpPr>
          <p:cNvPr id="18438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643063"/>
            <a:ext cx="4038600" cy="4525962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Pioneer, Voyager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rimskemu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vrhovnem bogu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Permer 12 * večji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od Zemlje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Masa 317 * Zemljina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Trojanski asteroidi</a:t>
            </a: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8439" name="Content Placeholder 14"/>
          <p:cNvSpPr txBox="1">
            <a:spLocks/>
          </p:cNvSpPr>
          <p:nvPr/>
        </p:nvSpPr>
        <p:spPr bwMode="auto">
          <a:xfrm>
            <a:off x="4500563" y="6143625"/>
            <a:ext cx="45005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Io, Evropa, Ganimed, Kalisto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C:\Users\Tina\Desktop\pia05389_mod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857375"/>
            <a:ext cx="54959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Saturn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9460" name="Content Placeholder 13"/>
          <p:cNvSpPr>
            <a:spLocks noGrp="1"/>
          </p:cNvSpPr>
          <p:nvPr>
            <p:ph sz="half" idx="1"/>
          </p:nvPr>
        </p:nvSpPr>
        <p:spPr>
          <a:xfrm>
            <a:off x="357188" y="1571625"/>
            <a:ext cx="4038600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Najbolj poznan po svojih obročih (ležijo v ekvatorialni ravnini)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Njihov položaj glede na zemljo se spreminja</a:t>
            </a: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Plinasta sestava</a:t>
            </a: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Vsaj 60 lun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643063"/>
            <a:ext cx="4038600" cy="4525962"/>
          </a:xfrm>
        </p:spPr>
        <p:txBody>
          <a:bodyPr rtlCol="0">
            <a:normAutofit fontScale="92500"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Ime po rimskemu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bogu časa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Permer 9 * večji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od Zemlje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Masa 90 * Zemljina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Odprava Cassini-Huygens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rgbClr val="FFFF66"/>
                </a:solidFill>
              </a:rPr>
              <a:t>Galileo</a:t>
            </a:r>
            <a:r>
              <a:rPr lang="sl-SI" dirty="0" smtClean="0">
                <a:solidFill>
                  <a:srgbClr val="FFFF66"/>
                </a:solidFill>
              </a:rPr>
              <a:t> </a:t>
            </a:r>
            <a:r>
              <a:rPr lang="sl-SI" dirty="0" err="1" smtClean="0">
                <a:solidFill>
                  <a:srgbClr val="FFFF66"/>
                </a:solidFill>
              </a:rPr>
              <a:t>Galilei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41450"/>
            <a:ext cx="4752527" cy="5613574"/>
          </a:xfrm>
        </p:spPr>
      </p:pic>
    </p:spTree>
    <p:extLst>
      <p:ext uri="{BB962C8B-B14F-4D97-AF65-F5344CB8AC3E}">
        <p14:creationId xmlns:p14="http://schemas.microsoft.com/office/powerpoint/2010/main" val="1820341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428875"/>
            <a:ext cx="302895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Uran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21508" name="Content Placeholder 13"/>
          <p:cNvSpPr>
            <a:spLocks noGrp="1"/>
          </p:cNvSpPr>
          <p:nvPr>
            <p:ph sz="half" idx="1"/>
          </p:nvPr>
        </p:nvSpPr>
        <p:spPr>
          <a:xfrm>
            <a:off x="357188" y="1571625"/>
            <a:ext cx="4038600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Sestavljen iz plinov in ledu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Šibki obroči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27 znanih lun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Prvi planet odkrit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 moderni dobi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(1781)</a:t>
            </a: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21509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643063"/>
            <a:ext cx="4038600" cy="4525962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grškem bogu neba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Voyager 2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Premer 4 * večji kot Z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Masa 14 * večja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William Herschel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78" y="1196752"/>
            <a:ext cx="5579742" cy="5511546"/>
          </a:xfrm>
        </p:spPr>
      </p:pic>
    </p:spTree>
    <p:extLst>
      <p:ext uri="{BB962C8B-B14F-4D97-AF65-F5344CB8AC3E}">
        <p14:creationId xmlns:p14="http://schemas.microsoft.com/office/powerpoint/2010/main" val="637040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38300"/>
            <a:ext cx="35718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Neptun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22532" name="Content Placeholder 13"/>
          <p:cNvSpPr>
            <a:spLocks noGrp="1"/>
          </p:cNvSpPr>
          <p:nvPr>
            <p:ph sz="half" idx="1"/>
          </p:nvPr>
        </p:nvSpPr>
        <p:spPr>
          <a:xfrm>
            <a:off x="357188" y="1571625"/>
            <a:ext cx="4038600" cy="478631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Plinasti velikan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Pega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Šibki obroči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13 lun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/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Ob odkritju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so ga zamenjali 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za zvezdo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/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Nikoli viden s prostim 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očesom</a:t>
            </a: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22533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643063"/>
            <a:ext cx="4038600" cy="4525962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grškem bogu neba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Voyager 2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Premer 3 * večji kot Z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Masa 17 * večja</a:t>
            </a: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929063"/>
            <a:ext cx="16319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1" y="1143480"/>
            <a:ext cx="3846240" cy="32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Kuiperjev pas in Oortov obak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4767840" cy="4954120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Kuiperjev pas se razprostira od Neptunove orbite pa tja do 50 a.e.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Pluton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Oortov oblak 50.000 - 100.000 a.e.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Ni neposredinh opazovanj (do sedaj)‏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Kometi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60" y="4408304"/>
            <a:ext cx="1620000" cy="221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36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lum bright="-2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r="3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4400" dirty="0" err="1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Osončje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55588" y="1582738"/>
            <a:ext cx="32448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Je Sonce z vsemi nebesnimi telesi,</a:t>
            </a: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ki so gravitacijsko vezana nanj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GB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Deli se na</a:t>
            </a: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: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 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-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notr</a:t>
            </a: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a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nje planete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-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zunanje planete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-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Kuiperjev pas	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-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Oortov oblak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rgbClr val="FFFF66"/>
                </a:solidFill>
              </a:rPr>
              <a:t>Clyde</a:t>
            </a:r>
            <a:r>
              <a:rPr lang="sl-SI" dirty="0" smtClean="0">
                <a:solidFill>
                  <a:srgbClr val="FFFF66"/>
                </a:solidFill>
              </a:rPr>
              <a:t> </a:t>
            </a:r>
            <a:r>
              <a:rPr lang="sl-SI" dirty="0" err="1" smtClean="0">
                <a:solidFill>
                  <a:srgbClr val="FFFF66"/>
                </a:solidFill>
              </a:rPr>
              <a:t>Tombaugh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2" y="1600200"/>
            <a:ext cx="7250896" cy="4525963"/>
          </a:xfrm>
        </p:spPr>
      </p:pic>
    </p:spTree>
    <p:extLst>
      <p:ext uri="{BB962C8B-B14F-4D97-AF65-F5344CB8AC3E}">
        <p14:creationId xmlns:p14="http://schemas.microsoft.com/office/powerpoint/2010/main" val="1240415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16" y="1600200"/>
            <a:ext cx="2376567" cy="4525963"/>
          </a:xfrm>
        </p:spPr>
      </p:pic>
    </p:spTree>
    <p:extLst>
      <p:ext uri="{BB962C8B-B14F-4D97-AF65-F5344CB8AC3E}">
        <p14:creationId xmlns:p14="http://schemas.microsoft.com/office/powerpoint/2010/main" val="1084499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" y="162738"/>
            <a:ext cx="8979840" cy="66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Galaksija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61" y="162738"/>
            <a:ext cx="2939040" cy="244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4082830"/>
            <a:ext cx="3755520" cy="258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523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80" y="0"/>
            <a:ext cx="7021440" cy="636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400" y="2939349"/>
            <a:ext cx="5526720" cy="393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21" y="0"/>
            <a:ext cx="4173121" cy="293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Objekti globokega neba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60" y="3918652"/>
            <a:ext cx="2939040" cy="293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546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85938" y="-14287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Pogled izven Osončja...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735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3217" b="8453"/>
          <a:stretch>
            <a:fillRect/>
          </a:stretch>
        </p:blipFill>
        <p:spPr bwMode="auto">
          <a:xfrm>
            <a:off x="0" y="0"/>
            <a:ext cx="9144000" cy="751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7674"/>
          <a:stretch>
            <a:fillRect/>
          </a:stretch>
        </p:blipFill>
        <p:spPr bwMode="auto">
          <a:xfrm>
            <a:off x="0" y="0"/>
            <a:ext cx="9625013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1"/>
          <a:stretch>
            <a:fillRect/>
          </a:stretch>
        </p:blipFill>
        <p:spPr bwMode="auto">
          <a:xfrm>
            <a:off x="-38100" y="-14288"/>
            <a:ext cx="97536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2975" r="3448" b="7726"/>
          <a:stretch>
            <a:fillRect/>
          </a:stretch>
        </p:blipFill>
        <p:spPr bwMode="auto">
          <a:xfrm>
            <a:off x="-76200" y="-1928813"/>
            <a:ext cx="9720263" cy="994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9720263" cy="859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475" y="-779463"/>
            <a:ext cx="11206163" cy="8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19075"/>
            <a:ext cx="10477500" cy="729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E:\Astronomija\AGN\deep_spac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Nočno nebo</a:t>
            </a:r>
            <a:endParaRPr lang="en-GB" dirty="0">
              <a:solidFill>
                <a:srgbClr val="FFFF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1" y="1340768"/>
            <a:ext cx="8928991" cy="5040559"/>
          </a:xfrm>
        </p:spPr>
      </p:pic>
    </p:spTree>
    <p:extLst>
      <p:ext uri="{BB962C8B-B14F-4D97-AF65-F5344CB8AC3E}">
        <p14:creationId xmlns:p14="http://schemas.microsoft.com/office/powerpoint/2010/main" val="1872478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Orionova meglica –</a:t>
            </a:r>
            <a:r>
              <a:rPr lang="sl-SI" dirty="0" err="1" smtClean="0">
                <a:solidFill>
                  <a:srgbClr val="FFFF66"/>
                </a:solidFill>
              </a:rPr>
              <a:t>M42	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1027" name="Picture 3" descr="E:\Nikon D750\2020\2020-01-14 M42\obdelano\DSC_4035-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37" y="1600200"/>
            <a:ext cx="30203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Nikon D750\2020\2020-01-14 M42\obdelano\DSC_4041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337" y="1600200"/>
            <a:ext cx="30203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Svetlobno onesnaženje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" y="2276872"/>
            <a:ext cx="4441147" cy="290895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276872"/>
            <a:ext cx="4386925" cy="2939240"/>
          </a:xfrm>
        </p:spPr>
      </p:pic>
    </p:spTree>
    <p:extLst>
      <p:ext uri="{BB962C8B-B14F-4D97-AF65-F5344CB8AC3E}">
        <p14:creationId xmlns:p14="http://schemas.microsoft.com/office/powerpoint/2010/main" val="1820504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Svetlobno onesnaženje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" y="2348880"/>
            <a:ext cx="9027868" cy="3024336"/>
          </a:xfrm>
        </p:spPr>
      </p:pic>
    </p:spTree>
    <p:extLst>
      <p:ext uri="{BB962C8B-B14F-4D97-AF65-F5344CB8AC3E}">
        <p14:creationId xmlns:p14="http://schemas.microsoft.com/office/powerpoint/2010/main" val="3730023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Orientacija po nebu</a:t>
            </a:r>
            <a:endParaRPr lang="en-GB" dirty="0">
              <a:solidFill>
                <a:srgbClr val="FFFF66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9079"/>
            <a:ext cx="8734512" cy="5738921"/>
          </a:xfrm>
        </p:spPr>
      </p:pic>
    </p:spTree>
    <p:extLst>
      <p:ext uri="{BB962C8B-B14F-4D97-AF65-F5344CB8AC3E}">
        <p14:creationId xmlns:p14="http://schemas.microsoft.com/office/powerpoint/2010/main" val="132124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1143481"/>
            <a:ext cx="7673760" cy="555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" y="1468955"/>
            <a:ext cx="4734720" cy="477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sl-SI" altLang="sl-SI" b="1">
                <a:solidFill>
                  <a:srgbClr val="FFFF66"/>
                </a:solidFill>
                <a:latin typeface="Maiandra GD" pitchFamily="32" charset="0"/>
              </a:rPr>
              <a:t>Sonce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90880" y="1038350"/>
            <a:ext cx="4245120" cy="5815331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Naša najbližja zvezda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Oddaljenost:  1 a.e = 150 miljonov km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Kemijska sestava:</a:t>
            </a:r>
            <a:b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</a:b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	¾ vodika</a:t>
            </a:r>
            <a:b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</a:b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	¼ helija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Naš glavni vir energije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Približno 99% mase osončja</a:t>
            </a:r>
          </a:p>
        </p:txBody>
      </p:sp>
    </p:spTree>
    <p:extLst>
      <p:ext uri="{BB962C8B-B14F-4D97-AF65-F5344CB8AC3E}">
        <p14:creationId xmlns:p14="http://schemas.microsoft.com/office/powerpoint/2010/main" val="2121492660"/>
      </p:ext>
    </p:extLst>
  </p:cSld>
  <p:clrMapOvr>
    <a:masterClrMapping/>
  </p:clrMapOvr>
  <p:transition spd="med" advTm="1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2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526"/>
            <a:ext cx="5112568" cy="6790540"/>
          </a:xfrm>
        </p:spPr>
      </p:pic>
    </p:spTree>
    <p:extLst>
      <p:ext uri="{BB962C8B-B14F-4D97-AF65-F5344CB8AC3E}">
        <p14:creationId xmlns:p14="http://schemas.microsoft.com/office/powerpoint/2010/main" val="2032646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Gibanje Sonca po nebu</a:t>
            </a:r>
            <a:endParaRPr lang="en-GB" dirty="0">
              <a:solidFill>
                <a:srgbClr val="FFFF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1526" cy="5517232"/>
          </a:xfrm>
        </p:spPr>
      </p:pic>
    </p:spTree>
    <p:extLst>
      <p:ext uri="{BB962C8B-B14F-4D97-AF65-F5344CB8AC3E}">
        <p14:creationId xmlns:p14="http://schemas.microsoft.com/office/powerpoint/2010/main" val="283231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E:\Astronomija\AGN\deep_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457200" y="2500313"/>
            <a:ext cx="8229600" cy="1143000"/>
          </a:xfrm>
        </p:spPr>
        <p:txBody>
          <a:bodyPr/>
          <a:lstStyle/>
          <a:p>
            <a:r>
              <a:rPr lang="sl-SI" altLang="sl-SI" sz="7000" b="1" smtClean="0">
                <a:solidFill>
                  <a:srgbClr val="FFFF66"/>
                </a:solidFill>
                <a:latin typeface="Maiandra GD" pitchFamily="34" charset="0"/>
              </a:rPr>
              <a:t>VPRAŠANJA?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Planeti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8195" name="Rectangle 3"/>
          <p:cNvSpPr txBox="1">
            <a:spLocks noChangeArrowheads="1"/>
          </p:cNvSpPr>
          <p:nvPr/>
        </p:nvSpPr>
        <p:spPr bwMode="auto">
          <a:xfrm>
            <a:off x="214313" y="1792288"/>
            <a:ext cx="85725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Planet je nebesno telo krožeče okrog sonca, z dovolj veliko maso, da ima obliko „krogle“</a:t>
            </a:r>
            <a:r>
              <a:rPr lang="en-GB" altLang="sl-SI" sz="2600"/>
              <a:t>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in da na njegovi orbiti ni drugih objektov (po definiciji International Astronomical Uniona)</a:t>
            </a:r>
          </a:p>
        </p:txBody>
      </p:sp>
      <p:pic>
        <p:nvPicPr>
          <p:cNvPr id="8196" name="Picture 5" descr="C:\Users\Tina\Desktop\pla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2063"/>
            <a:ext cx="707231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Notranji planeti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117975"/>
            <a:ext cx="630078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288925" y="2005013"/>
            <a:ext cx="8355013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I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majo kamnito površje, nimajo obročev in imajo malo ali nič lun.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endParaRPr lang="en-GB" altLang="sl-SI" sz="1200">
              <a:solidFill>
                <a:srgbClr val="FFFF66"/>
              </a:solidFill>
              <a:latin typeface="Maiandra GD" pitchFamily="34" charset="0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Nahajajo se med Soncem in asteroidnim pasom</a:t>
            </a: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.</a:t>
            </a:r>
            <a:endParaRPr lang="en-GB" altLang="sl-SI" sz="260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Merkur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71625"/>
            <a:ext cx="3119437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Najbližji Soncu, težko opazen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Površje podobno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Luni</a:t>
            </a: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-180 -&gt; 430 °C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Leto krajše od dneva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  <a:t>(88 Zemeljskih dni je obhodni čas,</a:t>
            </a:r>
            <a:b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  <a:t> 116 dni pa traja dan)</a:t>
            </a:r>
            <a:endParaRPr lang="sl-SI" sz="1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0,4 Zemljinega premera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024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Mariner in Messenger</a:t>
            </a:r>
          </a:p>
          <a:p>
            <a:pPr algn="r">
              <a:buFont typeface="Arial" charset="0"/>
              <a:buNone/>
            </a:pP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(Messenger je še gor)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rimskemu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bogu trgovine,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obrti ter božjemu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selu (hitro gibanje)</a:t>
            </a: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0,05 Zemljine mase</a:t>
            </a: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C:\Users\Tina\Desktop\venus_magel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00250"/>
            <a:ext cx="31210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Venera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Zemljina dvojčica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(velikost, masa)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Ima atmosfero (CO</a:t>
            </a:r>
            <a:r>
              <a:rPr lang="sl-SI" sz="2600" baseline="-25000" dirty="0" smtClean="0">
                <a:solidFill>
                  <a:srgbClr val="FFFF66"/>
                </a:solidFill>
                <a:latin typeface="Maiandra GD" pitchFamily="34" charset="0"/>
              </a:rPr>
              <a:t>2</a:t>
            </a: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Trajna oblačnost, kisli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oblaki, topla greda</a:t>
            </a: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Leto krajše od dneva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  <a:t>(224 Zemeljskih dni je obhodni čas,</a:t>
            </a:r>
            <a:b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  <a:t>583 dni pa traja dan)</a:t>
            </a:r>
            <a:endParaRPr lang="sl-SI" sz="1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1269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Marineri in Venere</a:t>
            </a:r>
          </a:p>
          <a:p>
            <a:pPr algn="r">
              <a:buFont typeface="Arial" charset="0"/>
              <a:buNone/>
            </a:pP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(Venera 4 pristala na površju)</a:t>
            </a: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rimski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boginji ljubezni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071688"/>
            <a:ext cx="32416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Zemlja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Ozračje s kisikom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Tekoča voda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-&gt; pogoji za  življenje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Ima 1 naraven in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nešteto umetnih satelitov</a:t>
            </a:r>
            <a:endParaRPr lang="sl-SI" sz="1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2293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546225"/>
            <a:ext cx="4038600" cy="4525963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Po velikosti 5. planet Osončja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Vrtenje Zemlje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Nagnjena os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Dan in noč,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letni časi</a:t>
            </a: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071688"/>
            <a:ext cx="36401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Luna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pic>
        <p:nvPicPr>
          <p:cNvPr id="9" name="Picture 7" descr="C:\Users\Tina\Desktop\moon_phases_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214563"/>
            <a:ext cx="4694237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14563"/>
            <a:ext cx="47148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Zemljin naravni satelit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Nima ozračja -&gt; veliko kraterjev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Lunine mene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Lunin mrk</a:t>
            </a: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3319" name="Content Placeholder 14"/>
          <p:cNvSpPr>
            <a:spLocks noGrp="1"/>
          </p:cNvSpPr>
          <p:nvPr>
            <p:ph sz="half" idx="2"/>
          </p:nvPr>
        </p:nvSpPr>
        <p:spPr>
          <a:xfrm>
            <a:off x="4714875" y="1546225"/>
            <a:ext cx="4181475" cy="4525963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Apollo 11 (1969 Armstrong)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Temna stran Lune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413</Words>
  <Application>Microsoft Office PowerPoint</Application>
  <PresentationFormat>On-screen Show (4:3)</PresentationFormat>
  <Paragraphs>168</Paragraphs>
  <Slides>32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VESOLJE</vt:lpstr>
      <vt:lpstr>PowerPoint Presentation</vt:lpstr>
      <vt:lpstr>Sonce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Galileo Galilei</vt:lpstr>
      <vt:lpstr>PowerPoint Presentation</vt:lpstr>
      <vt:lpstr>William Herschel</vt:lpstr>
      <vt:lpstr>PowerPoint Presentation</vt:lpstr>
      <vt:lpstr>Kuiperjev pas in Oortov obak</vt:lpstr>
      <vt:lpstr>Clyde Tombaugh</vt:lpstr>
      <vt:lpstr>PowerPoint Presentation</vt:lpstr>
      <vt:lpstr>Galaksija</vt:lpstr>
      <vt:lpstr>Objekti globokega neba</vt:lpstr>
      <vt:lpstr>PowerPoint Presentation</vt:lpstr>
      <vt:lpstr>Nočno nebo</vt:lpstr>
      <vt:lpstr>Orionova meglica –M42 </vt:lpstr>
      <vt:lpstr>Svetlobno onesnaženje</vt:lpstr>
      <vt:lpstr>Svetlobno onesnaženje</vt:lpstr>
      <vt:lpstr>Orientacija po nebu</vt:lpstr>
      <vt:lpstr>PowerPoint Presentation</vt:lpstr>
      <vt:lpstr>Gibanje Sonca po nebu</vt:lpstr>
      <vt:lpstr>VPRAŠANJA?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Tina Vodopivec</dc:creator>
  <cp:lastModifiedBy>sch</cp:lastModifiedBy>
  <cp:revision>66</cp:revision>
  <dcterms:created xsi:type="dcterms:W3CDTF">2009-03-09T15:27:29Z</dcterms:created>
  <dcterms:modified xsi:type="dcterms:W3CDTF">2020-01-24T15:22:25Z</dcterms:modified>
</cp:coreProperties>
</file>