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0" r:id="rId2"/>
    <p:sldId id="257" r:id="rId3"/>
    <p:sldId id="281" r:id="rId4"/>
    <p:sldId id="261" r:id="rId5"/>
    <p:sldId id="262" r:id="rId6"/>
    <p:sldId id="263" r:id="rId7"/>
    <p:sldId id="264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82" r:id="rId16"/>
    <p:sldId id="274" r:id="rId17"/>
    <p:sldId id="283" r:id="rId18"/>
    <p:sldId id="275" r:id="rId19"/>
    <p:sldId id="293" r:id="rId20"/>
    <p:sldId id="286" r:id="rId21"/>
    <p:sldId id="287" r:id="rId22"/>
    <p:sldId id="289" r:id="rId23"/>
    <p:sldId id="290" r:id="rId24"/>
    <p:sldId id="277" r:id="rId25"/>
    <p:sldId id="285" r:id="rId26"/>
    <p:sldId id="294" r:id="rId27"/>
    <p:sldId id="284" r:id="rId28"/>
    <p:sldId id="278" r:id="rId29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660"/>
  </p:normalViewPr>
  <p:slideViewPr>
    <p:cSldViewPr>
      <p:cViewPr varScale="1">
        <p:scale>
          <a:sx n="107" d="100"/>
          <a:sy n="107" d="100"/>
        </p:scale>
        <p:origin x="-11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00BE99D-8426-444D-96A1-A9125B13E94E}" type="datetimeFigureOut">
              <a:rPr lang="sl-SI"/>
              <a:pPr>
                <a:defRPr/>
              </a:pPr>
              <a:t>24.01.2020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l-SI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sl-SI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1FC0BA5-937A-4FCB-8344-DA1AD36121F4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781969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C00ECCF-8038-45C6-A819-CDC10B2D8C6D}" type="slidenum">
              <a:rPr lang="sl-SI" altLang="sl-SI"/>
              <a:pPr/>
              <a:t>3</a:t>
            </a:fld>
            <a:endParaRPr lang="sl-SI" altLang="sl-SI"/>
          </a:p>
        </p:txBody>
      </p:sp>
      <p:sp>
        <p:nvSpPr>
          <p:cNvPr id="286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351368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l-SI" altLang="sl-SI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15CD36D-DD2B-4DEC-9AAF-5D6C36E34E73}" type="slidenum">
              <a:rPr lang="sl-SI" altLang="sl-SI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sl-SI" altLang="sl-SI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l-SI" altLang="sl-SI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776B60-DA86-4DBC-A2CC-3C7DF379A23A}" type="slidenum">
              <a:rPr lang="sl-SI" altLang="sl-SI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sl-SI" altLang="sl-SI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53AC23-F804-42C2-9A74-E13CF7CECC2A}" type="slidenum">
              <a:rPr lang="sl-SI" altLang="sl-SI"/>
              <a:pPr/>
              <a:t>19</a:t>
            </a:fld>
            <a:endParaRPr lang="sl-SI" altLang="sl-SI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932CA55-B65D-41D8-BB56-545D2D0C18BB}" type="slidenum">
              <a:rPr lang="sl-SI" altLang="sl-SI"/>
              <a:pPr/>
              <a:t>22</a:t>
            </a:fld>
            <a:endParaRPr lang="sl-SI" altLang="sl-SI"/>
          </a:p>
        </p:txBody>
      </p:sp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BC348F-5658-4F6A-B0CB-6B9267D5C188}" type="slidenum">
              <a:rPr lang="sl-SI" altLang="sl-SI"/>
              <a:pPr/>
              <a:t>23</a:t>
            </a:fld>
            <a:endParaRPr lang="sl-SI" altLang="sl-SI"/>
          </a:p>
        </p:txBody>
      </p:sp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 altLang="sl-SI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l-SI" altLang="sl-SI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EDF106E-C72D-4D28-AB6F-B1E7603AE323}" type="slidenum">
              <a:rPr lang="sl-SI" altLang="sl-SI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sl-SI" altLang="sl-S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58697-BFF0-43A0-9C5A-52861D86F851}" type="datetimeFigureOut">
              <a:rPr lang="sl-SI"/>
              <a:pPr>
                <a:defRPr/>
              </a:pPr>
              <a:t>24.01.2020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E9BB1-F1D3-48B4-80C0-F67E88D275E1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1902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B5476-63DE-409E-96E2-87107782BAE2}" type="datetimeFigureOut">
              <a:rPr lang="sl-SI"/>
              <a:pPr>
                <a:defRPr/>
              </a:pPr>
              <a:t>24.01.2020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A1B65-8F30-40E8-9D15-ADF0C9119A10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18600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CD764-63C6-4EA1-BA3E-AAB4B85ADE37}" type="datetimeFigureOut">
              <a:rPr lang="sl-SI"/>
              <a:pPr>
                <a:defRPr/>
              </a:pPr>
              <a:t>24.01.2020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3EA29-8B9A-45FD-B11E-3403442B0389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81419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41046-FEC6-45E9-AE3F-54CC9D138922}" type="datetimeFigureOut">
              <a:rPr lang="sl-SI"/>
              <a:pPr>
                <a:defRPr/>
              </a:pPr>
              <a:t>24.01.2020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406A7-5CE7-4186-8707-97DFACFAD176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14720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7BF04-4871-44BA-B8A8-669E7F82497C}" type="datetimeFigureOut">
              <a:rPr lang="sl-SI"/>
              <a:pPr>
                <a:defRPr/>
              </a:pPr>
              <a:t>24.01.2020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C6876-F48D-4AC3-918C-987FA2BD353C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58836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FC804-CDA3-43CE-8539-DD04AD382C89}" type="datetimeFigureOut">
              <a:rPr lang="sl-SI"/>
              <a:pPr>
                <a:defRPr/>
              </a:pPr>
              <a:t>24.01.2020</a:t>
            </a:fld>
            <a:endParaRPr lang="sl-S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0187A-4797-4602-AA8D-85FA5B70784B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20235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872F3-942C-4CFF-8F52-1EC5F2734757}" type="datetimeFigureOut">
              <a:rPr lang="sl-SI"/>
              <a:pPr>
                <a:defRPr/>
              </a:pPr>
              <a:t>24.01.2020</a:t>
            </a:fld>
            <a:endParaRPr lang="sl-SI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91ACF-E8B9-4912-94F8-53D71B5C3FFD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90940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CB28A-C323-400D-82EA-7B48D027A87B}" type="datetimeFigureOut">
              <a:rPr lang="sl-SI"/>
              <a:pPr>
                <a:defRPr/>
              </a:pPr>
              <a:t>24.01.2020</a:t>
            </a:fld>
            <a:endParaRPr lang="sl-SI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BB510-BC61-4096-847A-7327C13D7DEC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37070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2C747-FB9F-4F3D-B07C-43A2CD7D086E}" type="datetimeFigureOut">
              <a:rPr lang="sl-SI"/>
              <a:pPr>
                <a:defRPr/>
              </a:pPr>
              <a:t>24.01.2020</a:t>
            </a:fld>
            <a:endParaRPr lang="sl-SI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479D5-D498-4484-942F-F719294A3DE4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97386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75079-63FD-48F2-A08D-42BE90648874}" type="datetimeFigureOut">
              <a:rPr lang="sl-SI"/>
              <a:pPr>
                <a:defRPr/>
              </a:pPr>
              <a:t>24.01.2020</a:t>
            </a:fld>
            <a:endParaRPr lang="sl-S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E37F9-B749-4ECA-9B95-4962CCCC0723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49139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373A9-0B6C-489D-A361-5732D3C3F54C}" type="datetimeFigureOut">
              <a:rPr lang="sl-SI"/>
              <a:pPr>
                <a:defRPr/>
              </a:pPr>
              <a:t>24.01.2020</a:t>
            </a:fld>
            <a:endParaRPr lang="sl-S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C50CD-544E-417D-879A-177F8F1C8633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18020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 smtClean="0"/>
              <a:t>Click to edit Master title style</a:t>
            </a:r>
            <a:endParaRPr lang="sl-SI" altLang="sl-SI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 smtClean="0"/>
              <a:t>Click to edit Master text styles</a:t>
            </a:r>
          </a:p>
          <a:p>
            <a:pPr lvl="1"/>
            <a:r>
              <a:rPr lang="en-US" altLang="sl-SI" smtClean="0"/>
              <a:t>Second level</a:t>
            </a:r>
          </a:p>
          <a:p>
            <a:pPr lvl="2"/>
            <a:r>
              <a:rPr lang="en-US" altLang="sl-SI" smtClean="0"/>
              <a:t>Third level</a:t>
            </a:r>
          </a:p>
          <a:p>
            <a:pPr lvl="3"/>
            <a:r>
              <a:rPr lang="en-US" altLang="sl-SI" smtClean="0"/>
              <a:t>Fourth level</a:t>
            </a:r>
          </a:p>
          <a:p>
            <a:pPr lvl="4"/>
            <a:r>
              <a:rPr lang="en-US" altLang="sl-SI" smtClean="0"/>
              <a:t>Fifth level</a:t>
            </a:r>
            <a:endParaRPr lang="sl-SI" altLang="sl-SI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0274FDD-23FB-45C3-8E73-77B94D9384D9}" type="datetimeFigureOut">
              <a:rPr lang="sl-SI"/>
              <a:pPr>
                <a:defRPr/>
              </a:pPr>
              <a:t>24.01.2020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57049F-E531-4589-9DD7-62BFE4940D75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jpeg"/><Relationship Id="rId3" Type="http://schemas.openxmlformats.org/officeDocument/2006/relationships/image" Target="../media/image31.jpe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7200" dirty="0" smtClean="0">
                <a:solidFill>
                  <a:srgbClr val="FFFF66"/>
                </a:solidFill>
              </a:rPr>
              <a:t>VESOLJE</a:t>
            </a:r>
            <a:endParaRPr lang="sl-SI" sz="7200" dirty="0">
              <a:solidFill>
                <a:srgbClr val="FFFF66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299070"/>
            <a:ext cx="5760640" cy="5259715"/>
          </a:xfrm>
        </p:spPr>
      </p:pic>
    </p:spTree>
    <p:extLst>
      <p:ext uri="{BB962C8B-B14F-4D97-AF65-F5344CB8AC3E}">
        <p14:creationId xmlns:p14="http://schemas.microsoft.com/office/powerpoint/2010/main" val="1540794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1714500"/>
            <a:ext cx="3932238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1438" y="301625"/>
            <a:ext cx="9072562" cy="12636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sl-SI" sz="4400" dirty="0">
                <a:solidFill>
                  <a:srgbClr val="FFFF66"/>
                </a:solidFill>
                <a:latin typeface="Maiandra GD" pitchFamily="34" charset="0"/>
                <a:ea typeface="+mj-ea"/>
                <a:cs typeface="+mj-cs"/>
              </a:rPr>
              <a:t>Mars</a:t>
            </a:r>
            <a:endParaRPr lang="en-GB" sz="4400" dirty="0">
              <a:solidFill>
                <a:srgbClr val="FFFF66"/>
              </a:solidFill>
              <a:latin typeface="Maiandra GD" pitchFamily="34" charset="0"/>
              <a:ea typeface="+mj-ea"/>
              <a:cs typeface="+mj-cs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214313" y="1600200"/>
            <a:ext cx="4038600" cy="4525963"/>
          </a:xfrm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Skoraj brez atmosfere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2 naravna satelita, </a:t>
            </a:r>
            <a:b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Deimos in Fobos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Površina podoba </a:t>
            </a:r>
            <a:b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Zemljini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2600" dirty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2600" dirty="0" smtClean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2600" dirty="0" smtClean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2600" dirty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1200" dirty="0" smtClean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Voda na Marsu?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2600" dirty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2600" dirty="0" smtClean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2600" dirty="0" smtClean="0">
              <a:solidFill>
                <a:srgbClr val="FFFF66"/>
              </a:solidFill>
              <a:latin typeface="Maiandra GD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2600" dirty="0">
              <a:solidFill>
                <a:srgbClr val="FFFF66"/>
              </a:solidFill>
              <a:latin typeface="Maiandra GD" pitchFamily="34" charset="0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>
          <a:xfrm>
            <a:off x="4857750" y="1546225"/>
            <a:ext cx="4038600" cy="4525963"/>
          </a:xfrm>
        </p:spPr>
        <p:txBody>
          <a:bodyPr/>
          <a:lstStyle/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Ime po rimskem bogu vojne</a:t>
            </a:r>
          </a:p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Rdeči planet</a:t>
            </a:r>
          </a:p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Veliko odprav </a:t>
            </a:r>
            <a:b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altLang="sl-SI" sz="1600" smtClean="0">
                <a:solidFill>
                  <a:srgbClr val="FFFF66"/>
                </a:solidFill>
                <a:latin typeface="Maiandra GD" pitchFamily="34" charset="0"/>
              </a:rPr>
              <a:t>MER (Spirit + </a:t>
            </a:r>
            <a:br>
              <a:rPr lang="sl-SI" altLang="sl-SI" sz="160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altLang="sl-SI" sz="1600" smtClean="0">
                <a:solidFill>
                  <a:srgbClr val="FFFF66"/>
                </a:solidFill>
                <a:latin typeface="Maiandra GD" pitchFamily="34" charset="0"/>
              </a:rPr>
              <a:t>Opportunity, 2004), </a:t>
            </a:r>
            <a:br>
              <a:rPr lang="sl-SI" altLang="sl-SI" sz="160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altLang="sl-SI" sz="1600" smtClean="0">
                <a:solidFill>
                  <a:srgbClr val="FFFF66"/>
                </a:solidFill>
                <a:latin typeface="Maiandra GD" pitchFamily="34" charset="0"/>
              </a:rPr>
              <a:t>MRO (2006)</a:t>
            </a:r>
          </a:p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Polmer 0,5 </a:t>
            </a:r>
            <a:b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Zemljinega, masa</a:t>
            </a:r>
            <a:b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0,1 Zemljine </a:t>
            </a:r>
          </a:p>
          <a:p>
            <a:pPr algn="r">
              <a:buFont typeface="Arial" charset="0"/>
              <a:buNone/>
            </a:pPr>
            <a:endParaRPr lang="sl-SI" altLang="sl-SI" sz="1600" smtClean="0">
              <a:solidFill>
                <a:srgbClr val="FFFF66"/>
              </a:solidFill>
              <a:latin typeface="Maiandra GD" pitchFamily="34" charset="0"/>
            </a:endParaRPr>
          </a:p>
          <a:p>
            <a:pPr algn="r">
              <a:buFont typeface="Arial" charset="0"/>
              <a:buNone/>
            </a:pPr>
            <a:endParaRPr lang="sl-SI" altLang="sl-SI" sz="2600" smtClean="0">
              <a:solidFill>
                <a:srgbClr val="FFFF66"/>
              </a:solidFill>
              <a:latin typeface="Maiandra GD" pitchFamily="34" charset="0"/>
            </a:endParaRPr>
          </a:p>
        </p:txBody>
      </p:sp>
      <p:pic>
        <p:nvPicPr>
          <p:cNvPr id="1434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000500"/>
            <a:ext cx="17145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2857500"/>
            <a:ext cx="2008188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2714625"/>
            <a:ext cx="4254500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1438" y="301625"/>
            <a:ext cx="9072562" cy="12636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sl-SI" sz="4400" dirty="0">
                <a:solidFill>
                  <a:srgbClr val="FFFF66"/>
                </a:solidFill>
                <a:latin typeface="Maiandra GD" pitchFamily="34" charset="0"/>
                <a:ea typeface="+mj-ea"/>
                <a:cs typeface="+mj-cs"/>
              </a:rPr>
              <a:t>Asteroidni pas</a:t>
            </a:r>
            <a:endParaRPr lang="en-GB" sz="4400" dirty="0">
              <a:solidFill>
                <a:srgbClr val="FFFF66"/>
              </a:solidFill>
              <a:latin typeface="Maiandra GD" pitchFamily="34" charset="0"/>
              <a:ea typeface="+mj-ea"/>
              <a:cs typeface="+mj-cs"/>
            </a:endParaRPr>
          </a:p>
        </p:txBody>
      </p:sp>
      <p:sp>
        <p:nvSpPr>
          <p:cNvPr id="16387" name="Rectangle 3"/>
          <p:cNvSpPr txBox="1">
            <a:spLocks noChangeArrowheads="1"/>
          </p:cNvSpPr>
          <p:nvPr/>
        </p:nvSpPr>
        <p:spPr bwMode="auto">
          <a:xfrm>
            <a:off x="285750" y="1571625"/>
            <a:ext cx="8355013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en-GB" altLang="sl-SI" sz="2800">
                <a:solidFill>
                  <a:srgbClr val="FFFF66"/>
                </a:solidFill>
                <a:latin typeface="Maiandra GD" pitchFamily="34" charset="0"/>
              </a:rPr>
              <a:t>Meja med zunanjimi in notranjimi planeti</a:t>
            </a:r>
          </a:p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en-GB" altLang="sl-SI" sz="2800">
                <a:solidFill>
                  <a:srgbClr val="FFFF66"/>
                </a:solidFill>
                <a:latin typeface="Maiandra GD" pitchFamily="34" charset="0"/>
              </a:rPr>
              <a:t>Ceres (1000km, okoli 4% mase </a:t>
            </a:r>
            <a:r>
              <a:rPr lang="sl-SI" altLang="sl-SI" sz="2800">
                <a:solidFill>
                  <a:srgbClr val="FFFF66"/>
                </a:solidFill>
                <a:latin typeface="Maiandra GD" pitchFamily="34" charset="0"/>
              </a:rPr>
              <a:t>L</a:t>
            </a:r>
            <a:r>
              <a:rPr lang="en-GB" altLang="sl-SI" sz="2800">
                <a:solidFill>
                  <a:srgbClr val="FFFF66"/>
                </a:solidFill>
                <a:latin typeface="Maiandra GD" pitchFamily="34" charset="0"/>
              </a:rPr>
              <a:t>une</a:t>
            </a:r>
            <a:r>
              <a:rPr lang="sl-SI" altLang="sl-SI" sz="2800">
                <a:solidFill>
                  <a:srgbClr val="FFFF66"/>
                </a:solidFill>
                <a:latin typeface="Maiandra GD" pitchFamily="34" charset="0"/>
              </a:rPr>
              <a:t>)</a:t>
            </a:r>
            <a:endParaRPr lang="en-GB" altLang="sl-SI" sz="2800">
              <a:solidFill>
                <a:srgbClr val="FFFF66"/>
              </a:solidFill>
              <a:latin typeface="Maiandra GD" pitchFamily="34" charset="0"/>
            </a:endParaRP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9" b="1952"/>
          <a:stretch>
            <a:fillRect/>
          </a:stretch>
        </p:blipFill>
        <p:spPr bwMode="auto">
          <a:xfrm>
            <a:off x="2428875" y="2913063"/>
            <a:ext cx="3786188" cy="35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4195763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1438" y="301625"/>
            <a:ext cx="9072562" cy="12636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sl-SI" sz="4400" dirty="0">
                <a:solidFill>
                  <a:srgbClr val="FFFF66"/>
                </a:solidFill>
                <a:latin typeface="Maiandra GD" pitchFamily="34" charset="0"/>
                <a:ea typeface="+mj-ea"/>
                <a:cs typeface="+mj-cs"/>
              </a:rPr>
              <a:t>Zunanji planeti</a:t>
            </a:r>
            <a:endParaRPr lang="en-GB" sz="4400" dirty="0">
              <a:solidFill>
                <a:srgbClr val="FFFF66"/>
              </a:solidFill>
              <a:latin typeface="Maiandra GD" pitchFamily="34" charset="0"/>
              <a:ea typeface="+mj-ea"/>
              <a:cs typeface="+mj-cs"/>
            </a:endParaRPr>
          </a:p>
        </p:txBody>
      </p:sp>
      <p:sp>
        <p:nvSpPr>
          <p:cNvPr id="17412" name="Rectangle 3"/>
          <p:cNvSpPr txBox="1">
            <a:spLocks noChangeArrowheads="1"/>
          </p:cNvSpPr>
          <p:nvPr/>
        </p:nvSpPr>
        <p:spPr bwMode="auto">
          <a:xfrm>
            <a:off x="3571875" y="1857375"/>
            <a:ext cx="4176713" cy="543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-342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20000"/>
              </a:spcBef>
              <a:buFont typeface="Wingdings" pitchFamily="2" charset="2"/>
              <a:buNone/>
            </a:pPr>
            <a:r>
              <a:rPr lang="en-GB" altLang="sl-SI" sz="2600">
                <a:solidFill>
                  <a:srgbClr val="FFFF66"/>
                </a:solidFill>
                <a:latin typeface="Maiandra GD" pitchFamily="34" charset="0"/>
              </a:rPr>
              <a:t>Plinasti orjaki</a:t>
            </a:r>
          </a:p>
          <a:p>
            <a:pPr algn="r">
              <a:spcBef>
                <a:spcPct val="20000"/>
              </a:spcBef>
              <a:buFont typeface="Wingdings" pitchFamily="2" charset="2"/>
              <a:buNone/>
            </a:pPr>
            <a:r>
              <a:rPr lang="en-GB" altLang="sl-SI" sz="2600">
                <a:solidFill>
                  <a:srgbClr val="FFFF66"/>
                </a:solidFill>
                <a:latin typeface="Maiandra GD" pitchFamily="34" charset="0"/>
              </a:rPr>
              <a:t>Sateliti</a:t>
            </a:r>
          </a:p>
          <a:p>
            <a:pPr algn="r">
              <a:spcBef>
                <a:spcPct val="20000"/>
              </a:spcBef>
              <a:buFont typeface="Wingdings" pitchFamily="2" charset="2"/>
              <a:buNone/>
            </a:pPr>
            <a:r>
              <a:rPr lang="en-GB" altLang="sl-SI" sz="2600">
                <a:solidFill>
                  <a:srgbClr val="FFFF66"/>
                </a:solidFill>
                <a:latin typeface="Maiandra GD" pitchFamily="34" charset="0"/>
              </a:rPr>
              <a:t>Obroči</a:t>
            </a:r>
          </a:p>
          <a:p>
            <a:pPr algn="r">
              <a:spcBef>
                <a:spcPct val="20000"/>
              </a:spcBef>
              <a:buFont typeface="Wingdings" pitchFamily="2" charset="2"/>
              <a:buNone/>
            </a:pPr>
            <a:r>
              <a:rPr lang="en-GB" altLang="sl-SI" sz="2600">
                <a:solidFill>
                  <a:srgbClr val="FFFF66"/>
                </a:solidFill>
                <a:latin typeface="Maiandra GD" pitchFamily="34" charset="0"/>
              </a:rPr>
              <a:t>Nahajajo se za asteroidnim pasom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5549900"/>
            <a:ext cx="40005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2286000"/>
            <a:ext cx="3265488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1438" y="301625"/>
            <a:ext cx="9072562" cy="12636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sl-SI" sz="4400" dirty="0">
                <a:solidFill>
                  <a:srgbClr val="FFFF66"/>
                </a:solidFill>
                <a:latin typeface="Maiandra GD" pitchFamily="34" charset="0"/>
                <a:ea typeface="+mj-ea"/>
                <a:cs typeface="+mj-cs"/>
              </a:rPr>
              <a:t>Jupiter</a:t>
            </a:r>
            <a:endParaRPr lang="en-GB" sz="4400" dirty="0">
              <a:solidFill>
                <a:srgbClr val="FFFF66"/>
              </a:solidFill>
              <a:latin typeface="Maiandra GD" pitchFamily="34" charset="0"/>
              <a:ea typeface="+mj-ea"/>
              <a:cs typeface="+mj-cs"/>
            </a:endParaRPr>
          </a:p>
        </p:txBody>
      </p:sp>
      <p:sp>
        <p:nvSpPr>
          <p:cNvPr id="18437" name="Content Placeholder 13"/>
          <p:cNvSpPr>
            <a:spLocks noGrp="1"/>
          </p:cNvSpPr>
          <p:nvPr>
            <p:ph sz="half" idx="1"/>
          </p:nvPr>
        </p:nvSpPr>
        <p:spPr>
          <a:xfrm>
            <a:off x="357188" y="1571625"/>
            <a:ext cx="4038600" cy="452596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Največji v Osončju</a:t>
            </a:r>
          </a:p>
          <a:p>
            <a:pPr marL="0" indent="0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Pega + manjša pega</a:t>
            </a:r>
          </a:p>
          <a:p>
            <a:pPr marL="0" indent="0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Plinast planet</a:t>
            </a:r>
          </a:p>
          <a:p>
            <a:pPr marL="0" indent="0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Šibki obroči</a:t>
            </a:r>
            <a:endParaRPr lang="sl-SI" altLang="sl-SI" sz="1600" smtClean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52 lun</a:t>
            </a:r>
          </a:p>
        </p:txBody>
      </p:sp>
      <p:sp>
        <p:nvSpPr>
          <p:cNvPr id="18438" name="Content Placeholder 14"/>
          <p:cNvSpPr>
            <a:spLocks noGrp="1"/>
          </p:cNvSpPr>
          <p:nvPr>
            <p:ph sz="half" idx="2"/>
          </p:nvPr>
        </p:nvSpPr>
        <p:spPr>
          <a:xfrm>
            <a:off x="4857750" y="1643063"/>
            <a:ext cx="4038600" cy="4525962"/>
          </a:xfrm>
        </p:spPr>
        <p:txBody>
          <a:bodyPr/>
          <a:lstStyle/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Pioneer, Voyager</a:t>
            </a:r>
          </a:p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Ime po rimskemu</a:t>
            </a:r>
            <a:b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vrhovnem bogu</a:t>
            </a:r>
          </a:p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Permer 12 * večji</a:t>
            </a:r>
            <a:b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od Zemlje</a:t>
            </a:r>
          </a:p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Masa 317 * Zemljina</a:t>
            </a:r>
          </a:p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Trojanski asteroidi</a:t>
            </a:r>
          </a:p>
          <a:p>
            <a:pPr algn="r">
              <a:buFont typeface="Arial" charset="0"/>
              <a:buNone/>
            </a:pPr>
            <a:endParaRPr lang="sl-SI" altLang="sl-SI" sz="2600" smtClean="0">
              <a:solidFill>
                <a:srgbClr val="FFFF66"/>
              </a:solidFill>
              <a:latin typeface="Maiandra GD" pitchFamily="34" charset="0"/>
            </a:endParaRPr>
          </a:p>
        </p:txBody>
      </p:sp>
      <p:sp>
        <p:nvSpPr>
          <p:cNvPr id="18439" name="Content Placeholder 14"/>
          <p:cNvSpPr txBox="1">
            <a:spLocks/>
          </p:cNvSpPr>
          <p:nvPr/>
        </p:nvSpPr>
        <p:spPr bwMode="auto">
          <a:xfrm>
            <a:off x="4500563" y="6143625"/>
            <a:ext cx="45005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20000"/>
              </a:spcBef>
              <a:buFont typeface="Arial" charset="0"/>
              <a:buNone/>
            </a:pPr>
            <a:r>
              <a:rPr lang="sl-SI" altLang="sl-SI" sz="2600">
                <a:solidFill>
                  <a:srgbClr val="FFFF66"/>
                </a:solidFill>
                <a:latin typeface="Maiandra GD" pitchFamily="34" charset="0"/>
              </a:rPr>
              <a:t>Io, Evropa, Ganimed, Kalisto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9" descr="C:\Users\Tina\Desktop\pia05389_mode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857375"/>
            <a:ext cx="5495925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1438" y="301625"/>
            <a:ext cx="9072562" cy="12636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sl-SI" sz="4400" dirty="0">
                <a:solidFill>
                  <a:srgbClr val="FFFF66"/>
                </a:solidFill>
                <a:latin typeface="Maiandra GD" pitchFamily="34" charset="0"/>
                <a:ea typeface="+mj-ea"/>
                <a:cs typeface="+mj-cs"/>
              </a:rPr>
              <a:t>Saturn</a:t>
            </a:r>
            <a:endParaRPr lang="en-GB" sz="4400" dirty="0">
              <a:solidFill>
                <a:srgbClr val="FFFF66"/>
              </a:solidFill>
              <a:latin typeface="Maiandra GD" pitchFamily="34" charset="0"/>
              <a:ea typeface="+mj-ea"/>
              <a:cs typeface="+mj-cs"/>
            </a:endParaRPr>
          </a:p>
        </p:txBody>
      </p:sp>
      <p:sp>
        <p:nvSpPr>
          <p:cNvPr id="19460" name="Content Placeholder 13"/>
          <p:cNvSpPr>
            <a:spLocks noGrp="1"/>
          </p:cNvSpPr>
          <p:nvPr>
            <p:ph sz="half" idx="1"/>
          </p:nvPr>
        </p:nvSpPr>
        <p:spPr>
          <a:xfrm>
            <a:off x="357188" y="1571625"/>
            <a:ext cx="4038600" cy="452596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Najbolj poznan po svojih obročih (ležijo v ekvatorialni ravnini)</a:t>
            </a:r>
          </a:p>
          <a:p>
            <a:pPr marL="0" indent="0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Njihov položaj glede na zemljo se spreminja</a:t>
            </a:r>
          </a:p>
          <a:p>
            <a:pPr marL="0" indent="0">
              <a:buFont typeface="Arial" charset="0"/>
              <a:buNone/>
            </a:pPr>
            <a:endParaRPr lang="sl-SI" altLang="sl-SI" sz="2600" smtClean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>
              <a:buFont typeface="Arial" charset="0"/>
              <a:buNone/>
            </a:pPr>
            <a:endParaRPr lang="sl-SI" altLang="sl-SI" sz="2600" smtClean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>
              <a:buFont typeface="Arial" charset="0"/>
              <a:buNone/>
            </a:pPr>
            <a:endParaRPr lang="sl-SI" altLang="sl-SI" sz="2600" smtClean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Plinasta sestava</a:t>
            </a:r>
            <a:endParaRPr lang="sl-SI" altLang="sl-SI" sz="1600" smtClean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Vsaj 60 lun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>
          <a:xfrm>
            <a:off x="4857750" y="1643063"/>
            <a:ext cx="4038600" cy="4525962"/>
          </a:xfrm>
        </p:spPr>
        <p:txBody>
          <a:bodyPr rtlCol="0">
            <a:normAutofit lnSpcReduction="10000"/>
          </a:bodyPr>
          <a:lstStyle/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Ime po rimskemu</a:t>
            </a:r>
            <a:b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bogu časa</a:t>
            </a: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Permer 9 * večji</a:t>
            </a:r>
            <a:b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od Zemlje</a:t>
            </a: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Masa 90 * Zemljina</a:t>
            </a: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2600" dirty="0" smtClean="0">
              <a:solidFill>
                <a:srgbClr val="FFFF66"/>
              </a:solidFill>
              <a:latin typeface="Maiandra GD" pitchFamily="34" charset="0"/>
            </a:endParaRP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2600" dirty="0" smtClean="0">
              <a:solidFill>
                <a:srgbClr val="FFFF66"/>
              </a:solidFill>
              <a:latin typeface="Maiandra GD" pitchFamily="34" charset="0"/>
            </a:endParaRP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2600" dirty="0" smtClean="0">
              <a:solidFill>
                <a:srgbClr val="FFFF66"/>
              </a:solidFill>
              <a:latin typeface="Maiandra GD" pitchFamily="34" charset="0"/>
            </a:endParaRP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2600" dirty="0" smtClean="0">
              <a:solidFill>
                <a:srgbClr val="FFFF66"/>
              </a:solidFill>
              <a:latin typeface="Maiandra GD" pitchFamily="34" charset="0"/>
            </a:endParaRP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Odprava Cassini-Huygens</a:t>
            </a: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2600" dirty="0">
              <a:solidFill>
                <a:srgbClr val="FFFF66"/>
              </a:solidFill>
              <a:latin typeface="Maiandra GD" pitchFamily="34" charset="0"/>
            </a:endParaRP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2600" dirty="0">
              <a:solidFill>
                <a:srgbClr val="FFFF66"/>
              </a:solidFill>
              <a:latin typeface="Maiandra G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>
                <a:solidFill>
                  <a:srgbClr val="FFFF66"/>
                </a:solidFill>
              </a:rPr>
              <a:t>Galileo</a:t>
            </a:r>
            <a:r>
              <a:rPr lang="sl-SI" dirty="0" smtClean="0">
                <a:solidFill>
                  <a:srgbClr val="FFFF66"/>
                </a:solidFill>
              </a:rPr>
              <a:t> </a:t>
            </a:r>
            <a:r>
              <a:rPr lang="sl-SI" dirty="0" err="1" smtClean="0">
                <a:solidFill>
                  <a:srgbClr val="FFFF66"/>
                </a:solidFill>
              </a:rPr>
              <a:t>Galilei</a:t>
            </a:r>
            <a:endParaRPr lang="sl-SI" dirty="0">
              <a:solidFill>
                <a:srgbClr val="FFFF66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129" y="1600200"/>
            <a:ext cx="3831741" cy="4525963"/>
          </a:xfrm>
        </p:spPr>
      </p:pic>
    </p:spTree>
    <p:extLst>
      <p:ext uri="{BB962C8B-B14F-4D97-AF65-F5344CB8AC3E}">
        <p14:creationId xmlns:p14="http://schemas.microsoft.com/office/powerpoint/2010/main" val="1820341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2428875"/>
            <a:ext cx="3028950" cy="3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1438" y="301625"/>
            <a:ext cx="9072562" cy="12636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sl-SI" sz="4400" dirty="0">
                <a:solidFill>
                  <a:srgbClr val="FFFF66"/>
                </a:solidFill>
                <a:latin typeface="Maiandra GD" pitchFamily="34" charset="0"/>
                <a:ea typeface="+mj-ea"/>
                <a:cs typeface="+mj-cs"/>
              </a:rPr>
              <a:t>Uran</a:t>
            </a:r>
            <a:endParaRPr lang="en-GB" sz="4400" dirty="0">
              <a:solidFill>
                <a:srgbClr val="FFFF66"/>
              </a:solidFill>
              <a:latin typeface="Maiandra GD" pitchFamily="34" charset="0"/>
              <a:ea typeface="+mj-ea"/>
              <a:cs typeface="+mj-cs"/>
            </a:endParaRPr>
          </a:p>
        </p:txBody>
      </p:sp>
      <p:sp>
        <p:nvSpPr>
          <p:cNvPr id="21508" name="Content Placeholder 13"/>
          <p:cNvSpPr>
            <a:spLocks noGrp="1"/>
          </p:cNvSpPr>
          <p:nvPr>
            <p:ph sz="half" idx="1"/>
          </p:nvPr>
        </p:nvSpPr>
        <p:spPr>
          <a:xfrm>
            <a:off x="357188" y="1571625"/>
            <a:ext cx="4038600" cy="452596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Sestavljen iz plinov in ledu</a:t>
            </a:r>
          </a:p>
          <a:p>
            <a:pPr marL="0" indent="0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Šibki obroči</a:t>
            </a:r>
          </a:p>
          <a:p>
            <a:pPr marL="0" indent="0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27 znanih lun</a:t>
            </a:r>
          </a:p>
          <a:p>
            <a:pPr marL="0" indent="0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Prvi planet odkrit</a:t>
            </a:r>
            <a:b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v moderni dobi</a:t>
            </a:r>
            <a:b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(1781)</a:t>
            </a:r>
          </a:p>
          <a:p>
            <a:pPr marL="0" indent="0">
              <a:buFont typeface="Arial" charset="0"/>
              <a:buNone/>
            </a:pPr>
            <a:endParaRPr lang="sl-SI" altLang="sl-SI" sz="2600" smtClean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>
              <a:buFont typeface="Arial" charset="0"/>
              <a:buNone/>
            </a:pPr>
            <a:endParaRPr lang="sl-SI" altLang="sl-SI" sz="2600" smtClean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>
              <a:buFont typeface="Arial" charset="0"/>
              <a:buNone/>
            </a:pPr>
            <a:endParaRPr lang="sl-SI" altLang="sl-SI" sz="2600" smtClean="0">
              <a:solidFill>
                <a:srgbClr val="FFFF66"/>
              </a:solidFill>
              <a:latin typeface="Maiandra GD" pitchFamily="34" charset="0"/>
            </a:endParaRPr>
          </a:p>
        </p:txBody>
      </p:sp>
      <p:sp>
        <p:nvSpPr>
          <p:cNvPr id="21509" name="Content Placeholder 14"/>
          <p:cNvSpPr>
            <a:spLocks noGrp="1"/>
          </p:cNvSpPr>
          <p:nvPr>
            <p:ph sz="half" idx="2"/>
          </p:nvPr>
        </p:nvSpPr>
        <p:spPr>
          <a:xfrm>
            <a:off x="4857750" y="1643063"/>
            <a:ext cx="4038600" cy="4525962"/>
          </a:xfrm>
        </p:spPr>
        <p:txBody>
          <a:bodyPr/>
          <a:lstStyle/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Ime po grškem bogu neba</a:t>
            </a:r>
          </a:p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Voyager 2</a:t>
            </a:r>
          </a:p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Premer 4 * večji kot Z</a:t>
            </a:r>
            <a:b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Masa 14 * večja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FFFF66"/>
                </a:solidFill>
              </a:rPr>
              <a:t>William Herschel</a:t>
            </a:r>
            <a:endParaRPr lang="sl-SI" dirty="0">
              <a:solidFill>
                <a:srgbClr val="FFFF66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018" y="1600200"/>
            <a:ext cx="4581964" cy="4525963"/>
          </a:xfrm>
        </p:spPr>
      </p:pic>
    </p:spTree>
    <p:extLst>
      <p:ext uri="{BB962C8B-B14F-4D97-AF65-F5344CB8AC3E}">
        <p14:creationId xmlns:p14="http://schemas.microsoft.com/office/powerpoint/2010/main" val="637040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38300"/>
            <a:ext cx="3571875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1438" y="301625"/>
            <a:ext cx="9072562" cy="12636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sl-SI" sz="4400" dirty="0">
                <a:solidFill>
                  <a:srgbClr val="FFFF66"/>
                </a:solidFill>
                <a:latin typeface="Maiandra GD" pitchFamily="34" charset="0"/>
                <a:ea typeface="+mj-ea"/>
                <a:cs typeface="+mj-cs"/>
              </a:rPr>
              <a:t>Neptun</a:t>
            </a:r>
            <a:endParaRPr lang="en-GB" sz="4400" dirty="0">
              <a:solidFill>
                <a:srgbClr val="FFFF66"/>
              </a:solidFill>
              <a:latin typeface="Maiandra GD" pitchFamily="34" charset="0"/>
              <a:ea typeface="+mj-ea"/>
              <a:cs typeface="+mj-cs"/>
            </a:endParaRPr>
          </a:p>
        </p:txBody>
      </p:sp>
      <p:sp>
        <p:nvSpPr>
          <p:cNvPr id="22532" name="Content Placeholder 13"/>
          <p:cNvSpPr>
            <a:spLocks noGrp="1"/>
          </p:cNvSpPr>
          <p:nvPr>
            <p:ph sz="half" idx="1"/>
          </p:nvPr>
        </p:nvSpPr>
        <p:spPr>
          <a:xfrm>
            <a:off x="357188" y="1571625"/>
            <a:ext cx="4038600" cy="478631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Plinasti velikan</a:t>
            </a:r>
          </a:p>
          <a:p>
            <a:pPr marL="0" indent="0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Pega</a:t>
            </a:r>
          </a:p>
          <a:p>
            <a:pPr marL="0" indent="0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Šibki obroči</a:t>
            </a:r>
          </a:p>
          <a:p>
            <a:pPr marL="0" indent="0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13 lun</a:t>
            </a:r>
            <a:b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/>
            </a:r>
            <a:b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Ob odkritju</a:t>
            </a:r>
            <a:b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so ga zamenjali </a:t>
            </a:r>
            <a:b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za zvezdo</a:t>
            </a:r>
          </a:p>
          <a:p>
            <a:pPr marL="0" indent="0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/>
            </a:r>
            <a:b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Nikoli viden s prostim </a:t>
            </a:r>
            <a:b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očesom</a:t>
            </a:r>
          </a:p>
          <a:p>
            <a:pPr marL="0" indent="0">
              <a:buFont typeface="Arial" charset="0"/>
              <a:buNone/>
            </a:pPr>
            <a:endParaRPr lang="sl-SI" altLang="sl-SI" sz="2600" smtClean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>
              <a:buFont typeface="Arial" charset="0"/>
              <a:buNone/>
            </a:pPr>
            <a:endParaRPr lang="sl-SI" altLang="sl-SI" sz="2600" smtClean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>
              <a:buFont typeface="Arial" charset="0"/>
              <a:buNone/>
            </a:pPr>
            <a:endParaRPr lang="sl-SI" altLang="sl-SI" sz="2600" smtClean="0">
              <a:solidFill>
                <a:srgbClr val="FFFF66"/>
              </a:solidFill>
              <a:latin typeface="Maiandra GD" pitchFamily="34" charset="0"/>
            </a:endParaRPr>
          </a:p>
        </p:txBody>
      </p:sp>
      <p:sp>
        <p:nvSpPr>
          <p:cNvPr id="22533" name="Content Placeholder 14"/>
          <p:cNvSpPr>
            <a:spLocks noGrp="1"/>
          </p:cNvSpPr>
          <p:nvPr>
            <p:ph sz="half" idx="2"/>
          </p:nvPr>
        </p:nvSpPr>
        <p:spPr>
          <a:xfrm>
            <a:off x="4857750" y="1643063"/>
            <a:ext cx="4038600" cy="4525962"/>
          </a:xfrm>
        </p:spPr>
        <p:txBody>
          <a:bodyPr/>
          <a:lstStyle/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Ime po grškem bogu neba</a:t>
            </a:r>
          </a:p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Voyager 2</a:t>
            </a:r>
          </a:p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Premer 3 * večji kot Z</a:t>
            </a:r>
            <a:b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Masa 17 * večja</a:t>
            </a:r>
          </a:p>
        </p:txBody>
      </p:sp>
      <p:pic>
        <p:nvPicPr>
          <p:cNvPr id="225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3929063"/>
            <a:ext cx="1631950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881" y="1143480"/>
            <a:ext cx="3846240" cy="326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062832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Kuiperjev pas in Oortov obak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6480" y="1604328"/>
            <a:ext cx="4767840" cy="4954120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Kuiperjev pas se razprostira od Neptunove orbite pa tja do 50 a.e.</a:t>
            </a:r>
          </a:p>
          <a:p>
            <a:pPr>
              <a:lnSpc>
                <a:spcPct val="97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Pluton</a:t>
            </a:r>
          </a:p>
          <a:p>
            <a:pPr>
              <a:lnSpc>
                <a:spcPct val="97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Oortov oblak 50.000 - 100.000 a.e.</a:t>
            </a:r>
          </a:p>
          <a:p>
            <a:pPr>
              <a:lnSpc>
                <a:spcPct val="97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Ni neposredinh opazovanj (do sedaj)‏</a:t>
            </a:r>
          </a:p>
          <a:p>
            <a:pPr>
              <a:lnSpc>
                <a:spcPct val="97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Kometi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60" y="4408304"/>
            <a:ext cx="1620000" cy="221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6367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altLang="sl-SI" smtClean="0"/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altLang="sl-SI" smtClean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lum bright="-2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8" r="322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71438" y="301625"/>
            <a:ext cx="9072562" cy="12636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GB" sz="4400" dirty="0" err="1">
                <a:solidFill>
                  <a:srgbClr val="FFFF66"/>
                </a:solidFill>
                <a:latin typeface="Maiandra GD" pitchFamily="34" charset="0"/>
                <a:ea typeface="+mj-ea"/>
                <a:cs typeface="+mj-cs"/>
              </a:rPr>
              <a:t>Osončje</a:t>
            </a:r>
            <a:endParaRPr lang="en-GB" sz="4400" dirty="0">
              <a:solidFill>
                <a:srgbClr val="FFFF66"/>
              </a:solidFill>
              <a:latin typeface="Maiandra GD" pitchFamily="34" charset="0"/>
              <a:ea typeface="+mj-ea"/>
              <a:cs typeface="+mj-cs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255588" y="1582738"/>
            <a:ext cx="3244850" cy="498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-342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GB" altLang="sl-SI" sz="2600">
                <a:solidFill>
                  <a:srgbClr val="FFFF66"/>
                </a:solidFill>
                <a:latin typeface="Maiandra GD" pitchFamily="34" charset="0"/>
              </a:rPr>
              <a:t>Je Sonce z vsemi nebesnimi telesi,</a:t>
            </a:r>
            <a:r>
              <a:rPr lang="sl-SI" altLang="sl-SI" sz="2600">
                <a:solidFill>
                  <a:srgbClr val="FFFF66"/>
                </a:solidFill>
                <a:latin typeface="Maiandra GD" pitchFamily="34" charset="0"/>
              </a:rPr>
              <a:t> </a:t>
            </a:r>
            <a:r>
              <a:rPr lang="en-GB" altLang="sl-SI" sz="2600">
                <a:solidFill>
                  <a:srgbClr val="FFFF66"/>
                </a:solidFill>
                <a:latin typeface="Maiandra GD" pitchFamily="34" charset="0"/>
              </a:rPr>
              <a:t>ki so gravitacijsko vezana nanj</a:t>
            </a:r>
            <a:endParaRPr lang="sl-SI" altLang="sl-SI" sz="2600">
              <a:solidFill>
                <a:srgbClr val="FFFF66"/>
              </a:solidFill>
              <a:latin typeface="Maiandra GD" pitchFamily="34" charset="0"/>
            </a:endParaRP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endParaRPr lang="en-GB" altLang="sl-SI" sz="2600">
              <a:solidFill>
                <a:srgbClr val="FFFF66"/>
              </a:solidFill>
              <a:latin typeface="Maiandra GD" pitchFamily="34" charset="0"/>
            </a:endParaRP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GB" altLang="sl-SI" sz="2600">
                <a:solidFill>
                  <a:srgbClr val="FFFF66"/>
                </a:solidFill>
                <a:latin typeface="Maiandra GD" pitchFamily="34" charset="0"/>
              </a:rPr>
              <a:t>Deli se na</a:t>
            </a:r>
            <a:r>
              <a:rPr lang="sl-SI" altLang="sl-SI" sz="2600">
                <a:solidFill>
                  <a:srgbClr val="FFFF66"/>
                </a:solidFill>
                <a:latin typeface="Maiandra GD" pitchFamily="34" charset="0"/>
              </a:rPr>
              <a:t>:</a:t>
            </a:r>
            <a:r>
              <a:rPr lang="en-GB" altLang="sl-SI" sz="2600">
                <a:solidFill>
                  <a:srgbClr val="FFFF66"/>
                </a:solidFill>
                <a:latin typeface="Maiandra GD" pitchFamily="34" charset="0"/>
              </a:rPr>
              <a:t> </a:t>
            </a:r>
            <a:endParaRPr lang="sl-SI" altLang="sl-SI" sz="2600">
              <a:solidFill>
                <a:srgbClr val="FFFF66"/>
              </a:solidFill>
              <a:latin typeface="Maiandra GD" pitchFamily="34" charset="0"/>
            </a:endParaRP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sl-SI" altLang="sl-SI" sz="2600">
                <a:solidFill>
                  <a:srgbClr val="FFFF66"/>
                </a:solidFill>
                <a:latin typeface="Maiandra GD" pitchFamily="34" charset="0"/>
              </a:rPr>
              <a:t>- </a:t>
            </a:r>
            <a:r>
              <a:rPr lang="en-GB" altLang="sl-SI" sz="2600">
                <a:solidFill>
                  <a:srgbClr val="FFFF66"/>
                </a:solidFill>
                <a:latin typeface="Maiandra GD" pitchFamily="34" charset="0"/>
              </a:rPr>
              <a:t>notr</a:t>
            </a:r>
            <a:r>
              <a:rPr lang="sl-SI" altLang="sl-SI" sz="2600">
                <a:solidFill>
                  <a:srgbClr val="FFFF66"/>
                </a:solidFill>
                <a:latin typeface="Maiandra GD" pitchFamily="34" charset="0"/>
              </a:rPr>
              <a:t>a</a:t>
            </a:r>
            <a:r>
              <a:rPr lang="en-GB" altLang="sl-SI" sz="2600">
                <a:solidFill>
                  <a:srgbClr val="FFFF66"/>
                </a:solidFill>
                <a:latin typeface="Maiandra GD" pitchFamily="34" charset="0"/>
              </a:rPr>
              <a:t>nje planete</a:t>
            </a:r>
            <a:endParaRPr lang="sl-SI" altLang="sl-SI" sz="2600">
              <a:solidFill>
                <a:srgbClr val="FFFF66"/>
              </a:solidFill>
              <a:latin typeface="Maiandra GD" pitchFamily="34" charset="0"/>
            </a:endParaRP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sl-SI" altLang="sl-SI" sz="2600">
                <a:solidFill>
                  <a:srgbClr val="FFFF66"/>
                </a:solidFill>
                <a:latin typeface="Maiandra GD" pitchFamily="34" charset="0"/>
              </a:rPr>
              <a:t>- </a:t>
            </a:r>
            <a:r>
              <a:rPr lang="en-GB" altLang="sl-SI" sz="2600">
                <a:solidFill>
                  <a:srgbClr val="FFFF66"/>
                </a:solidFill>
                <a:latin typeface="Maiandra GD" pitchFamily="34" charset="0"/>
              </a:rPr>
              <a:t>zunanje planete</a:t>
            </a:r>
            <a:endParaRPr lang="sl-SI" altLang="sl-SI" sz="2600">
              <a:solidFill>
                <a:srgbClr val="FFFF66"/>
              </a:solidFill>
              <a:latin typeface="Maiandra GD" pitchFamily="34" charset="0"/>
            </a:endParaRP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sl-SI" altLang="sl-SI" sz="2600">
                <a:solidFill>
                  <a:srgbClr val="FFFF66"/>
                </a:solidFill>
                <a:latin typeface="Maiandra GD" pitchFamily="34" charset="0"/>
              </a:rPr>
              <a:t>- </a:t>
            </a:r>
            <a:r>
              <a:rPr lang="en-GB" altLang="sl-SI" sz="2600">
                <a:solidFill>
                  <a:srgbClr val="FFFF66"/>
                </a:solidFill>
                <a:latin typeface="Maiandra GD" pitchFamily="34" charset="0"/>
              </a:rPr>
              <a:t>Kuiperjev pas	</a:t>
            </a:r>
            <a:endParaRPr lang="sl-SI" altLang="sl-SI" sz="2600">
              <a:solidFill>
                <a:srgbClr val="FFFF66"/>
              </a:solidFill>
              <a:latin typeface="Maiandra GD" pitchFamily="34" charset="0"/>
            </a:endParaRP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sl-SI" altLang="sl-SI" sz="2600">
                <a:solidFill>
                  <a:srgbClr val="FFFF66"/>
                </a:solidFill>
                <a:latin typeface="Maiandra GD" pitchFamily="34" charset="0"/>
              </a:rPr>
              <a:t>- </a:t>
            </a:r>
            <a:r>
              <a:rPr lang="en-GB" altLang="sl-SI" sz="2600">
                <a:solidFill>
                  <a:srgbClr val="FFFF66"/>
                </a:solidFill>
                <a:latin typeface="Maiandra GD" pitchFamily="34" charset="0"/>
              </a:rPr>
              <a:t>Oortov oblak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>
                <a:solidFill>
                  <a:srgbClr val="FFFF66"/>
                </a:solidFill>
              </a:rPr>
              <a:t>Clyde</a:t>
            </a:r>
            <a:r>
              <a:rPr lang="sl-SI" dirty="0" smtClean="0">
                <a:solidFill>
                  <a:srgbClr val="FFFF66"/>
                </a:solidFill>
              </a:rPr>
              <a:t> </a:t>
            </a:r>
            <a:r>
              <a:rPr lang="sl-SI" dirty="0" err="1" smtClean="0">
                <a:solidFill>
                  <a:srgbClr val="FFFF66"/>
                </a:solidFill>
              </a:rPr>
              <a:t>Tombaugh</a:t>
            </a:r>
            <a:endParaRPr lang="sl-SI" dirty="0">
              <a:solidFill>
                <a:srgbClr val="FFFF66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52" y="1600200"/>
            <a:ext cx="7250896" cy="4525963"/>
          </a:xfrm>
        </p:spPr>
      </p:pic>
    </p:spTree>
    <p:extLst>
      <p:ext uri="{BB962C8B-B14F-4D97-AF65-F5344CB8AC3E}">
        <p14:creationId xmlns:p14="http://schemas.microsoft.com/office/powerpoint/2010/main" val="1240415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716" y="1600200"/>
            <a:ext cx="2376567" cy="4525963"/>
          </a:xfrm>
        </p:spPr>
      </p:pic>
    </p:spTree>
    <p:extLst>
      <p:ext uri="{BB962C8B-B14F-4D97-AF65-F5344CB8AC3E}">
        <p14:creationId xmlns:p14="http://schemas.microsoft.com/office/powerpoint/2010/main" val="1084499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20" y="162738"/>
            <a:ext cx="8979840" cy="66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Galaksija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961" y="162738"/>
            <a:ext cx="2939040" cy="2449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0" y="4082830"/>
            <a:ext cx="3755520" cy="2587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45235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280" y="0"/>
            <a:ext cx="7021440" cy="6368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400" y="2939349"/>
            <a:ext cx="5526720" cy="3934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721" y="0"/>
            <a:ext cx="4173121" cy="2939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>
          <a:xfrm>
            <a:off x="456481" y="313953"/>
            <a:ext cx="8228160" cy="1062832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sl-SI" altLang="sl-SI">
                <a:solidFill>
                  <a:srgbClr val="FFFF66"/>
                </a:solidFill>
                <a:latin typeface="Maiandra GD" pitchFamily="32" charset="0"/>
              </a:rPr>
              <a:t>Objekti globokega neba</a:t>
            </a: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360" y="3918652"/>
            <a:ext cx="2939040" cy="2939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05468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25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785938" y="-142875"/>
            <a:ext cx="9072562" cy="12636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sl-SI" sz="4400" dirty="0">
                <a:solidFill>
                  <a:srgbClr val="FFFF66"/>
                </a:solidFill>
                <a:latin typeface="Maiandra GD" pitchFamily="34" charset="0"/>
                <a:ea typeface="+mj-ea"/>
                <a:cs typeface="+mj-cs"/>
              </a:rPr>
              <a:t>Pogled izven Osončja...</a:t>
            </a:r>
            <a:endParaRPr lang="en-GB" sz="4400" dirty="0">
              <a:solidFill>
                <a:srgbClr val="FFFF66"/>
              </a:solidFill>
              <a:latin typeface="Maiandra GD" pitchFamily="34" charset="0"/>
              <a:ea typeface="+mj-ea"/>
              <a:cs typeface="+mj-cs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0350" cy="735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0" r="13217" b="8453"/>
          <a:stretch>
            <a:fillRect/>
          </a:stretch>
        </p:blipFill>
        <p:spPr bwMode="auto">
          <a:xfrm>
            <a:off x="0" y="0"/>
            <a:ext cx="9144000" cy="751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5" r="7674"/>
          <a:stretch>
            <a:fillRect/>
          </a:stretch>
        </p:blipFill>
        <p:spPr bwMode="auto">
          <a:xfrm>
            <a:off x="0" y="0"/>
            <a:ext cx="9625013" cy="719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9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91"/>
          <a:stretch>
            <a:fillRect/>
          </a:stretch>
        </p:blipFill>
        <p:spPr bwMode="auto">
          <a:xfrm>
            <a:off x="-38100" y="-14288"/>
            <a:ext cx="97536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" t="2975" r="3448" b="7726"/>
          <a:stretch>
            <a:fillRect/>
          </a:stretch>
        </p:blipFill>
        <p:spPr bwMode="auto">
          <a:xfrm>
            <a:off x="-76200" y="-1928813"/>
            <a:ext cx="9720263" cy="9940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0"/>
            <a:ext cx="9720263" cy="859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3475" y="-779463"/>
            <a:ext cx="11206163" cy="828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19075"/>
            <a:ext cx="10477500" cy="729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E:\Astronomija\AGN\deep_space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3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FFFF66"/>
                </a:solidFill>
              </a:rPr>
              <a:t>Orionova meglica –</a:t>
            </a:r>
            <a:r>
              <a:rPr lang="sl-SI" dirty="0" err="1" smtClean="0">
                <a:solidFill>
                  <a:srgbClr val="FFFF66"/>
                </a:solidFill>
              </a:rPr>
              <a:t>M42	</a:t>
            </a:r>
            <a:endParaRPr lang="sl-SI" dirty="0">
              <a:solidFill>
                <a:srgbClr val="FFFF66"/>
              </a:solidFill>
            </a:endParaRPr>
          </a:p>
        </p:txBody>
      </p:sp>
      <p:pic>
        <p:nvPicPr>
          <p:cNvPr id="1027" name="Picture 3" descr="E:\Nikon D750\2020\2020-01-14 M42\obdelano\DSC_4035-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37" y="1600200"/>
            <a:ext cx="302032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Nikon D750\2020\2020-01-14 M42\obdelano\DSC_4041-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337" y="1600200"/>
            <a:ext cx="302032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50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FFFF66"/>
                </a:solidFill>
              </a:rPr>
              <a:t>Svetlobno onesnaženje</a:t>
            </a:r>
            <a:endParaRPr lang="sl-SI" dirty="0">
              <a:solidFill>
                <a:srgbClr val="FFFF66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40540"/>
            <a:ext cx="4038600" cy="2645283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10250"/>
            <a:ext cx="4038600" cy="2705862"/>
          </a:xfrm>
        </p:spPr>
      </p:pic>
    </p:spTree>
    <p:extLst>
      <p:ext uri="{BB962C8B-B14F-4D97-AF65-F5344CB8AC3E}">
        <p14:creationId xmlns:p14="http://schemas.microsoft.com/office/powerpoint/2010/main" val="255146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FFFF66"/>
                </a:solidFill>
              </a:rPr>
              <a:t>Global</a:t>
            </a:r>
            <a:r>
              <a:rPr lang="sl-SI" dirty="0" smtClean="0">
                <a:solidFill>
                  <a:srgbClr val="FFFF66"/>
                </a:solidFill>
              </a:rPr>
              <a:t>no </a:t>
            </a:r>
            <a:r>
              <a:rPr lang="sl-SI" dirty="0" smtClean="0">
                <a:solidFill>
                  <a:srgbClr val="FFFF66"/>
                </a:solidFill>
              </a:rPr>
              <a:t>onesnaženje</a:t>
            </a:r>
            <a:endParaRPr lang="sl-SI" dirty="0">
              <a:solidFill>
                <a:srgbClr val="FFFF66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84723"/>
            <a:ext cx="8229600" cy="2756916"/>
          </a:xfrm>
        </p:spPr>
      </p:pic>
    </p:spTree>
    <p:extLst>
      <p:ext uri="{BB962C8B-B14F-4D97-AF65-F5344CB8AC3E}">
        <p14:creationId xmlns:p14="http://schemas.microsoft.com/office/powerpoint/2010/main" val="373002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2" descr="E:\Astronomija\AGN\deep_spa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3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itle 1"/>
          <p:cNvSpPr>
            <a:spLocks noGrp="1"/>
          </p:cNvSpPr>
          <p:nvPr>
            <p:ph type="title"/>
          </p:nvPr>
        </p:nvSpPr>
        <p:spPr>
          <a:xfrm>
            <a:off x="457200" y="2500313"/>
            <a:ext cx="8229600" cy="1143000"/>
          </a:xfrm>
        </p:spPr>
        <p:txBody>
          <a:bodyPr/>
          <a:lstStyle/>
          <a:p>
            <a:r>
              <a:rPr lang="sl-SI" altLang="sl-SI" sz="7000" b="1" smtClean="0">
                <a:solidFill>
                  <a:srgbClr val="FFFF66"/>
                </a:solidFill>
                <a:latin typeface="Maiandra GD" pitchFamily="34" charset="0"/>
              </a:rPr>
              <a:t>VPRAŠANJA?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0" y="1143481"/>
            <a:ext cx="7673760" cy="5551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20" y="1468955"/>
            <a:ext cx="4734720" cy="4774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xfrm>
            <a:off x="456481" y="273629"/>
            <a:ext cx="8228160" cy="1144921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sl-SI" altLang="sl-SI" b="1">
                <a:solidFill>
                  <a:srgbClr val="FFFF66"/>
                </a:solidFill>
                <a:latin typeface="Maiandra GD" pitchFamily="32" charset="0"/>
              </a:rPr>
              <a:t>Sonce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790880" y="1038350"/>
            <a:ext cx="4245120" cy="5815331"/>
          </a:xfrm>
          <a:ln/>
        </p:spPr>
        <p:txBody>
          <a:bodyPr/>
          <a:lstStyle/>
          <a:p>
            <a:pPr>
              <a:lnSpc>
                <a:spcPct val="98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sl-SI" altLang="sl-SI" sz="2900" b="1">
                <a:solidFill>
                  <a:srgbClr val="FFFF66"/>
                </a:solidFill>
                <a:latin typeface="Maiandra GD" pitchFamily="32" charset="0"/>
              </a:rPr>
              <a:t>Naša najbližja zvezda</a:t>
            </a:r>
          </a:p>
          <a:p>
            <a:pPr>
              <a:lnSpc>
                <a:spcPct val="97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sl-SI" altLang="sl-SI" sz="2900" b="1">
                <a:solidFill>
                  <a:srgbClr val="FFFF66"/>
                </a:solidFill>
                <a:latin typeface="Maiandra GD" pitchFamily="32" charset="0"/>
              </a:rPr>
              <a:t>Oddaljenost:  1 a.e = 150 miljonov km</a:t>
            </a:r>
          </a:p>
          <a:p>
            <a:pPr>
              <a:lnSpc>
                <a:spcPct val="97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sl-SI" altLang="sl-SI" sz="2900" b="1">
                <a:solidFill>
                  <a:srgbClr val="FFFF66"/>
                </a:solidFill>
                <a:latin typeface="Maiandra GD" pitchFamily="32" charset="0"/>
              </a:rPr>
              <a:t>Kemijska sestava:</a:t>
            </a:r>
            <a:br>
              <a:rPr lang="sl-SI" altLang="sl-SI" sz="2900" b="1">
                <a:solidFill>
                  <a:srgbClr val="FFFF66"/>
                </a:solidFill>
                <a:latin typeface="Maiandra GD" pitchFamily="32" charset="0"/>
              </a:rPr>
            </a:br>
            <a:r>
              <a:rPr lang="sl-SI" altLang="sl-SI" sz="2900" b="1">
                <a:solidFill>
                  <a:srgbClr val="FFFF66"/>
                </a:solidFill>
                <a:latin typeface="Maiandra GD" pitchFamily="32" charset="0"/>
              </a:rPr>
              <a:t>	¾ vodika</a:t>
            </a:r>
            <a:br>
              <a:rPr lang="sl-SI" altLang="sl-SI" sz="2900" b="1">
                <a:solidFill>
                  <a:srgbClr val="FFFF66"/>
                </a:solidFill>
                <a:latin typeface="Maiandra GD" pitchFamily="32" charset="0"/>
              </a:rPr>
            </a:br>
            <a:r>
              <a:rPr lang="sl-SI" altLang="sl-SI" sz="2900" b="1">
                <a:solidFill>
                  <a:srgbClr val="FFFF66"/>
                </a:solidFill>
                <a:latin typeface="Maiandra GD" pitchFamily="32" charset="0"/>
              </a:rPr>
              <a:t>	¼ helija</a:t>
            </a:r>
          </a:p>
          <a:p>
            <a:pPr>
              <a:lnSpc>
                <a:spcPct val="97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sl-SI" altLang="sl-SI" sz="2900" b="1">
                <a:solidFill>
                  <a:srgbClr val="FFFF66"/>
                </a:solidFill>
                <a:latin typeface="Maiandra GD" pitchFamily="32" charset="0"/>
              </a:rPr>
              <a:t>Naš glavni vir energije</a:t>
            </a:r>
          </a:p>
          <a:p>
            <a:pPr>
              <a:lnSpc>
                <a:spcPct val="97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sl-SI" altLang="sl-SI" sz="2900" b="1">
                <a:solidFill>
                  <a:srgbClr val="FFFF66"/>
                </a:solidFill>
                <a:latin typeface="Maiandra GD" pitchFamily="32" charset="0"/>
              </a:rPr>
              <a:t>Približno 99% mase osončja</a:t>
            </a:r>
          </a:p>
        </p:txBody>
      </p:sp>
    </p:spTree>
    <p:extLst>
      <p:ext uri="{BB962C8B-B14F-4D97-AF65-F5344CB8AC3E}">
        <p14:creationId xmlns:p14="http://schemas.microsoft.com/office/powerpoint/2010/main" val="2121492660"/>
      </p:ext>
    </p:extLst>
  </p:cSld>
  <p:clrMapOvr>
    <a:masterClrMapping/>
  </p:clrMapOvr>
  <p:transition spd="med" advTm="10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12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15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8" dur="2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22" dur="2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25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71438" y="301625"/>
            <a:ext cx="9072562" cy="12636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sl-SI" sz="4400" dirty="0">
                <a:solidFill>
                  <a:srgbClr val="FFFF66"/>
                </a:solidFill>
                <a:latin typeface="Maiandra GD" pitchFamily="34" charset="0"/>
                <a:ea typeface="+mj-ea"/>
                <a:cs typeface="+mj-cs"/>
              </a:rPr>
              <a:t>Planeti</a:t>
            </a:r>
            <a:endParaRPr lang="en-GB" sz="4400" dirty="0">
              <a:solidFill>
                <a:srgbClr val="FFFF66"/>
              </a:solidFill>
              <a:latin typeface="Maiandra GD" pitchFamily="34" charset="0"/>
              <a:ea typeface="+mj-ea"/>
              <a:cs typeface="+mj-cs"/>
            </a:endParaRPr>
          </a:p>
        </p:txBody>
      </p:sp>
      <p:sp>
        <p:nvSpPr>
          <p:cNvPr id="8195" name="Rectangle 3"/>
          <p:cNvSpPr txBox="1">
            <a:spLocks noChangeArrowheads="1"/>
          </p:cNvSpPr>
          <p:nvPr/>
        </p:nvSpPr>
        <p:spPr bwMode="auto">
          <a:xfrm>
            <a:off x="214313" y="1792288"/>
            <a:ext cx="85725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-342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en-GB" altLang="sl-SI" sz="2600">
                <a:solidFill>
                  <a:srgbClr val="FFFF66"/>
                </a:solidFill>
                <a:latin typeface="Maiandra GD" pitchFamily="34" charset="0"/>
              </a:rPr>
              <a:t>Planet je nebesno telo krožeče okrog sonca, z dovolj veliko maso, da ima obliko „krogle“</a:t>
            </a:r>
            <a:r>
              <a:rPr lang="en-GB" altLang="sl-SI" sz="2600"/>
              <a:t> </a:t>
            </a:r>
            <a:r>
              <a:rPr lang="en-GB" altLang="sl-SI" sz="2600">
                <a:solidFill>
                  <a:srgbClr val="FFFF66"/>
                </a:solidFill>
                <a:latin typeface="Maiandra GD" pitchFamily="34" charset="0"/>
              </a:rPr>
              <a:t>in da na njegovi orbiti ni drugih objektov (po definiciji International Astronomical Uniona)</a:t>
            </a:r>
          </a:p>
        </p:txBody>
      </p:sp>
      <p:pic>
        <p:nvPicPr>
          <p:cNvPr id="8196" name="Picture 5" descr="C:\Users\Tina\Desktop\plane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2063"/>
            <a:ext cx="7072313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71438" y="301625"/>
            <a:ext cx="9072562" cy="12636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sl-SI" sz="4400" dirty="0">
                <a:solidFill>
                  <a:srgbClr val="FFFF66"/>
                </a:solidFill>
                <a:latin typeface="Maiandra GD" pitchFamily="34" charset="0"/>
                <a:ea typeface="+mj-ea"/>
                <a:cs typeface="+mj-cs"/>
              </a:rPr>
              <a:t>Notranji planeti</a:t>
            </a:r>
            <a:endParaRPr lang="en-GB" sz="4400" dirty="0">
              <a:solidFill>
                <a:srgbClr val="FFFF66"/>
              </a:solidFill>
              <a:latin typeface="Maiandra GD" pitchFamily="34" charset="0"/>
              <a:ea typeface="+mj-ea"/>
              <a:cs typeface="+mj-cs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4117975"/>
            <a:ext cx="6300788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220" name="Rectangle 2"/>
          <p:cNvSpPr txBox="1">
            <a:spLocks noChangeArrowheads="1"/>
          </p:cNvSpPr>
          <p:nvPr/>
        </p:nvSpPr>
        <p:spPr bwMode="auto">
          <a:xfrm>
            <a:off x="288925" y="2005013"/>
            <a:ext cx="8355013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-342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sl-SI" altLang="sl-SI" sz="2600">
                <a:solidFill>
                  <a:srgbClr val="FFFF66"/>
                </a:solidFill>
                <a:latin typeface="Maiandra GD" pitchFamily="34" charset="0"/>
              </a:rPr>
              <a:t>I</a:t>
            </a:r>
            <a:r>
              <a:rPr lang="en-GB" altLang="sl-SI" sz="2600">
                <a:solidFill>
                  <a:srgbClr val="FFFF66"/>
                </a:solidFill>
                <a:latin typeface="Maiandra GD" pitchFamily="34" charset="0"/>
              </a:rPr>
              <a:t>majo kamnito površje, nimajo obročev in imajo malo ali nič lun.</a:t>
            </a:r>
            <a:endParaRPr lang="sl-SI" altLang="sl-SI" sz="2600">
              <a:solidFill>
                <a:srgbClr val="FFFF66"/>
              </a:solidFill>
              <a:latin typeface="Maiandra GD" pitchFamily="34" charset="0"/>
            </a:endParaRPr>
          </a:p>
          <a:p>
            <a:pPr algn="ctr">
              <a:spcBef>
                <a:spcPct val="20000"/>
              </a:spcBef>
              <a:buFont typeface="Wingdings" pitchFamily="2" charset="2"/>
              <a:buNone/>
            </a:pPr>
            <a:endParaRPr lang="en-GB" altLang="sl-SI" sz="1200">
              <a:solidFill>
                <a:srgbClr val="FFFF66"/>
              </a:solidFill>
              <a:latin typeface="Maiandra GD" pitchFamily="34" charset="0"/>
            </a:endParaRPr>
          </a:p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en-GB" altLang="sl-SI" sz="2600">
                <a:solidFill>
                  <a:srgbClr val="FFFF66"/>
                </a:solidFill>
                <a:latin typeface="Maiandra GD" pitchFamily="34" charset="0"/>
              </a:rPr>
              <a:t>Nahajajo se med Soncem in asteroidnim pasom</a:t>
            </a:r>
            <a:r>
              <a:rPr lang="sl-SI" altLang="sl-SI" sz="2600">
                <a:solidFill>
                  <a:srgbClr val="FFFF66"/>
                </a:solidFill>
                <a:latin typeface="Maiandra GD" pitchFamily="34" charset="0"/>
              </a:rPr>
              <a:t>.</a:t>
            </a:r>
            <a:endParaRPr lang="en-GB" altLang="sl-SI" sz="2600">
              <a:solidFill>
                <a:srgbClr val="FFFF66"/>
              </a:solidFill>
              <a:latin typeface="Maiandra G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1438" y="301625"/>
            <a:ext cx="9072562" cy="12636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sl-SI" sz="4400" dirty="0">
                <a:solidFill>
                  <a:srgbClr val="FFFF66"/>
                </a:solidFill>
                <a:latin typeface="Maiandra GD" pitchFamily="34" charset="0"/>
                <a:ea typeface="+mj-ea"/>
                <a:cs typeface="+mj-cs"/>
              </a:rPr>
              <a:t>Merkur</a:t>
            </a:r>
            <a:endParaRPr lang="en-GB" sz="4400" dirty="0">
              <a:solidFill>
                <a:srgbClr val="FFFF66"/>
              </a:solidFill>
              <a:latin typeface="Maiandra GD" pitchFamily="34" charset="0"/>
              <a:ea typeface="+mj-ea"/>
              <a:cs typeface="+mj-cs"/>
            </a:endParaRPr>
          </a:p>
        </p:txBody>
      </p:sp>
      <p:pic>
        <p:nvPicPr>
          <p:cNvPr id="1024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1571625"/>
            <a:ext cx="3119437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214313" y="1600200"/>
            <a:ext cx="4038600" cy="4525963"/>
          </a:xfrm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Najbližji Soncu, težko opazen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Površje podobno </a:t>
            </a:r>
            <a:b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Luni</a:t>
            </a:r>
            <a:endParaRPr lang="sl-SI" sz="2600" dirty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-180 -&gt; 430 °C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Leto krajše od dneva </a:t>
            </a:r>
            <a:b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sz="1600" dirty="0" smtClean="0">
                <a:solidFill>
                  <a:srgbClr val="FFFF66"/>
                </a:solidFill>
                <a:latin typeface="Maiandra GD" pitchFamily="34" charset="0"/>
              </a:rPr>
              <a:t>(88 Zemeljskih dni je obhodni čas,</a:t>
            </a:r>
            <a:br>
              <a:rPr lang="sl-SI" sz="1600" dirty="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sz="1600" dirty="0" smtClean="0">
                <a:solidFill>
                  <a:srgbClr val="FFFF66"/>
                </a:solidFill>
                <a:latin typeface="Maiandra GD" pitchFamily="34" charset="0"/>
              </a:rPr>
              <a:t> 116 dni pa traja dan)</a:t>
            </a:r>
            <a:endParaRPr lang="sl-SI" sz="1600" dirty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2600" dirty="0" smtClean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0,4 Zemljinega premera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2600" dirty="0">
              <a:solidFill>
                <a:srgbClr val="FFFF66"/>
              </a:solidFill>
              <a:latin typeface="Maiandra GD" pitchFamily="34" charset="0"/>
            </a:endParaRPr>
          </a:p>
        </p:txBody>
      </p:sp>
      <p:sp>
        <p:nvSpPr>
          <p:cNvPr id="10245" name="Content Placeholder 1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Mariner in Messenger</a:t>
            </a:r>
          </a:p>
          <a:p>
            <a:pPr algn="r">
              <a:buFont typeface="Arial" charset="0"/>
              <a:buNone/>
            </a:pPr>
            <a:r>
              <a:rPr lang="sl-SI" altLang="sl-SI" sz="1600" smtClean="0">
                <a:solidFill>
                  <a:srgbClr val="FFFF66"/>
                </a:solidFill>
                <a:latin typeface="Maiandra GD" pitchFamily="34" charset="0"/>
              </a:rPr>
              <a:t>(Messenger je še gor)</a:t>
            </a:r>
          </a:p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Ime po rimskemu</a:t>
            </a:r>
            <a:b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bogu trgovine,</a:t>
            </a:r>
            <a:b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obrti ter božjemu</a:t>
            </a:r>
            <a:b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selu (hitro gibanje)</a:t>
            </a:r>
          </a:p>
          <a:p>
            <a:pPr algn="r">
              <a:buFont typeface="Arial" charset="0"/>
              <a:buNone/>
            </a:pPr>
            <a:endParaRPr lang="sl-SI" altLang="sl-SI" sz="2600" smtClean="0">
              <a:solidFill>
                <a:srgbClr val="FFFF66"/>
              </a:solidFill>
              <a:latin typeface="Maiandra GD" pitchFamily="34" charset="0"/>
            </a:endParaRPr>
          </a:p>
          <a:p>
            <a:pPr algn="r">
              <a:buFont typeface="Arial" charset="0"/>
              <a:buNone/>
            </a:pPr>
            <a:endParaRPr lang="sl-SI" altLang="sl-SI" sz="2600" smtClean="0">
              <a:solidFill>
                <a:srgbClr val="FFFF66"/>
              </a:solidFill>
              <a:latin typeface="Maiandra GD" pitchFamily="34" charset="0"/>
            </a:endParaRPr>
          </a:p>
          <a:p>
            <a:pPr algn="r">
              <a:buFont typeface="Arial" charset="0"/>
              <a:buNone/>
            </a:pPr>
            <a:endParaRPr lang="sl-SI" altLang="sl-SI" sz="1600" smtClean="0">
              <a:solidFill>
                <a:srgbClr val="FFFF66"/>
              </a:solidFill>
              <a:latin typeface="Maiandra GD" pitchFamily="34" charset="0"/>
            </a:endParaRPr>
          </a:p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0,05 Zemljine mase</a:t>
            </a:r>
          </a:p>
          <a:p>
            <a:pPr algn="r">
              <a:buFont typeface="Arial" charset="0"/>
              <a:buNone/>
            </a:pPr>
            <a:endParaRPr lang="sl-SI" altLang="sl-SI" sz="2600" smtClean="0">
              <a:solidFill>
                <a:srgbClr val="FFFF66"/>
              </a:solidFill>
              <a:latin typeface="Maiandra G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 descr="C:\Users\Tina\Desktop\venus_magell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00250"/>
            <a:ext cx="3121025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1438" y="301625"/>
            <a:ext cx="9072562" cy="12636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sl-SI" sz="4400" dirty="0">
                <a:solidFill>
                  <a:srgbClr val="FFFF66"/>
                </a:solidFill>
                <a:latin typeface="Maiandra GD" pitchFamily="34" charset="0"/>
                <a:ea typeface="+mj-ea"/>
                <a:cs typeface="+mj-cs"/>
              </a:rPr>
              <a:t>Venera</a:t>
            </a:r>
            <a:endParaRPr lang="en-GB" sz="4400" dirty="0">
              <a:solidFill>
                <a:srgbClr val="FFFF66"/>
              </a:solidFill>
              <a:latin typeface="Maiandra GD" pitchFamily="34" charset="0"/>
              <a:ea typeface="+mj-ea"/>
              <a:cs typeface="+mj-cs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214313" y="1600200"/>
            <a:ext cx="4038600" cy="4525963"/>
          </a:xfrm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Zemljina dvojčica </a:t>
            </a:r>
            <a:b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(velikost, masa)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Ima atmosfero (CO</a:t>
            </a:r>
            <a:r>
              <a:rPr lang="sl-SI" sz="2600" baseline="-25000" dirty="0" smtClean="0">
                <a:solidFill>
                  <a:srgbClr val="FFFF66"/>
                </a:solidFill>
                <a:latin typeface="Maiandra GD" pitchFamily="34" charset="0"/>
              </a:rPr>
              <a:t>2</a:t>
            </a: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)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Trajna oblačnost, kisli </a:t>
            </a:r>
            <a:b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oblaki, topla greda</a:t>
            </a:r>
            <a:endParaRPr lang="sl-SI" sz="2600" dirty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Leto krajše od dneva </a:t>
            </a:r>
            <a:b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sz="1600" dirty="0" smtClean="0">
                <a:solidFill>
                  <a:srgbClr val="FFFF66"/>
                </a:solidFill>
                <a:latin typeface="Maiandra GD" pitchFamily="34" charset="0"/>
              </a:rPr>
              <a:t>(224 Zemeljskih dni je obhodni čas,</a:t>
            </a:r>
            <a:br>
              <a:rPr lang="sl-SI" sz="1600" dirty="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sz="1600" dirty="0" smtClean="0">
                <a:solidFill>
                  <a:srgbClr val="FFFF66"/>
                </a:solidFill>
                <a:latin typeface="Maiandra GD" pitchFamily="34" charset="0"/>
              </a:rPr>
              <a:t>583 dni pa traja dan)</a:t>
            </a:r>
            <a:endParaRPr lang="sl-SI" sz="1600" dirty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2600" dirty="0" smtClean="0">
              <a:solidFill>
                <a:srgbClr val="FFFF66"/>
              </a:solidFill>
              <a:latin typeface="Maiandra GD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2600" dirty="0">
              <a:solidFill>
                <a:srgbClr val="FFFF66"/>
              </a:solidFill>
              <a:latin typeface="Maiandra GD" pitchFamily="34" charset="0"/>
            </a:endParaRPr>
          </a:p>
        </p:txBody>
      </p:sp>
      <p:sp>
        <p:nvSpPr>
          <p:cNvPr id="11269" name="Content Placeholder 1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Marineri in Venere</a:t>
            </a:r>
          </a:p>
          <a:p>
            <a:pPr algn="r">
              <a:buFont typeface="Arial" charset="0"/>
              <a:buNone/>
            </a:pPr>
            <a:r>
              <a:rPr lang="sl-SI" altLang="sl-SI" sz="1600" smtClean="0">
                <a:solidFill>
                  <a:srgbClr val="FFFF66"/>
                </a:solidFill>
                <a:latin typeface="Maiandra GD" pitchFamily="34" charset="0"/>
              </a:rPr>
              <a:t>(Venera 4 pristala na površju)</a:t>
            </a:r>
          </a:p>
          <a:p>
            <a:pPr algn="r">
              <a:buFont typeface="Arial" charset="0"/>
              <a:buNone/>
            </a:pPr>
            <a:endParaRPr lang="sl-SI" altLang="sl-SI" sz="2600" smtClean="0">
              <a:solidFill>
                <a:srgbClr val="FFFF66"/>
              </a:solidFill>
              <a:latin typeface="Maiandra GD" pitchFamily="34" charset="0"/>
            </a:endParaRPr>
          </a:p>
          <a:p>
            <a:pPr algn="r">
              <a:buFont typeface="Arial" charset="0"/>
              <a:buNone/>
            </a:pPr>
            <a:endParaRPr lang="sl-SI" altLang="sl-SI" sz="2600" smtClean="0">
              <a:solidFill>
                <a:srgbClr val="FFFF66"/>
              </a:solidFill>
              <a:latin typeface="Maiandra GD" pitchFamily="34" charset="0"/>
            </a:endParaRPr>
          </a:p>
          <a:p>
            <a:pPr algn="r">
              <a:buFont typeface="Arial" charset="0"/>
              <a:buNone/>
            </a:pPr>
            <a:endParaRPr lang="sl-SI" altLang="sl-SI" sz="2600" smtClean="0">
              <a:solidFill>
                <a:srgbClr val="FFFF66"/>
              </a:solidFill>
              <a:latin typeface="Maiandra GD" pitchFamily="34" charset="0"/>
            </a:endParaRPr>
          </a:p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Ime po rimski</a:t>
            </a:r>
            <a:b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boginji ljubezni</a:t>
            </a:r>
            <a:b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</a:br>
            <a:endParaRPr lang="sl-SI" altLang="sl-SI" sz="1600" smtClean="0">
              <a:solidFill>
                <a:srgbClr val="FFFF66"/>
              </a:solidFill>
              <a:latin typeface="Maiandra GD" pitchFamily="34" charset="0"/>
            </a:endParaRPr>
          </a:p>
          <a:p>
            <a:pPr algn="r">
              <a:buFont typeface="Arial" charset="0"/>
              <a:buNone/>
            </a:pPr>
            <a:endParaRPr lang="sl-SI" altLang="sl-SI" sz="1600" smtClean="0">
              <a:solidFill>
                <a:srgbClr val="FFFF66"/>
              </a:solidFill>
              <a:latin typeface="Maiandra GD" pitchFamily="34" charset="0"/>
            </a:endParaRPr>
          </a:p>
          <a:p>
            <a:pPr algn="r">
              <a:buFont typeface="Arial" charset="0"/>
              <a:buNone/>
            </a:pPr>
            <a:endParaRPr lang="sl-SI" altLang="sl-SI" sz="1600" smtClean="0">
              <a:solidFill>
                <a:srgbClr val="FFFF66"/>
              </a:solidFill>
              <a:latin typeface="Maiandra GD" pitchFamily="34" charset="0"/>
            </a:endParaRPr>
          </a:p>
          <a:p>
            <a:pPr algn="r">
              <a:buFont typeface="Arial" charset="0"/>
              <a:buNone/>
            </a:pPr>
            <a:endParaRPr lang="sl-SI" altLang="sl-SI" sz="1600" smtClean="0">
              <a:solidFill>
                <a:srgbClr val="FFFF66"/>
              </a:solidFill>
              <a:latin typeface="Maiandra GD" pitchFamily="34" charset="0"/>
            </a:endParaRPr>
          </a:p>
          <a:p>
            <a:pPr algn="r">
              <a:buFont typeface="Arial" charset="0"/>
              <a:buNone/>
            </a:pPr>
            <a:endParaRPr lang="sl-SI" altLang="sl-SI" sz="1600" smtClean="0">
              <a:solidFill>
                <a:srgbClr val="FFFF66"/>
              </a:solidFill>
              <a:latin typeface="Maiandra GD" pitchFamily="34" charset="0"/>
            </a:endParaRPr>
          </a:p>
          <a:p>
            <a:pPr algn="r">
              <a:buFont typeface="Arial" charset="0"/>
              <a:buNone/>
            </a:pPr>
            <a:endParaRPr lang="sl-SI" altLang="sl-SI" sz="1600" smtClean="0">
              <a:solidFill>
                <a:srgbClr val="FFFF66"/>
              </a:solidFill>
              <a:latin typeface="Maiandra GD" pitchFamily="34" charset="0"/>
            </a:endParaRPr>
          </a:p>
          <a:p>
            <a:pPr algn="r">
              <a:buFont typeface="Arial" charset="0"/>
              <a:buNone/>
            </a:pPr>
            <a:endParaRPr lang="sl-SI" altLang="sl-SI" sz="1600" smtClean="0">
              <a:solidFill>
                <a:srgbClr val="FFFF66"/>
              </a:solidFill>
              <a:latin typeface="Maiandra GD" pitchFamily="34" charset="0"/>
            </a:endParaRPr>
          </a:p>
          <a:p>
            <a:pPr algn="r">
              <a:buFont typeface="Arial" charset="0"/>
              <a:buNone/>
            </a:pPr>
            <a:endParaRPr lang="sl-SI" altLang="sl-SI" sz="2600" smtClean="0">
              <a:solidFill>
                <a:srgbClr val="FFFF66"/>
              </a:solidFill>
              <a:latin typeface="Maiandra G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2071688"/>
            <a:ext cx="3241675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1438" y="301625"/>
            <a:ext cx="9072562" cy="12636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sl-SI" sz="4400" dirty="0">
                <a:solidFill>
                  <a:srgbClr val="FFFF66"/>
                </a:solidFill>
                <a:latin typeface="Maiandra GD" pitchFamily="34" charset="0"/>
                <a:ea typeface="+mj-ea"/>
                <a:cs typeface="+mj-cs"/>
              </a:rPr>
              <a:t>Zemlja</a:t>
            </a:r>
            <a:endParaRPr lang="en-GB" sz="4400" dirty="0">
              <a:solidFill>
                <a:srgbClr val="FFFF66"/>
              </a:solidFill>
              <a:latin typeface="Maiandra GD" pitchFamily="34" charset="0"/>
              <a:ea typeface="+mj-ea"/>
              <a:cs typeface="+mj-cs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214313" y="1600200"/>
            <a:ext cx="4038600" cy="4525963"/>
          </a:xfrm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Ozračje s kisikom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Tekoča voda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-&gt; pogoji za  življenje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2600" dirty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2600" dirty="0" smtClean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2600" dirty="0" smtClean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Ima 1 naraven in</a:t>
            </a:r>
            <a:b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sz="2600" dirty="0" smtClean="0">
                <a:solidFill>
                  <a:srgbClr val="FFFF66"/>
                </a:solidFill>
                <a:latin typeface="Maiandra GD" pitchFamily="34" charset="0"/>
              </a:rPr>
              <a:t>nešteto umetnih satelitov</a:t>
            </a:r>
            <a:endParaRPr lang="sl-SI" sz="1600" dirty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2600" dirty="0" smtClean="0">
              <a:solidFill>
                <a:srgbClr val="FFFF66"/>
              </a:solidFill>
              <a:latin typeface="Maiandra GD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l-SI" sz="2600" dirty="0">
              <a:solidFill>
                <a:srgbClr val="FFFF66"/>
              </a:solidFill>
              <a:latin typeface="Maiandra GD" pitchFamily="34" charset="0"/>
            </a:endParaRPr>
          </a:p>
        </p:txBody>
      </p:sp>
      <p:sp>
        <p:nvSpPr>
          <p:cNvPr id="12293" name="Content Placeholder 14"/>
          <p:cNvSpPr>
            <a:spLocks noGrp="1"/>
          </p:cNvSpPr>
          <p:nvPr>
            <p:ph sz="half" idx="2"/>
          </p:nvPr>
        </p:nvSpPr>
        <p:spPr>
          <a:xfrm>
            <a:off x="4857750" y="1546225"/>
            <a:ext cx="4038600" cy="4525963"/>
          </a:xfrm>
        </p:spPr>
        <p:txBody>
          <a:bodyPr/>
          <a:lstStyle/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Po velikosti 5. planet Osončja</a:t>
            </a:r>
          </a:p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Vrtenje Zemlje</a:t>
            </a:r>
          </a:p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Nagnjena os</a:t>
            </a:r>
          </a:p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Dan in noč,</a:t>
            </a:r>
            <a:b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</a:b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letni časi</a:t>
            </a:r>
          </a:p>
          <a:p>
            <a:pPr algn="r">
              <a:buFont typeface="Arial" charset="0"/>
              <a:buNone/>
            </a:pPr>
            <a:endParaRPr lang="sl-SI" altLang="sl-SI" sz="1600" smtClean="0">
              <a:solidFill>
                <a:srgbClr val="FFFF66"/>
              </a:solidFill>
              <a:latin typeface="Maiandra GD" pitchFamily="34" charset="0"/>
            </a:endParaRPr>
          </a:p>
          <a:p>
            <a:pPr algn="r">
              <a:buFont typeface="Arial" charset="0"/>
              <a:buNone/>
            </a:pPr>
            <a:endParaRPr lang="sl-SI" altLang="sl-SI" sz="1600" smtClean="0">
              <a:solidFill>
                <a:srgbClr val="FFFF66"/>
              </a:solidFill>
              <a:latin typeface="Maiandra GD" pitchFamily="34" charset="0"/>
            </a:endParaRPr>
          </a:p>
          <a:p>
            <a:pPr algn="r">
              <a:buFont typeface="Arial" charset="0"/>
              <a:buNone/>
            </a:pPr>
            <a:endParaRPr lang="sl-SI" altLang="sl-SI" sz="2600" smtClean="0">
              <a:solidFill>
                <a:srgbClr val="FFFF66"/>
              </a:solidFill>
              <a:latin typeface="Maiandra G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2071688"/>
            <a:ext cx="3640138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1438" y="301625"/>
            <a:ext cx="9072562" cy="12636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sl-SI" sz="4400" dirty="0">
                <a:solidFill>
                  <a:srgbClr val="FFFF66"/>
                </a:solidFill>
                <a:latin typeface="Maiandra GD" pitchFamily="34" charset="0"/>
                <a:ea typeface="+mj-ea"/>
                <a:cs typeface="+mj-cs"/>
              </a:rPr>
              <a:t>Luna</a:t>
            </a:r>
            <a:endParaRPr lang="en-GB" sz="4400" dirty="0">
              <a:solidFill>
                <a:srgbClr val="FFFF66"/>
              </a:solidFill>
              <a:latin typeface="Maiandra GD" pitchFamily="34" charset="0"/>
              <a:ea typeface="+mj-ea"/>
              <a:cs typeface="+mj-cs"/>
            </a:endParaRPr>
          </a:p>
        </p:txBody>
      </p:sp>
      <p:pic>
        <p:nvPicPr>
          <p:cNvPr id="9" name="Picture 7" descr="C:\Users\Tina\Desktop\moon_phases_diagr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2214563"/>
            <a:ext cx="4694237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2214563"/>
            <a:ext cx="471487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Content Placeholder 13"/>
          <p:cNvSpPr>
            <a:spLocks noGrp="1"/>
          </p:cNvSpPr>
          <p:nvPr>
            <p:ph sz="half" idx="1"/>
          </p:nvPr>
        </p:nvSpPr>
        <p:spPr>
          <a:xfrm>
            <a:off x="214313" y="1600200"/>
            <a:ext cx="4038600" cy="452596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Zemljin naravni satelit</a:t>
            </a:r>
          </a:p>
          <a:p>
            <a:pPr marL="0" indent="0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Nima ozračja -&gt; veliko kraterjev</a:t>
            </a:r>
          </a:p>
          <a:p>
            <a:pPr marL="0" indent="0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Lunine mene</a:t>
            </a:r>
          </a:p>
          <a:p>
            <a:pPr marL="0" indent="0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Lunin mrk</a:t>
            </a:r>
          </a:p>
          <a:p>
            <a:pPr marL="0" indent="0">
              <a:buFont typeface="Arial" charset="0"/>
              <a:buNone/>
            </a:pPr>
            <a:endParaRPr lang="sl-SI" altLang="sl-SI" sz="2600" smtClean="0">
              <a:solidFill>
                <a:srgbClr val="FFFF66"/>
              </a:solidFill>
              <a:latin typeface="Maiandra GD" pitchFamily="34" charset="0"/>
            </a:endParaRPr>
          </a:p>
          <a:p>
            <a:pPr marL="0" indent="0">
              <a:buFont typeface="Arial" charset="0"/>
              <a:buNone/>
            </a:pPr>
            <a:endParaRPr lang="sl-SI" altLang="sl-SI" sz="2600" smtClean="0">
              <a:solidFill>
                <a:srgbClr val="FFFF66"/>
              </a:solidFill>
              <a:latin typeface="Maiandra GD" pitchFamily="34" charset="0"/>
            </a:endParaRPr>
          </a:p>
        </p:txBody>
      </p:sp>
      <p:sp>
        <p:nvSpPr>
          <p:cNvPr id="13319" name="Content Placeholder 14"/>
          <p:cNvSpPr>
            <a:spLocks noGrp="1"/>
          </p:cNvSpPr>
          <p:nvPr>
            <p:ph sz="half" idx="2"/>
          </p:nvPr>
        </p:nvSpPr>
        <p:spPr>
          <a:xfrm>
            <a:off x="4714875" y="1546225"/>
            <a:ext cx="4181475" cy="4525963"/>
          </a:xfrm>
        </p:spPr>
        <p:txBody>
          <a:bodyPr/>
          <a:lstStyle/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Apollo 11 (1969 Armstrong)</a:t>
            </a:r>
          </a:p>
          <a:p>
            <a:pPr algn="r">
              <a:buFont typeface="Arial" charset="0"/>
              <a:buNone/>
            </a:pPr>
            <a:r>
              <a:rPr lang="sl-SI" altLang="sl-SI" sz="2600" smtClean="0">
                <a:solidFill>
                  <a:srgbClr val="FFFF66"/>
                </a:solidFill>
                <a:latin typeface="Maiandra GD" pitchFamily="34" charset="0"/>
              </a:rPr>
              <a:t>Temna stran Lune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404</Words>
  <Application>Microsoft Office PowerPoint</Application>
  <PresentationFormat>On-screen Show (4:3)</PresentationFormat>
  <Paragraphs>165</Paragraphs>
  <Slides>28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VESOLJE</vt:lpstr>
      <vt:lpstr>PowerPoint Presentation</vt:lpstr>
      <vt:lpstr>Sonce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Galileo Galilei</vt:lpstr>
      <vt:lpstr>PowerPoint Presentation</vt:lpstr>
      <vt:lpstr>William Herschel</vt:lpstr>
      <vt:lpstr>PowerPoint Presentation</vt:lpstr>
      <vt:lpstr>Kuiperjev pas in Oortov obak</vt:lpstr>
      <vt:lpstr>Clyde Tombaugh</vt:lpstr>
      <vt:lpstr>PowerPoint Presentation</vt:lpstr>
      <vt:lpstr>Galaksija</vt:lpstr>
      <vt:lpstr>Objekti globokega neba</vt:lpstr>
      <vt:lpstr>PowerPoint Presentation</vt:lpstr>
      <vt:lpstr>Orionova meglica –M42 </vt:lpstr>
      <vt:lpstr>Svetlobno onesnaženje</vt:lpstr>
      <vt:lpstr>Globalno onesnaženje</vt:lpstr>
      <vt:lpstr>VPRAŠANJA?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Tina Vodopivec</dc:creator>
  <cp:lastModifiedBy>Uroš Čotar</cp:lastModifiedBy>
  <cp:revision>63</cp:revision>
  <dcterms:created xsi:type="dcterms:W3CDTF">2009-03-09T15:27:29Z</dcterms:created>
  <dcterms:modified xsi:type="dcterms:W3CDTF">2020-01-24T11:34:16Z</dcterms:modified>
</cp:coreProperties>
</file>