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1pPr>
    <a:lvl2pPr marL="4318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2pPr>
    <a:lvl3pPr marL="6477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3pPr>
    <a:lvl4pPr marL="8636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4pPr>
    <a:lvl5pPr marL="10795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01" y="-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altLang="sl-SI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sl-SI" altLang="sl-SI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sl-SI" altLang="sl-SI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sl-SI" altLang="sl-SI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8533FA2F-CD75-4750-BAC1-826C6BFE313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7203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2DA34E-BE95-40BE-A7D7-AF4DFF90C364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27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6F454A-1F89-4F78-87C2-B5065A45D4BD}" type="slidenum">
              <a:rPr lang="sl-SI" altLang="sl-SI"/>
              <a:pPr/>
              <a:t>11</a:t>
            </a:fld>
            <a:endParaRPr lang="sl-SI" altLang="sl-SI"/>
          </a:p>
        </p:txBody>
      </p:sp>
      <p:sp>
        <p:nvSpPr>
          <p:cNvPr id="36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B2C98C-CD81-45D2-B124-1B392AC3D553}" type="slidenum">
              <a:rPr lang="sl-SI" altLang="sl-SI"/>
              <a:pPr/>
              <a:t>12</a:t>
            </a:fld>
            <a:endParaRPr lang="sl-SI" altLang="sl-SI"/>
          </a:p>
        </p:txBody>
      </p:sp>
      <p:sp>
        <p:nvSpPr>
          <p:cNvPr id="37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224A14-1AF2-45B1-82EC-B66E78F6450C}" type="slidenum">
              <a:rPr lang="sl-SI" altLang="sl-SI"/>
              <a:pPr/>
              <a:t>13</a:t>
            </a:fld>
            <a:endParaRPr lang="sl-SI" altLang="sl-SI"/>
          </a:p>
        </p:txBody>
      </p:sp>
      <p:sp>
        <p:nvSpPr>
          <p:cNvPr id="38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DB9875-5F19-43F8-A734-104207E9A6F2}" type="slidenum">
              <a:rPr lang="sl-SI" altLang="sl-SI"/>
              <a:pPr/>
              <a:t>14</a:t>
            </a:fld>
            <a:endParaRPr lang="sl-SI" altLang="sl-SI"/>
          </a:p>
        </p:txBody>
      </p:sp>
      <p:sp>
        <p:nvSpPr>
          <p:cNvPr id="39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8CBCAF-CBEA-4532-BAF8-82DBBA582EEB}" type="slidenum">
              <a:rPr lang="sl-SI" altLang="sl-SI"/>
              <a:pPr/>
              <a:t>15</a:t>
            </a:fld>
            <a:endParaRPr lang="sl-SI" altLang="sl-SI"/>
          </a:p>
        </p:txBody>
      </p:sp>
      <p:sp>
        <p:nvSpPr>
          <p:cNvPr id="40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525C07-4A1D-4419-A66E-EF2349C1F93A}" type="slidenum">
              <a:rPr lang="sl-SI" altLang="sl-SI"/>
              <a:pPr/>
              <a:t>16</a:t>
            </a:fld>
            <a:endParaRPr lang="sl-SI" altLang="sl-SI"/>
          </a:p>
        </p:txBody>
      </p:sp>
      <p:sp>
        <p:nvSpPr>
          <p:cNvPr id="41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DB8AA9-3F08-4646-B185-3A6EF404DFDC}" type="slidenum">
              <a:rPr lang="sl-SI" altLang="sl-SI"/>
              <a:pPr/>
              <a:t>17</a:t>
            </a:fld>
            <a:endParaRPr lang="sl-SI" altLang="sl-SI"/>
          </a:p>
        </p:txBody>
      </p:sp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4D478D-FDC1-4C4E-97C4-4414FF127F7B}" type="slidenum">
              <a:rPr lang="sl-SI" altLang="sl-SI"/>
              <a:pPr/>
              <a:t>18</a:t>
            </a:fld>
            <a:endParaRPr lang="sl-SI" altLang="sl-SI"/>
          </a:p>
        </p:txBody>
      </p:sp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53AC23-F804-42C2-9A74-E13CF7CECC2A}" type="slidenum">
              <a:rPr lang="sl-SI" altLang="sl-SI"/>
              <a:pPr/>
              <a:t>19</a:t>
            </a:fld>
            <a:endParaRPr lang="sl-SI" altLang="sl-SI"/>
          </a:p>
        </p:txBody>
      </p:sp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32CA55-B65D-41D8-BB56-545D2D0C18BB}" type="slidenum">
              <a:rPr lang="sl-SI" altLang="sl-SI"/>
              <a:pPr/>
              <a:t>20</a:t>
            </a:fld>
            <a:endParaRPr lang="sl-SI" altLang="sl-SI"/>
          </a:p>
        </p:txBody>
      </p:sp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00ECCF-8038-45C6-A819-CDC10B2D8C6D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BC348F-5658-4F6A-B0CB-6B9267D5C188}" type="slidenum">
              <a:rPr lang="sl-SI" altLang="sl-SI"/>
              <a:pPr/>
              <a:t>21</a:t>
            </a:fld>
            <a:endParaRPr lang="sl-SI" altLang="sl-SI"/>
          </a:p>
        </p:txBody>
      </p:sp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9B448E-C34E-4789-87B2-E4294286762C}" type="slidenum">
              <a:rPr lang="sl-SI" altLang="sl-SI"/>
              <a:pPr/>
              <a:t>22</a:t>
            </a:fld>
            <a:endParaRPr lang="sl-SI" altLang="sl-SI"/>
          </a:p>
        </p:txBody>
      </p:sp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E98D04-3A25-43F7-B7C2-D6DB2BF808CA}" type="slidenum">
              <a:rPr lang="sl-SI" altLang="sl-SI"/>
              <a:pPr/>
              <a:t>23</a:t>
            </a:fld>
            <a:endParaRPr lang="sl-SI" altLang="sl-SI"/>
          </a:p>
        </p:txBody>
      </p:sp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292965-9448-40BA-B971-E51732835EAA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78A1C-DE33-4037-9D55-692277E83952}" type="slidenum">
              <a:rPr lang="sl-SI" altLang="sl-SI"/>
              <a:pPr/>
              <a:t>5</a:t>
            </a:fld>
            <a:endParaRPr lang="sl-SI" altLang="sl-SI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CF2F9B-1B64-45A9-91C5-37E68E08F5F2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258DF1-2316-4009-8E3C-5EBF7B5A1773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32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AF5300-95E3-4BDC-A2A8-FB1F4C11BE29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F95D16-3854-42A0-AD87-5A188A0EC184}" type="slidenum">
              <a:rPr lang="sl-SI" altLang="sl-SI"/>
              <a:pPr/>
              <a:t>9</a:t>
            </a:fld>
            <a:endParaRPr lang="sl-SI" altLang="sl-SI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7E67AF-0B6E-4E65-9DF1-05D9B9107971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5B028C-99CF-418B-83C1-03D7A1397D2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7506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B2E4CA-645A-4D61-8B4E-E9378D59114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7950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8D1316-BB9D-493D-A719-5A05883DC8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5478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C0E499-4EE7-4ED4-8CAF-646D289723E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7832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5D7818-C714-4139-94F0-070D8EBCD48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5512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12383D-8015-48B8-9635-CC6F465AAB5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4977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B7315E-55D6-41FC-B5CD-16E4F8CD0AB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2801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56AC2E-CF47-4ADD-90F1-0142AA15953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4253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FDC6A7-7875-4B2C-AC91-1EFCC2728D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903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5AEC79-81E2-48E3-A72E-DEE293AAC4C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8070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A5514FC-43AA-43BF-AE3C-D0F72628B51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1532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 smtClean="0"/>
              <a:t>Click to edit the outline text format</a:t>
            </a:r>
          </a:p>
          <a:p>
            <a:pPr lvl="1"/>
            <a:r>
              <a:rPr lang="en-GB" altLang="sl-SI" smtClean="0"/>
              <a:t>Second Outline Level</a:t>
            </a:r>
          </a:p>
          <a:p>
            <a:pPr lvl="2"/>
            <a:r>
              <a:rPr lang="en-GB" altLang="sl-SI" smtClean="0"/>
              <a:t>Third Outline Level</a:t>
            </a:r>
          </a:p>
          <a:p>
            <a:pPr lvl="3"/>
            <a:r>
              <a:rPr lang="en-GB" altLang="sl-SI" smtClean="0"/>
              <a:t>Fourth Outline Level</a:t>
            </a:r>
          </a:p>
          <a:p>
            <a:pPr lvl="4"/>
            <a:r>
              <a:rPr lang="en-GB" altLang="sl-SI" smtClean="0"/>
              <a:t>Fifth Outline Level</a:t>
            </a:r>
          </a:p>
          <a:p>
            <a:pPr lvl="4"/>
            <a:r>
              <a:rPr lang="en-GB" altLang="sl-SI" smtClean="0"/>
              <a:t>Sixth Outline Level</a:t>
            </a:r>
          </a:p>
          <a:p>
            <a:pPr lvl="4"/>
            <a:r>
              <a:rPr lang="en-GB" altLang="sl-SI" smtClean="0"/>
              <a:t>Seventh Outline Level</a:t>
            </a:r>
          </a:p>
          <a:p>
            <a:pPr lvl="4"/>
            <a:r>
              <a:rPr lang="en-GB" altLang="sl-SI" smtClean="0"/>
              <a:t>Eighth Outline Level</a:t>
            </a:r>
          </a:p>
          <a:p>
            <a:pPr lvl="4"/>
            <a:r>
              <a:rPr lang="en-GB" altLang="sl-SI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FFFFFF"/>
              </a:buCl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sl-SI" altLang="sl-SI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FFFFFF"/>
              </a:buCl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endParaRPr lang="sl-SI" alt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FFFFFF"/>
              </a:buCl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</a:defRPr>
            </a:lvl1pPr>
          </a:lstStyle>
          <a:p>
            <a:fld id="{DFC528E3-FC62-4B1D-8E8E-BAF6957D933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4318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2pPr>
      <a:lvl3pPr marL="6477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3pPr>
      <a:lvl4pPr marL="8636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4pPr>
      <a:lvl5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5pPr>
      <a:lvl6pPr marL="15367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6pPr>
      <a:lvl7pPr marL="19939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7pPr>
      <a:lvl8pPr marL="24511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8pPr>
      <a:lvl9pPr marL="29083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400">
          <a:solidFill>
            <a:srgbClr val="FFFFFF"/>
          </a:solidFill>
          <a:latin typeface="Arial" charset="0"/>
          <a:cs typeface="Lucida Sans Unicode" charset="0"/>
        </a:defRPr>
      </a:lvl9pPr>
    </p:titleStyle>
    <p:bodyStyle>
      <a:lvl1pPr marL="431800" indent="-32385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charset="2"/>
        <a:buChar char="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863600" indent="-287338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charset="2"/>
        <a:buChar char=""/>
        <a:defRPr sz="2800">
          <a:solidFill>
            <a:srgbClr val="FFFFFF"/>
          </a:solidFill>
          <a:latin typeface="+mn-lt"/>
          <a:cs typeface="+mn-cs"/>
        </a:defRPr>
      </a:lvl2pPr>
      <a:lvl3pPr marL="1295400" indent="-2159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charset="2"/>
        <a:buChar char=""/>
        <a:defRPr sz="2400">
          <a:solidFill>
            <a:srgbClr val="FFFFFF"/>
          </a:solidFill>
          <a:latin typeface="+mn-lt"/>
          <a:cs typeface="+mn-cs"/>
        </a:defRPr>
      </a:lvl3pPr>
      <a:lvl4pPr marL="1727200" indent="-2159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FFFFFF"/>
        </a:buClr>
        <a:buSzPct val="75000"/>
        <a:buFont typeface="Symbol" charset="2"/>
        <a:buChar char=""/>
        <a:defRPr sz="2000">
          <a:solidFill>
            <a:srgbClr val="FFFFFF"/>
          </a:solidFill>
          <a:latin typeface="+mn-lt"/>
          <a:cs typeface="+mn-cs"/>
        </a:defRPr>
      </a:lvl4pPr>
      <a:lvl5pPr marL="21590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charset="2"/>
        <a:buChar char=""/>
        <a:defRPr sz="2000">
          <a:solidFill>
            <a:srgbClr val="FFFFFF"/>
          </a:solidFill>
          <a:latin typeface="+mn-lt"/>
          <a:cs typeface="+mn-cs"/>
        </a:defRPr>
      </a:lvl5pPr>
      <a:lvl6pPr marL="26162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charset="2"/>
        <a:buChar char=""/>
        <a:defRPr sz="2000">
          <a:solidFill>
            <a:srgbClr val="FFFFFF"/>
          </a:solidFill>
          <a:latin typeface="+mn-lt"/>
          <a:cs typeface="+mn-cs"/>
        </a:defRPr>
      </a:lvl6pPr>
      <a:lvl7pPr marL="30734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charset="2"/>
        <a:buChar char=""/>
        <a:defRPr sz="2000">
          <a:solidFill>
            <a:srgbClr val="FFFFFF"/>
          </a:solidFill>
          <a:latin typeface="+mn-lt"/>
          <a:cs typeface="+mn-cs"/>
        </a:defRPr>
      </a:lvl7pPr>
      <a:lvl8pPr marL="35306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charset="2"/>
        <a:buChar char=""/>
        <a:defRPr sz="2000">
          <a:solidFill>
            <a:srgbClr val="FFFFFF"/>
          </a:solidFill>
          <a:latin typeface="+mn-lt"/>
          <a:cs typeface="+mn-cs"/>
        </a:defRPr>
      </a:lvl8pPr>
      <a:lvl9pPr marL="39878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charset="2"/>
        <a:buChar char="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39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00450"/>
            <a:ext cx="4859337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0"/>
            <a:ext cx="45974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3713163"/>
            <a:ext cx="45974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113213"/>
            <a:ext cx="32194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79388"/>
            <a:ext cx="48593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Mars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346575"/>
            <a:ext cx="2513013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7950" y="1619250"/>
            <a:ext cx="9070975" cy="48990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1,5 a.e. 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Izgubil svojo atmosfero									pred 4 milioni let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Satelita Diemos in Fobos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Voda na Marsu?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700088"/>
            <a:ext cx="56038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00225"/>
            <a:ext cx="504031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39975"/>
            <a:ext cx="5040313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Pas asteroidov (planetoidov)‏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8990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Meja med zunanjimi in notranjimi planeti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Ceres (1000km, okoli 4% mase lune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587375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57188"/>
            <a:ext cx="9070975" cy="1262062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		Zunanji planeti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4413" y="1768475"/>
            <a:ext cx="4175125" cy="5430838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Plinasti orjaki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Sateliti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Obroči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Nahajajo se za asteroidnim pasom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079500"/>
            <a:ext cx="5273675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Jupiter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8990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5,2 a.e.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Največji v osončju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pega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da bi postal zvezda 										bi moral imeti vsaj 											7× večjo maso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1610 Galilejevo odkritje									nejgovih 4 večjih lun 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625475"/>
            <a:ext cx="635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00113"/>
            <a:ext cx="5732463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900113"/>
            <a:ext cx="583882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00113"/>
            <a:ext cx="575945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900113"/>
            <a:ext cx="575945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2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15925"/>
            <a:ext cx="5040312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Saturn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4425950" cy="112871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9,5 a.e.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Saturnovi prstani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700088"/>
            <a:ext cx="539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79388" y="1400175"/>
            <a:ext cx="856615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Lucida Sans Unicode" charset="0"/>
              </a:defRPr>
            </a:lvl9pPr>
          </a:lstStyle>
          <a:p>
            <a:pPr>
              <a:lnSpc>
                <a:spcPct val="98000"/>
              </a:lnSpc>
              <a:spcAft>
                <a:spcPts val="1425"/>
              </a:spcAft>
              <a:buClr>
                <a:srgbClr val="FFFFFF"/>
              </a:buClr>
              <a:buFont typeface="Wingdings" charset="2"/>
              <a:buChar char=""/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Prstani ležijo v ekvatorialni ravnini Saturna</a:t>
            </a:r>
          </a:p>
          <a:p>
            <a:pPr>
              <a:lnSpc>
                <a:spcPct val="97000"/>
              </a:lnSpc>
              <a:spcAft>
                <a:spcPts val="1425"/>
              </a:spcAft>
              <a:buClr>
                <a:srgbClr val="FFFFFF"/>
              </a:buClr>
              <a:buFont typeface="Wingdings" charset="2"/>
              <a:buChar char=""/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Videz prstanov za opazovalca na Zemlji se spreminja </a:t>
            </a:r>
            <a:r>
              <a:rPr lang="sl-SI" altLang="sl-SI" sz="2000">
                <a:solidFill>
                  <a:srgbClr val="FFFF66"/>
                </a:solidFill>
                <a:latin typeface="Maiandra GD" pitchFamily="32" charset="0"/>
              </a:rPr>
              <a:t>(nagnjenost vrtilne osi planeta, glede na ravnino orbite)‏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195513"/>
            <a:ext cx="3868738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76438"/>
            <a:ext cx="360045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580063"/>
            <a:ext cx="5759450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0475"/>
            <a:ext cx="48593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Uran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5075237" cy="30908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19,6 a.e.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William Hercshel (1781) satelit)‏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5 večjih Uranovih lun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Se skoraj kotali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720725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0475"/>
            <a:ext cx="48593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Neptun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225" y="1079500"/>
            <a:ext cx="4895850" cy="48990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30 a.e.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Pega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Galileo ga je zamenjal za zvezdo(1612), orbito objavil Alexis Bouvard (1821)‏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Triton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4845050"/>
            <a:ext cx="20764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720725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1260475"/>
            <a:ext cx="42402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Kuiperjev pas in Oortov obak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5256212" cy="5461000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Kuiperjev pas se razprostira od Neptunove orbite pa tja do 50 a.e.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Pluton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Oortov oblak 50.000 - 100.000 a.e.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Ni neposredinh opazovanj (do sedaj)‏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Kometi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859338"/>
            <a:ext cx="1785938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10079038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260475"/>
            <a:ext cx="6440488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Osončje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106363" y="1309688"/>
            <a:ext cx="4067176" cy="4989512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Je Sonce z vsemi nebesnimi telesi, ki so gravitacijsko vezana nanj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Deli se na:				-notranje planete	-zunanje planete	-Kuiperjev pas		-Oortov oblak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2"/>
          </p:nvPr>
        </p:nvSpPr>
        <p:spPr>
          <a:xfrm>
            <a:off x="5219700" y="1439863"/>
            <a:ext cx="4679950" cy="5870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Nastalo je s sesedanjem velikega oblaka plina in prahu (protoplanetarni disk)	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Iz njega so se poleg sonca formirali tudi vsi (8) planeti, mali planeti in ostala majhna telesa (lune, asteroidi, kometi)</a:t>
            </a:r>
            <a:r>
              <a:rPr lang="sl-SI" altLang="sl-SI" sz="3200"/>
              <a:t>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9588"/>
            <a:ext cx="4621213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9899650" cy="73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Galaksija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179388"/>
            <a:ext cx="3240087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0563"/>
            <a:ext cx="41402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0"/>
            <a:ext cx="7740650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75" y="3240088"/>
            <a:ext cx="6092825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4600576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Objekti globokega neba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4319588"/>
            <a:ext cx="32400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79388"/>
            <a:ext cx="67818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66675"/>
            <a:ext cx="10439401" cy="780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 rot="2700000">
            <a:off x="-195262" y="3149600"/>
            <a:ext cx="11026775" cy="1425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r>
              <a:rPr lang="sl-SI" altLang="sl-SI" sz="5400" b="1">
                <a:solidFill>
                  <a:srgbClr val="FFFF66"/>
                </a:solidFill>
                <a:latin typeface="Maiandra GD" pitchFamily="32" charset="0"/>
              </a:rPr>
              <a:t>Vprašanja...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0475"/>
            <a:ext cx="8459788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19250"/>
            <a:ext cx="52197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 b="1">
                <a:solidFill>
                  <a:srgbClr val="FFFF66"/>
                </a:solidFill>
                <a:latin typeface="Maiandra GD" pitchFamily="32" charset="0"/>
              </a:rPr>
              <a:t>Sonce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81613" y="1144588"/>
            <a:ext cx="4679950" cy="64103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Naša najbližja zvezda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Oddaljenost:  1 a.e = 150 miljonov km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Kemijska sestava:</a:t>
            </a:r>
            <a:b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</a:b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	¾ vodika</a:t>
            </a:r>
            <a:b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</a:b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	¼ helija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Naš glavni vir energije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 b="1">
                <a:solidFill>
                  <a:srgbClr val="FFFF66"/>
                </a:solidFill>
                <a:latin typeface="Maiandra GD" pitchFamily="32" charset="0"/>
              </a:rPr>
              <a:t>Približno 99% mase osončja</a:t>
            </a:r>
          </a:p>
        </p:txBody>
      </p:sp>
    </p:spTree>
  </p:cSld>
  <p:clrMapOvr>
    <a:masterClrMapping/>
  </p:clrMapOvr>
  <p:transition spd="med" advTm="1024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2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8742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 b="1">
                <a:solidFill>
                  <a:srgbClr val="FFFF66"/>
                </a:solidFill>
                <a:latin typeface="Maiandra GD" pitchFamily="32" charset="0"/>
              </a:rPr>
              <a:t>Planeti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70075"/>
            <a:ext cx="4425950" cy="5689600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Planet je nebesno telo krožeče okrog sonca, z dovolj veliko maso, da ima obliko „krogle“</a:t>
            </a:r>
            <a:r>
              <a:rPr lang="sl-SI" altLang="sl-SI" sz="3200"/>
              <a:t> </a:t>
            </a: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in da na njegovi orbiti ni drugih objektov (po definiciji International Astronomical Uniona)‏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2"/>
          </p:nvPr>
        </p:nvSpPr>
        <p:spPr>
          <a:xfrm>
            <a:off x="5040313" y="1870075"/>
            <a:ext cx="4425950" cy="5689600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Po drugi definiciji je planet telo, ki kroži okoli zvezde (ali umrle zvezde), ki ni dovolj masivno da bi v njem potekale jederske reakcije in ima maso nad minimalno zahtevano maso za planet.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Notranji planeti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8951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Imajo kamnito površje, nimajo obročev in imajo malo ali nič lun.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Nahajajo se med Soncem in asteroidnim pasom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600450"/>
            <a:ext cx="6300787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79838"/>
            <a:ext cx="32400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2889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Merkur 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388" y="1851025"/>
            <a:ext cx="4425950" cy="498951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Najmanjši planet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Podoben luni (kraterji)‏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Najbližje soncu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Težko opazen 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Mariner 10				kartiral le 				okoli 40-45%			površja (74-75)‏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2"/>
          </p:nvPr>
        </p:nvSpPr>
        <p:spPr>
          <a:xfrm>
            <a:off x="4859338" y="1619250"/>
            <a:ext cx="4679950" cy="4921250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Obhodna doba okrog sonca: 88dni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sl-SI" altLang="sl-SI" sz="3200">
                <a:solidFill>
                  <a:srgbClr val="FFFF66"/>
                </a:solidFill>
                <a:latin typeface="Maiandra GD" pitchFamily="32" charset="0"/>
              </a:rPr>
              <a:t>Obrat za 360° traja 88 dni, dan pa 	   			  116dni	*Nima   	  		  naravnih                    satelitov 			 		*Temperatura 			na površju od         -180 to 430°C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519113"/>
            <a:ext cx="7207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3600450"/>
            <a:ext cx="506095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9388"/>
            <a:ext cx="37798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Venera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989513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Zemljina dvojčica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Atmosfera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243dni (360° obrat)‏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Dan traja 583,9dni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224,7dni --&gt; leto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39750"/>
            <a:ext cx="720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0475"/>
            <a:ext cx="48593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Zemlja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363" y="1760538"/>
            <a:ext cx="9070975" cy="48990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1 a.e. = 150.000.000 km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Atmosfera (meteorji)‏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Tekoča voda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Življenje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Luna (naravni satelit)‏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Polmer ~ 6,4 × 10^3 km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6 × 10^24 kg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700088"/>
            <a:ext cx="53975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186113"/>
            <a:ext cx="4679950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0"/>
            <a:ext cx="45974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Luna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33375" y="1143000"/>
            <a:ext cx="9070975" cy="4899025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Kraterji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Lunine mene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Lunin mrk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Sončev mrk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3713163"/>
            <a:ext cx="45974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Custom</PresentationFormat>
  <Paragraphs>109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Arial</vt:lpstr>
      <vt:lpstr>Lucida Sans Unicode</vt:lpstr>
      <vt:lpstr>Wingdings</vt:lpstr>
      <vt:lpstr>Symbol</vt:lpstr>
      <vt:lpstr>Maiandra GD</vt:lpstr>
      <vt:lpstr>Office Theme</vt:lpstr>
      <vt:lpstr>PowerPoint Presentation</vt:lpstr>
      <vt:lpstr>Osončje</vt:lpstr>
      <vt:lpstr>Sonce</vt:lpstr>
      <vt:lpstr>Planeti</vt:lpstr>
      <vt:lpstr>Notranji planeti</vt:lpstr>
      <vt:lpstr>Merkur  </vt:lpstr>
      <vt:lpstr>Venera</vt:lpstr>
      <vt:lpstr>Zemlja</vt:lpstr>
      <vt:lpstr>Luna</vt:lpstr>
      <vt:lpstr>PowerPoint Presentation</vt:lpstr>
      <vt:lpstr>Mars</vt:lpstr>
      <vt:lpstr>Pas asteroidov (planetoidov)‏</vt:lpstr>
      <vt:lpstr>  Zunanji planeti</vt:lpstr>
      <vt:lpstr>Jupiter</vt:lpstr>
      <vt:lpstr>PowerPoint Presentation</vt:lpstr>
      <vt:lpstr>Saturn</vt:lpstr>
      <vt:lpstr>Uran</vt:lpstr>
      <vt:lpstr>Neptun</vt:lpstr>
      <vt:lpstr>Kuiperjev pas in Oortov obak</vt:lpstr>
      <vt:lpstr>Galaksija</vt:lpstr>
      <vt:lpstr>Objekti globokega neba</vt:lpstr>
      <vt:lpstr>PowerPoint Presentation</vt:lpstr>
      <vt:lpstr>Vprašanja...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Uroš Čotar</cp:lastModifiedBy>
  <cp:revision>1</cp:revision>
  <dcterms:modified xsi:type="dcterms:W3CDTF">2014-12-01T10:59:29Z</dcterms:modified>
</cp:coreProperties>
</file>