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-558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5F2F-2BF0-4993-8775-CA8F801C32D4}" type="datetimeFigureOut">
              <a:rPr lang="sl-SI" smtClean="0"/>
              <a:t>11.9.2014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61A9-0DE8-41D1-8267-A306A416F2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540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5F2F-2BF0-4993-8775-CA8F801C32D4}" type="datetimeFigureOut">
              <a:rPr lang="sl-SI" smtClean="0"/>
              <a:t>11.9.2014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61A9-0DE8-41D1-8267-A306A416F2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274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5F2F-2BF0-4993-8775-CA8F801C32D4}" type="datetimeFigureOut">
              <a:rPr lang="sl-SI" smtClean="0"/>
              <a:t>11.9.2014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61A9-0DE8-41D1-8267-A306A416F2ED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27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5F2F-2BF0-4993-8775-CA8F801C32D4}" type="datetimeFigureOut">
              <a:rPr lang="sl-SI" smtClean="0"/>
              <a:t>11.9.2014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61A9-0DE8-41D1-8267-A306A416F2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605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5F2F-2BF0-4993-8775-CA8F801C32D4}" type="datetimeFigureOut">
              <a:rPr lang="sl-SI" smtClean="0"/>
              <a:t>11.9.2014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61A9-0DE8-41D1-8267-A306A416F2ED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503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5F2F-2BF0-4993-8775-CA8F801C32D4}" type="datetimeFigureOut">
              <a:rPr lang="sl-SI" smtClean="0"/>
              <a:t>11.9.2014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61A9-0DE8-41D1-8267-A306A416F2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385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5F2F-2BF0-4993-8775-CA8F801C32D4}" type="datetimeFigureOut">
              <a:rPr lang="sl-SI" smtClean="0"/>
              <a:t>11.9.2014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61A9-0DE8-41D1-8267-A306A416F2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190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5F2F-2BF0-4993-8775-CA8F801C32D4}" type="datetimeFigureOut">
              <a:rPr lang="sl-SI" smtClean="0"/>
              <a:t>11.9.2014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61A9-0DE8-41D1-8267-A306A416F2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322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5F2F-2BF0-4993-8775-CA8F801C32D4}" type="datetimeFigureOut">
              <a:rPr lang="sl-SI" smtClean="0"/>
              <a:t>11.9.2014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61A9-0DE8-41D1-8267-A306A416F2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569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5F2F-2BF0-4993-8775-CA8F801C32D4}" type="datetimeFigureOut">
              <a:rPr lang="sl-SI" smtClean="0"/>
              <a:t>11.9.2014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61A9-0DE8-41D1-8267-A306A416F2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957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5F2F-2BF0-4993-8775-CA8F801C32D4}" type="datetimeFigureOut">
              <a:rPr lang="sl-SI" smtClean="0"/>
              <a:t>11.9.2014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61A9-0DE8-41D1-8267-A306A416F2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81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5F2F-2BF0-4993-8775-CA8F801C32D4}" type="datetimeFigureOut">
              <a:rPr lang="sl-SI" smtClean="0"/>
              <a:t>11.9.2014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61A9-0DE8-41D1-8267-A306A416F2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828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5F2F-2BF0-4993-8775-CA8F801C32D4}" type="datetimeFigureOut">
              <a:rPr lang="sl-SI" smtClean="0"/>
              <a:t>11.9.2014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61A9-0DE8-41D1-8267-A306A416F2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123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5F2F-2BF0-4993-8775-CA8F801C32D4}" type="datetimeFigureOut">
              <a:rPr lang="sl-SI" smtClean="0"/>
              <a:t>11.9.2014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61A9-0DE8-41D1-8267-A306A416F2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04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5F2F-2BF0-4993-8775-CA8F801C32D4}" type="datetimeFigureOut">
              <a:rPr lang="sl-SI" smtClean="0"/>
              <a:t>11.9.2014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61A9-0DE8-41D1-8267-A306A416F2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815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5F2F-2BF0-4993-8775-CA8F801C32D4}" type="datetimeFigureOut">
              <a:rPr lang="sl-SI" smtClean="0"/>
              <a:t>11.9.2014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61A9-0DE8-41D1-8267-A306A416F2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2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5F2F-2BF0-4993-8775-CA8F801C32D4}" type="datetimeFigureOut">
              <a:rPr lang="sl-SI" smtClean="0"/>
              <a:t>11.9.2014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BE61A9-0DE8-41D1-8267-A306A416F2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437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1397000"/>
          </a:xfrm>
        </p:spPr>
        <p:txBody>
          <a:bodyPr>
            <a:normAutofit/>
          </a:bodyPr>
          <a:lstStyle/>
          <a:p>
            <a:r>
              <a:rPr lang="sl-SI" sz="5400" dirty="0" smtClean="0"/>
              <a:t>VOŽNJA S KOLESOM</a:t>
            </a:r>
            <a:endParaRPr lang="sl-SI" sz="5400" dirty="0"/>
          </a:p>
        </p:txBody>
      </p:sp>
      <p:sp>
        <p:nvSpPr>
          <p:cNvPr id="8" name="Označba mesta besedila 7"/>
          <p:cNvSpPr>
            <a:spLocks noGrp="1"/>
          </p:cNvSpPr>
          <p:nvPr>
            <p:ph type="body" sz="quarter" idx="13"/>
          </p:nvPr>
        </p:nvSpPr>
        <p:spPr>
          <a:xfrm>
            <a:off x="996510" y="2260600"/>
            <a:ext cx="8596669" cy="3657600"/>
          </a:xfrm>
        </p:spPr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smtClean="0"/>
              <a:t>Varno v prometu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smtClean="0"/>
              <a:t>Vključevanje v promet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smtClean="0"/>
              <a:t>Načelo obrambne vožnje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smtClean="0"/>
              <a:t>Vozišče, kolesarski pas, kolesarska steza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smtClean="0"/>
              <a:t>Zavijanje desno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smtClean="0"/>
              <a:t>Zavijanje levo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4" name="Slika 6" descr="Dravlje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1"/>
          <a:stretch>
            <a:fillRect/>
          </a:stretch>
        </p:blipFill>
        <p:spPr bwMode="auto">
          <a:xfrm>
            <a:off x="9885972" y="0"/>
            <a:ext cx="18240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9593179" y="1171575"/>
            <a:ext cx="2426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14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Osnovna šola Dravlje</a:t>
            </a:r>
            <a:endParaRPr lang="sl-SI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sl-SI" sz="14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Klopčičeva 1</a:t>
            </a:r>
            <a:endParaRPr lang="sl-SI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sl-SI" sz="14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1000 Ljubljana</a:t>
            </a:r>
            <a:endParaRPr lang="sl-SI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397" y="2991504"/>
            <a:ext cx="4344006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486" y="33541"/>
            <a:ext cx="8596668" cy="723900"/>
          </a:xfrm>
        </p:spPr>
        <p:txBody>
          <a:bodyPr/>
          <a:lstStyle/>
          <a:p>
            <a:r>
              <a:rPr lang="sl-SI" dirty="0" smtClean="0"/>
              <a:t>VARNO V PROMETU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29421"/>
          <a:stretch/>
        </p:blipFill>
        <p:spPr>
          <a:xfrm>
            <a:off x="245534" y="990600"/>
            <a:ext cx="3678766" cy="1943100"/>
          </a:xfrm>
          <a:prstGeom prst="rect">
            <a:avLst/>
          </a:prstGeom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119094" y="2933700"/>
            <a:ext cx="3797358" cy="1151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/>
              <a:t>Primerna varnostna razdalja med kolesarjema je vsaj tri dolžine koles.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318" y="287966"/>
            <a:ext cx="3367825" cy="2503713"/>
          </a:xfrm>
          <a:prstGeom prst="rect">
            <a:avLst/>
          </a:prstGeom>
        </p:spPr>
      </p:pic>
      <p:sp>
        <p:nvSpPr>
          <p:cNvPr id="7" name="Označba mesta vsebine 2"/>
          <p:cNvSpPr txBox="1">
            <a:spLocks/>
          </p:cNvSpPr>
          <p:nvPr/>
        </p:nvSpPr>
        <p:spPr>
          <a:xfrm>
            <a:off x="4504870" y="2753795"/>
            <a:ext cx="3797358" cy="1151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/>
              <a:t>Kolesar sme od roba vozišča voziti v širini enega metra.</a:t>
            </a: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t="10817" r="13780" b="28827"/>
          <a:stretch/>
        </p:blipFill>
        <p:spPr>
          <a:xfrm>
            <a:off x="245534" y="3899325"/>
            <a:ext cx="3712574" cy="1954949"/>
          </a:xfrm>
          <a:prstGeom prst="rect">
            <a:avLst/>
          </a:prstGeom>
        </p:spPr>
      </p:pic>
      <p:sp>
        <p:nvSpPr>
          <p:cNvPr id="9" name="Označba mesta vsebine 2"/>
          <p:cNvSpPr txBox="1">
            <a:spLocks/>
          </p:cNvSpPr>
          <p:nvPr/>
        </p:nvSpPr>
        <p:spPr>
          <a:xfrm>
            <a:off x="160750" y="5854274"/>
            <a:ext cx="3797358" cy="1151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/>
              <a:t>Vožnja „vštric“ je prepovedana.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318" y="3489175"/>
            <a:ext cx="3376970" cy="2482409"/>
          </a:xfrm>
          <a:prstGeom prst="rect">
            <a:avLst/>
          </a:prstGeom>
        </p:spPr>
      </p:pic>
      <p:sp>
        <p:nvSpPr>
          <p:cNvPr id="11" name="Označba mesta vsebine 2"/>
          <p:cNvSpPr txBox="1">
            <a:spLocks/>
          </p:cNvSpPr>
          <p:nvPr/>
        </p:nvSpPr>
        <p:spPr>
          <a:xfrm>
            <a:off x="4521863" y="5971584"/>
            <a:ext cx="3797358" cy="1151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/>
              <a:t>Otrok kolesar na prtljažniku ne sme voziti drugega otroka.</a:t>
            </a:r>
            <a:endParaRPr lang="sl-SI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4161" y="270274"/>
            <a:ext cx="3313789" cy="248352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1154" y="3509631"/>
            <a:ext cx="3321110" cy="2461953"/>
          </a:xfrm>
          <a:prstGeom prst="rect">
            <a:avLst/>
          </a:prstGeom>
        </p:spPr>
      </p:pic>
      <p:sp>
        <p:nvSpPr>
          <p:cNvPr id="14" name="Označba mesta vsebine 2"/>
          <p:cNvSpPr txBox="1">
            <a:spLocks/>
          </p:cNvSpPr>
          <p:nvPr/>
        </p:nvSpPr>
        <p:spPr>
          <a:xfrm>
            <a:off x="8610353" y="2791679"/>
            <a:ext cx="3581647" cy="69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/>
              <a:t>Narobe!            Pravilno!</a:t>
            </a:r>
            <a:endParaRPr lang="sl-SI" dirty="0"/>
          </a:p>
        </p:txBody>
      </p:sp>
      <p:sp>
        <p:nvSpPr>
          <p:cNvPr id="15" name="Označba mesta vsebine 2"/>
          <p:cNvSpPr txBox="1">
            <a:spLocks/>
          </p:cNvSpPr>
          <p:nvPr/>
        </p:nvSpPr>
        <p:spPr>
          <a:xfrm>
            <a:off x="8610352" y="5992040"/>
            <a:ext cx="3581647" cy="69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/>
              <a:t>Bolj varno!         Manj varno!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504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85800"/>
          </a:xfrm>
        </p:spPr>
        <p:txBody>
          <a:bodyPr/>
          <a:lstStyle/>
          <a:p>
            <a:r>
              <a:rPr lang="sl-SI" dirty="0" smtClean="0"/>
              <a:t>VKLJUČEVANJE V PROMET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781435"/>
            <a:ext cx="4110566" cy="31055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40" y="781435"/>
            <a:ext cx="4107645" cy="3105560"/>
          </a:xfrm>
          <a:prstGeom prst="rect">
            <a:avLst/>
          </a:prstGeom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677334" y="4019252"/>
            <a:ext cx="4110566" cy="201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/>
              <a:t>Kolo potiskaš preko pločnika, ga postaviš ob rob vozišča v smeri vožnje, s pločnika stopiš na kolo, pogledaš čez levo ramo, z roko nakažeš smer vožnje, z obema rokama primeš krmilo in odpelješ.</a:t>
            </a:r>
            <a:endParaRPr lang="sl-SI" dirty="0"/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6534140" y="4019252"/>
            <a:ext cx="4107645" cy="2114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/>
              <a:t>Kolo potiskaš preko pločnika do vozišča</a:t>
            </a:r>
            <a:r>
              <a:rPr lang="sl-SI" dirty="0"/>
              <a:t>.</a:t>
            </a:r>
            <a:r>
              <a:rPr lang="sl-SI" dirty="0" smtClean="0"/>
              <a:t> Preden prečkaš vozišče, se prepričaj, da je pot res prosta. Ob potiskanju kolesa prečkaj vozišče in se vključi v promet kot v prejšnjem primeru. </a:t>
            </a:r>
            <a:endParaRPr lang="sl-SI" dirty="0"/>
          </a:p>
        </p:txBody>
      </p:sp>
      <p:sp>
        <p:nvSpPr>
          <p:cNvPr id="8" name="Označba mesta vsebine 2"/>
          <p:cNvSpPr txBox="1">
            <a:spLocks/>
          </p:cNvSpPr>
          <p:nvPr/>
        </p:nvSpPr>
        <p:spPr>
          <a:xfrm>
            <a:off x="3751271" y="5974654"/>
            <a:ext cx="4836691" cy="583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sz="2000" b="1" dirty="0" smtClean="0"/>
              <a:t>Na kolo vedno stopaj s pločnika.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38092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vsebine 2"/>
          <p:cNvSpPr txBox="1">
            <a:spLocks/>
          </p:cNvSpPr>
          <p:nvPr/>
        </p:nvSpPr>
        <p:spPr>
          <a:xfrm>
            <a:off x="4298334" y="1200496"/>
            <a:ext cx="3084063" cy="3581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/>
              <a:t>Kot kolesar med vožnjo opazuj druga vozila in dogajanje v svoji bližini. Skušaj predvideti ravnanje ostalih udeležencev, zaznati morebitno nevarnost in vožnjo prilagoditi trenutnim razmeram.</a:t>
            </a:r>
            <a:endParaRPr lang="sl-SI" dirty="0"/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115075" y="153765"/>
            <a:ext cx="11797525" cy="902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sz="3600" dirty="0" smtClean="0">
                <a:solidFill>
                  <a:schemeClr val="accent1"/>
                </a:solidFill>
              </a:rPr>
              <a:t>NAČELO OBRAMBNE VOŽNJE</a:t>
            </a:r>
            <a:r>
              <a:rPr lang="sl-SI" sz="3600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– predvidi napake drugih in prilagodi svoje ravnanje</a:t>
            </a:r>
            <a:endParaRPr lang="sl-SI" dirty="0">
              <a:solidFill>
                <a:schemeClr val="accent1"/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5" y="1200496"/>
            <a:ext cx="3068954" cy="22733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667" y="1200496"/>
            <a:ext cx="3051671" cy="227039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75" y="4347675"/>
            <a:ext cx="3068954" cy="228996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668" y="4347675"/>
            <a:ext cx="3055522" cy="2289963"/>
          </a:xfrm>
          <a:prstGeom prst="rect">
            <a:avLst/>
          </a:prstGeom>
        </p:spPr>
      </p:pic>
      <p:sp>
        <p:nvSpPr>
          <p:cNvPr id="15" name="Označba mesta vsebine 2"/>
          <p:cNvSpPr txBox="1">
            <a:spLocks/>
          </p:cNvSpPr>
          <p:nvPr/>
        </p:nvSpPr>
        <p:spPr>
          <a:xfrm>
            <a:off x="0" y="3518400"/>
            <a:ext cx="3835400" cy="68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>
                <a:solidFill>
                  <a:schemeClr val="tx1"/>
                </a:solidFill>
              </a:rPr>
              <a:t>Rdeč avto je speljal iz parkirišča. Prilagodi hitrost vožnje.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16" name="Označba mesta vsebine 2"/>
          <p:cNvSpPr txBox="1">
            <a:spLocks/>
          </p:cNvSpPr>
          <p:nvPr/>
        </p:nvSpPr>
        <p:spPr>
          <a:xfrm>
            <a:off x="8496300" y="3518400"/>
            <a:ext cx="3835400" cy="68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>
                <a:solidFill>
                  <a:schemeClr val="tx1"/>
                </a:solidFill>
              </a:rPr>
              <a:t>Voznik kombija te očitno ne vidi. Ustavi in počakaj da zavije.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17" name="Označba mesta vsebine 2"/>
          <p:cNvSpPr txBox="1">
            <a:spLocks/>
          </p:cNvSpPr>
          <p:nvPr/>
        </p:nvSpPr>
        <p:spPr>
          <a:xfrm>
            <a:off x="3302000" y="5922474"/>
            <a:ext cx="3835400" cy="685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>
                <a:solidFill>
                  <a:schemeClr val="tx1"/>
                </a:solidFill>
              </a:rPr>
              <a:t>Prepričaj se, da te je voznik kamiona opazil, šele takrat nadaljuj vožnjo.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18" name="Označba mesta vsebine 2"/>
          <p:cNvSpPr txBox="1">
            <a:spLocks/>
          </p:cNvSpPr>
          <p:nvPr/>
        </p:nvSpPr>
        <p:spPr>
          <a:xfrm>
            <a:off x="5890348" y="4310523"/>
            <a:ext cx="3835400" cy="68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>
                <a:solidFill>
                  <a:schemeClr val="tx1"/>
                </a:solidFill>
              </a:rPr>
              <a:t>Ustavi se. Voznik belega avtomobila te ni opazil.</a:t>
            </a:r>
            <a:endParaRPr lang="sl-SI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834" y="0"/>
            <a:ext cx="10282766" cy="1320800"/>
          </a:xfrm>
        </p:spPr>
        <p:txBody>
          <a:bodyPr/>
          <a:lstStyle/>
          <a:p>
            <a:r>
              <a:rPr lang="sl-SI" dirty="0" smtClean="0"/>
              <a:t>VOZIŠČE, KOLESARSKI PAS, KOLESARSKA STEZA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6736" y="3683000"/>
            <a:ext cx="3559763" cy="29464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Če ni kolesarskega pasu ali steze, moraš kot kolesar voziti ob desnem robu </a:t>
            </a:r>
            <a:r>
              <a:rPr lang="sl-SI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vozišča</a:t>
            </a:r>
            <a:r>
              <a:rPr lang="sl-SI" dirty="0" smtClean="0"/>
              <a:t>. Rob označuje bankina, robnik, bela ali rumena črta in modra črta ob parkirnih prostorih. </a:t>
            </a:r>
          </a:p>
          <a:p>
            <a:pPr marL="0" indent="0">
              <a:buNone/>
            </a:pPr>
            <a:r>
              <a:rPr lang="sl-SI" dirty="0" smtClean="0"/>
              <a:t>Pazi na visoke robnike, neutrjene bankine in hitrostne ovire (pelješ mimo ovire).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371" y="923089"/>
            <a:ext cx="3492803" cy="25966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36" y="923089"/>
            <a:ext cx="3559763" cy="2596624"/>
          </a:xfrm>
          <a:prstGeom prst="rect">
            <a:avLst/>
          </a:prstGeom>
        </p:spPr>
      </p:pic>
      <p:sp>
        <p:nvSpPr>
          <p:cNvPr id="7" name="Označba mesta vsebine 2"/>
          <p:cNvSpPr txBox="1">
            <a:spLocks/>
          </p:cNvSpPr>
          <p:nvPr/>
        </p:nvSpPr>
        <p:spPr>
          <a:xfrm>
            <a:off x="4257371" y="3683000"/>
            <a:ext cx="3559763" cy="222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Kolesarski pas </a:t>
            </a:r>
            <a:r>
              <a:rPr lang="sl-SI" dirty="0" smtClean="0"/>
              <a:t>je prometna površina, ki je namenjena samo kolesarjem. Od prometnega pasu je ločen z neprekinjeno ločilno črto. Smer vožnje je označena s puščico in simboli na kolesarskem pasu.</a:t>
            </a:r>
            <a:endParaRPr lang="sl-SI" dirty="0"/>
          </a:p>
        </p:txBody>
      </p:sp>
      <p:sp>
        <p:nvSpPr>
          <p:cNvPr id="8" name="Označba mesta vsebine 2"/>
          <p:cNvSpPr txBox="1">
            <a:spLocks/>
          </p:cNvSpPr>
          <p:nvPr/>
        </p:nvSpPr>
        <p:spPr>
          <a:xfrm>
            <a:off x="8261046" y="3683000"/>
            <a:ext cx="3559763" cy="273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Kolesarska steza </a:t>
            </a:r>
            <a:r>
              <a:rPr lang="sl-SI" dirty="0" smtClean="0"/>
              <a:t>je speljana ob vozišču po pločniku in je od njega ločena z neprekinjeno črto. Lahko je enosmerna ali dvosmerna (zgoraj). Smer vožnje je označena s puščico in simbolom ter prometnim znakom. Najvarneje je voziti po sredini steze. </a:t>
            </a: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046" y="923089"/>
            <a:ext cx="3510392" cy="2596624"/>
          </a:xfrm>
          <a:prstGeom prst="rect">
            <a:avLst/>
          </a:prstGeom>
        </p:spPr>
      </p:pic>
      <p:sp>
        <p:nvSpPr>
          <p:cNvPr id="10" name="Označba mesta vsebine 2"/>
          <p:cNvSpPr txBox="1">
            <a:spLocks/>
          </p:cNvSpPr>
          <p:nvPr/>
        </p:nvSpPr>
        <p:spPr>
          <a:xfrm>
            <a:off x="4257371" y="6045995"/>
            <a:ext cx="3492804" cy="583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sz="2000" b="1" dirty="0" smtClean="0"/>
              <a:t>Vedno pazi na smer vožnje.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38273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134" y="0"/>
            <a:ext cx="9546166" cy="876300"/>
          </a:xfrm>
        </p:spPr>
        <p:txBody>
          <a:bodyPr/>
          <a:lstStyle/>
          <a:p>
            <a:r>
              <a:rPr lang="sl-SI" dirty="0" smtClean="0"/>
              <a:t>PREHOD ZA PEŠCE, PREHOD ZA KOLESARJE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98326" y="3505200"/>
            <a:ext cx="3292931" cy="22987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Kot kolesar vozišče lahko prečkaš tudi na prehodu za pešce le tedaj, ko ob sebi potiskaš kolo.</a:t>
            </a:r>
          </a:p>
          <a:p>
            <a:pPr marL="0" indent="0">
              <a:buNone/>
            </a:pPr>
            <a:r>
              <a:rPr lang="sl-SI" dirty="0" smtClean="0"/>
              <a:t>Po prehodu za pešce se nikoli ne smeš peljati.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r="626"/>
          <a:stretch/>
        </p:blipFill>
        <p:spPr>
          <a:xfrm>
            <a:off x="298326" y="806352"/>
            <a:ext cx="3292931" cy="24170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b="2720"/>
          <a:stretch/>
        </p:blipFill>
        <p:spPr>
          <a:xfrm>
            <a:off x="4223803" y="806352"/>
            <a:ext cx="3308086" cy="241709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435" y="806353"/>
            <a:ext cx="3213403" cy="2417099"/>
          </a:xfrm>
          <a:prstGeom prst="rect">
            <a:avLst/>
          </a:prstGeom>
        </p:spPr>
      </p:pic>
      <p:sp>
        <p:nvSpPr>
          <p:cNvPr id="7" name="Označba mesta vsebine 2"/>
          <p:cNvSpPr txBox="1">
            <a:spLocks/>
          </p:cNvSpPr>
          <p:nvPr/>
        </p:nvSpPr>
        <p:spPr>
          <a:xfrm>
            <a:off x="8203435" y="3505200"/>
            <a:ext cx="3292931" cy="229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/>
              <a:t>Kolesarja pravilno prečkata vozišče. Talne označbe nazorno prikazujejo prehod za pešce in prehod za kolesarje, hkrati pa prometni znak za prehod opozarja tudi voznike avtomobilov.</a:t>
            </a:r>
            <a:endParaRPr lang="sl-SI" dirty="0"/>
          </a:p>
        </p:txBody>
      </p:sp>
      <p:sp>
        <p:nvSpPr>
          <p:cNvPr id="8" name="Označba mesta vsebine 2"/>
          <p:cNvSpPr txBox="1">
            <a:spLocks/>
          </p:cNvSpPr>
          <p:nvPr/>
        </p:nvSpPr>
        <p:spPr>
          <a:xfrm>
            <a:off x="4250880" y="3505200"/>
            <a:ext cx="3292931" cy="229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/>
              <a:t>Vozišče lahko prečkaš tudi po kolesarski stezi. V tem primeru se lahko čez cesto pelješ, pri čemer moraš biti pozoren na prometne znake in semaforje.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30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834" y="0"/>
            <a:ext cx="8596668" cy="698500"/>
          </a:xfrm>
        </p:spPr>
        <p:txBody>
          <a:bodyPr/>
          <a:lstStyle/>
          <a:p>
            <a:r>
              <a:rPr lang="sl-SI" dirty="0" smtClean="0"/>
              <a:t>ZAVIJANJE DESNO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834" y="723900"/>
            <a:ext cx="8596668" cy="1752600"/>
          </a:xfrm>
        </p:spPr>
        <p:txBody>
          <a:bodyPr>
            <a:normAutofit/>
          </a:bodyPr>
          <a:lstStyle/>
          <a:p>
            <a:r>
              <a:rPr lang="sl-SI" dirty="0" smtClean="0"/>
              <a:t>Kolesar smer zavijanja nakaže z desno roko.</a:t>
            </a:r>
          </a:p>
          <a:p>
            <a:r>
              <a:rPr lang="sl-SI" dirty="0" smtClean="0"/>
              <a:t>S pogledom čez ramo se prepriča, da nikogar ne ovira.</a:t>
            </a:r>
          </a:p>
          <a:p>
            <a:r>
              <a:rPr lang="sl-SI" dirty="0" smtClean="0"/>
              <a:t>Zavija ob robniku, bankini.</a:t>
            </a:r>
          </a:p>
          <a:p>
            <a:r>
              <a:rPr lang="sl-SI" dirty="0" smtClean="0"/>
              <a:t>Je posebej pozoren na pešce, ki jim z zavijanjem seka pot.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097" y="349250"/>
            <a:ext cx="4344006" cy="322942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460" y="2730500"/>
            <a:ext cx="4334480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334" y="0"/>
            <a:ext cx="8596668" cy="1320800"/>
          </a:xfrm>
        </p:spPr>
        <p:txBody>
          <a:bodyPr/>
          <a:lstStyle/>
          <a:p>
            <a:r>
              <a:rPr lang="sl-SI" dirty="0" smtClean="0"/>
              <a:t>ZAVIJANJE LEVO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9334" y="827089"/>
            <a:ext cx="9241366" cy="2538411"/>
          </a:xfrm>
        </p:spPr>
        <p:txBody>
          <a:bodyPr/>
          <a:lstStyle/>
          <a:p>
            <a:r>
              <a:rPr lang="sl-SI" dirty="0" smtClean="0"/>
              <a:t>Kolesar se pripravi na zavijanje s tem, da najprej pogleda čez levo ramo nazaj.</a:t>
            </a:r>
          </a:p>
          <a:p>
            <a:r>
              <a:rPr lang="sl-SI" dirty="0" smtClean="0"/>
              <a:t>Če je varno, z levo roko nakaže smer – še vedno vozi ob </a:t>
            </a:r>
            <a:r>
              <a:rPr lang="sl-SI" smtClean="0"/>
              <a:t>desnem robu vozišča.</a:t>
            </a:r>
            <a:endParaRPr lang="sl-SI" dirty="0" smtClean="0"/>
          </a:p>
          <a:p>
            <a:r>
              <a:rPr lang="sl-SI" dirty="0" smtClean="0"/>
              <a:t>Ponovno pogleda čez levo ramo in če je vozišče prosto se ustrezno razvrsti ne mesto zavijanja.</a:t>
            </a:r>
          </a:p>
          <a:p>
            <a:r>
              <a:rPr lang="sl-SI" dirty="0"/>
              <a:t>P</a:t>
            </a:r>
            <a:r>
              <a:rPr lang="sl-SI" dirty="0" smtClean="0"/>
              <a:t>red križiščem se ustavi ali z upočasnjeno vožnjo zapelje v križišče.</a:t>
            </a:r>
          </a:p>
          <a:p>
            <a:r>
              <a:rPr lang="sl-SI" dirty="0" smtClean="0"/>
              <a:t>V pravilnem loku izvozi križišče, in sicer k desnemu robniku.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281" y="2046960"/>
            <a:ext cx="3518661" cy="263707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08" y="3365500"/>
            <a:ext cx="3611070" cy="2667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968" y="3365499"/>
            <a:ext cx="3540922" cy="2659557"/>
          </a:xfrm>
          <a:prstGeom prst="rect">
            <a:avLst/>
          </a:prstGeom>
        </p:spPr>
      </p:pic>
      <p:sp>
        <p:nvSpPr>
          <p:cNvPr id="7" name="Označba mesta vsebine 2"/>
          <p:cNvSpPr txBox="1">
            <a:spLocks/>
          </p:cNvSpPr>
          <p:nvPr/>
        </p:nvSpPr>
        <p:spPr>
          <a:xfrm>
            <a:off x="4336968" y="6025056"/>
            <a:ext cx="3611070" cy="68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>
                <a:solidFill>
                  <a:schemeClr val="tx1"/>
                </a:solidFill>
              </a:rPr>
              <a:t>Pravilna razvrstitev na ustrezen prometni pas.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8" name="Označba mesta vsebine 2"/>
          <p:cNvSpPr txBox="1">
            <a:spLocks/>
          </p:cNvSpPr>
          <p:nvPr/>
        </p:nvSpPr>
        <p:spPr>
          <a:xfrm>
            <a:off x="429908" y="6184900"/>
            <a:ext cx="3611070" cy="68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>
                <a:solidFill>
                  <a:schemeClr val="tx1"/>
                </a:solidFill>
              </a:rPr>
              <a:t>Pogled čez ramo.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8326280" y="4724899"/>
            <a:ext cx="3611070" cy="1040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dirty="0" smtClean="0">
                <a:solidFill>
                  <a:schemeClr val="tx1"/>
                </a:solidFill>
              </a:rPr>
              <a:t>Rdeča črta prikazuje pravilno razvrstitev ob vzdolžno ločilno črto.</a:t>
            </a:r>
            <a:endParaRPr lang="sl-SI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7934" y="433389"/>
            <a:ext cx="8596668" cy="388077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sl-SI" altLang="sl-SI" b="1" dirty="0">
                <a:solidFill>
                  <a:schemeClr val="tx1"/>
                </a:solidFill>
                <a:latin typeface="Century Gothic" panose="020B0502020202020204" pitchFamily="34" charset="0"/>
              </a:rPr>
              <a:t>Opomba: </a:t>
            </a:r>
          </a:p>
          <a:p>
            <a:pPr>
              <a:buFontTx/>
              <a:buNone/>
            </a:pPr>
            <a:r>
              <a:rPr lang="sl-SI" altLang="sl-SI" b="1" dirty="0">
                <a:solidFill>
                  <a:schemeClr val="tx1"/>
                </a:solidFill>
                <a:latin typeface="Century Gothic" panose="020B0502020202020204" pitchFamily="34" charset="0"/>
              </a:rPr>
              <a:t>Slike </a:t>
            </a:r>
            <a:r>
              <a:rPr lang="sl-SI" altLang="sl-SI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so </a:t>
            </a:r>
            <a:r>
              <a:rPr lang="sl-SI" altLang="sl-SI" b="1" dirty="0">
                <a:solidFill>
                  <a:schemeClr val="tx1"/>
                </a:solidFill>
                <a:latin typeface="Century Gothic" panose="020B0502020202020204" pitchFamily="34" charset="0"/>
              </a:rPr>
              <a:t>last </a:t>
            </a:r>
            <a:r>
              <a:rPr lang="sl-SI" altLang="sl-SI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avtorjev (</a:t>
            </a:r>
            <a:r>
              <a:rPr lang="sl-SI" altLang="sl-SI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Primotehna</a:t>
            </a:r>
            <a:r>
              <a:rPr lang="sl-SI" altLang="sl-SI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sl-SI" altLang="sl-SI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d.o.o</a:t>
            </a:r>
            <a:r>
              <a:rPr lang="sl-SI" altLang="sl-SI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.). Z diapozitivi želim le na kratko predstaviti vsebine, katere učenci usvajajo z namenom, da opravijo kolesarski izpit.</a:t>
            </a:r>
          </a:p>
          <a:p>
            <a:pPr>
              <a:buFontTx/>
              <a:buNone/>
            </a:pPr>
            <a:r>
              <a:rPr lang="sl-SI" altLang="sl-SI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sl-SI" altLang="sl-SI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                                                                               Alenka Balon                                                                                                                                                         </a:t>
            </a:r>
            <a:endParaRPr lang="sl-SI" altLang="sl-SI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sl-SI" altLang="sl-SI" b="1" dirty="0">
                <a:solidFill>
                  <a:schemeClr val="tx1"/>
                </a:solidFill>
                <a:latin typeface="Century Gothic" panose="020B0502020202020204" pitchFamily="34" charset="0"/>
              </a:rPr>
              <a:t>Ljubljana, </a:t>
            </a:r>
            <a:r>
              <a:rPr lang="sl-SI" altLang="sl-SI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10.9. 2014</a:t>
            </a:r>
            <a:endParaRPr lang="sl-SI" altLang="sl-SI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endParaRPr lang="sl-SI" altLang="sl-SI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sl-SI" altLang="sl-SI" b="1" dirty="0">
                <a:solidFill>
                  <a:schemeClr val="tx1"/>
                </a:solidFill>
                <a:latin typeface="Century Gothic" panose="020B0502020202020204" pitchFamily="34" charset="0"/>
              </a:rPr>
              <a:t>Viri:</a:t>
            </a:r>
          </a:p>
          <a:p>
            <a:r>
              <a:rPr lang="sl-SI" altLang="sl-SI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 kolesom v šolo (CD), PRIMOTEHNA </a:t>
            </a:r>
            <a:r>
              <a:rPr lang="sl-SI" altLang="sl-SI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d.o.o</a:t>
            </a:r>
            <a:r>
              <a:rPr lang="sl-SI" altLang="sl-SI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., Šentiljska cesta 49, MARIBOR</a:t>
            </a:r>
            <a:endParaRPr lang="sl-SI" altLang="sl-SI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315</TotalTime>
  <Words>679</Words>
  <Application>Microsoft Office PowerPoint</Application>
  <PresentationFormat>Po meri</PresentationFormat>
  <Paragraphs>59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Gladko</vt:lpstr>
      <vt:lpstr>VOŽNJA S KOLESOM</vt:lpstr>
      <vt:lpstr>VARNO V PROMETU</vt:lpstr>
      <vt:lpstr>VKLJUČEVANJE V PROMET</vt:lpstr>
      <vt:lpstr>PowerPointova predstavitev</vt:lpstr>
      <vt:lpstr>VOZIŠČE, KOLESARSKI PAS, KOLESARSKA STEZA</vt:lpstr>
      <vt:lpstr>PREHOD ZA PEŠCE, PREHOD ZA KOLESARJE</vt:lpstr>
      <vt:lpstr>ZAVIJANJE DESNO</vt:lpstr>
      <vt:lpstr>ZAVIJANJE LEVO</vt:lpstr>
      <vt:lpstr>PowerPointova predstavitev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VOŽNJA S KOLESOM</dc:title>
  <dc:creator>Alenka</dc:creator>
  <cp:lastModifiedBy>SOLA</cp:lastModifiedBy>
  <cp:revision>29</cp:revision>
  <dcterms:created xsi:type="dcterms:W3CDTF">2014-09-10T14:58:45Z</dcterms:created>
  <dcterms:modified xsi:type="dcterms:W3CDTF">2014-09-11T10:10:55Z</dcterms:modified>
</cp:coreProperties>
</file>