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13"/>
  </p:notesMasterIdLst>
  <p:handoutMasterIdLst>
    <p:handoutMasterId r:id="rId14"/>
  </p:handoutMasterIdLst>
  <p:sldIdLst>
    <p:sldId id="274" r:id="rId4"/>
    <p:sldId id="273" r:id="rId5"/>
    <p:sldId id="267" r:id="rId6"/>
    <p:sldId id="266" r:id="rId7"/>
    <p:sldId id="268" r:id="rId8"/>
    <p:sldId id="269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53D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3" autoAdjust="0"/>
    <p:restoredTop sz="94624" autoAdjust="0"/>
  </p:normalViewPr>
  <p:slideViewPr>
    <p:cSldViewPr>
      <p:cViewPr varScale="1">
        <p:scale>
          <a:sx n="95" d="100"/>
          <a:sy n="95" d="100"/>
        </p:scale>
        <p:origin x="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853A-6B4E-44BB-8F6B-81CEDB6D0725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D4B4B-D3E1-4457-96D7-6104B83B5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1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8B227-34B8-4A46-89C3-8786642B24B5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079C-91F9-49A8-841F-9B91661AF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7583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DODATI PIKTOGRAME IZ TEMPLATE</a:t>
            </a:r>
            <a:r>
              <a:rPr lang="sl-SI" b="1" baseline="0" dirty="0" smtClean="0">
                <a:solidFill>
                  <a:srgbClr val="FF0000"/>
                </a:solidFill>
              </a:rPr>
              <a:t> FOR TOOLS!!!!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592D4-67BF-49F5-A1F7-2494019086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0A55-73E8-4796-B529-BFB11F54C4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41E4-DBF1-4425-ADC7-58C7D41899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0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FE9A-1E5D-4418-8582-02942B20FC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3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2000-847A-40A8-981C-14B9B10DC4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3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7303-B80C-4901-B4D6-5D78EF9592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1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8B37-5314-4489-94C7-CC5836D87A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1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23F5-6BBF-405A-A022-9EB829C327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FEA6-F782-422B-8C71-86B1A5F4F8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F849-DDCE-4D7B-8F36-234F7CF110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3599-6302-4DDE-8201-F1B930FD91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592D4-67BF-49F5-A1F7-2494019086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2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0A55-73E8-4796-B529-BFB11F54C4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5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41E4-DBF1-4425-ADC7-58C7D41899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64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FE9A-1E5D-4418-8582-02942B20FC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12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2000-847A-40A8-981C-14B9B10DC4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07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7303-B80C-4901-B4D6-5D78EF9592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5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8B37-5314-4489-94C7-CC5836D87A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23F5-6BBF-405A-A022-9EB829C327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00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FEA6-F782-422B-8C71-86B1A5F4F8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90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F849-DDCE-4D7B-8F36-234F7CF110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1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3599-6302-4DDE-8201-F1B930FD91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9E72-EDF3-4DA6-8C66-45891264CE7C}" type="datetimeFigureOut">
              <a:rPr lang="cs-CZ" smtClean="0"/>
              <a:t>26.05.2017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modificar el estilo de texto del patrón</a:t>
            </a:r>
          </a:p>
          <a:p>
            <a:pPr lvl="1"/>
            <a:r>
              <a:rPr lang="es-ES" altLang="sl-SI" smtClean="0"/>
              <a:t>Segundo nivel</a:t>
            </a:r>
          </a:p>
          <a:p>
            <a:pPr lvl="2"/>
            <a:r>
              <a:rPr lang="es-ES" altLang="sl-SI" smtClean="0"/>
              <a:t>Tercer nivel</a:t>
            </a:r>
          </a:p>
          <a:p>
            <a:pPr lvl="3"/>
            <a:r>
              <a:rPr lang="es-ES" altLang="sl-SI" smtClean="0"/>
              <a:t>Cuarto nivel</a:t>
            </a:r>
          </a:p>
          <a:p>
            <a:pPr lvl="4"/>
            <a:r>
              <a:rPr lang="es-ES" altLang="sl-SI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3395A-852C-498E-B67F-1964F62945F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1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modificar el estilo de texto del patrón</a:t>
            </a:r>
          </a:p>
          <a:p>
            <a:pPr lvl="1"/>
            <a:r>
              <a:rPr lang="es-ES" altLang="sl-SI" smtClean="0"/>
              <a:t>Segundo nivel</a:t>
            </a:r>
          </a:p>
          <a:p>
            <a:pPr lvl="2"/>
            <a:r>
              <a:rPr lang="es-ES" altLang="sl-SI" smtClean="0"/>
              <a:t>Tercer nivel</a:t>
            </a:r>
          </a:p>
          <a:p>
            <a:pPr lvl="3"/>
            <a:r>
              <a:rPr lang="es-ES" altLang="sl-SI" smtClean="0"/>
              <a:t>Cuarto nivel</a:t>
            </a:r>
          </a:p>
          <a:p>
            <a:pPr lvl="4"/>
            <a:r>
              <a:rPr lang="es-ES" altLang="sl-SI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3395A-852C-498E-B67F-1964F62945F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UDEL21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-838204"/>
            <a:ext cx="4968552" cy="496855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635897" y="378904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Predstavitev projekta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33" y="116632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5" y="63203"/>
            <a:ext cx="5210175" cy="532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oljeZBesedilom 2"/>
          <p:cNvSpPr txBox="1">
            <a:spLocks noChangeArrowheads="1"/>
          </p:cNvSpPr>
          <p:nvPr/>
        </p:nvSpPr>
        <p:spPr bwMode="auto">
          <a:xfrm>
            <a:off x="6372200" y="764704"/>
            <a:ext cx="2663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2015 - 2018</a:t>
            </a:r>
          </a:p>
        </p:txBody>
      </p:sp>
      <p:sp>
        <p:nvSpPr>
          <p:cNvPr id="7" name="PoljeZBesedilom 2"/>
          <p:cNvSpPr txBox="1">
            <a:spLocks noChangeArrowheads="1"/>
          </p:cNvSpPr>
          <p:nvPr/>
        </p:nvSpPr>
        <p:spPr bwMode="auto">
          <a:xfrm rot="19426795">
            <a:off x="4103233" y="4136268"/>
            <a:ext cx="5614298" cy="19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Sodelovanje za spodbujanje inovacij in izmenjavo dobrih </a:t>
            </a:r>
            <a:r>
              <a:rPr lang="sl-SI" sz="2800" b="1" dirty="0" smtClean="0">
                <a:solidFill>
                  <a:srgbClr val="0070C0"/>
                </a:solidFill>
              </a:rPr>
              <a:t>praks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sl-SI" altLang="en-US" b="1" dirty="0" smtClean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69" y="55636"/>
            <a:ext cx="974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165226" cy="21652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836712"/>
            <a:ext cx="593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Raznolikost v izobraževanju</a:t>
            </a: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8641" y="170080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b="1" dirty="0" smtClean="0"/>
              <a:t>Raznolikost v izobraževanju </a:t>
            </a:r>
            <a:r>
              <a:rPr lang="sl-SI" sz="2800" dirty="0" smtClean="0"/>
              <a:t>je eden izmed </a:t>
            </a:r>
            <a:r>
              <a:rPr lang="en-US" sz="2800" dirty="0" smtClean="0"/>
              <a:t> </a:t>
            </a:r>
            <a:r>
              <a:rPr lang="sl-SI" sz="2800" b="1" dirty="0" smtClean="0">
                <a:solidFill>
                  <a:srgbClr val="0070C0"/>
                </a:solidFill>
              </a:rPr>
              <a:t>prioritetnih izzivov.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Pravne podlage za zagotavljanje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in</a:t>
            </a:r>
            <a:r>
              <a:rPr lang="sl-SI" sz="2800" b="1" dirty="0" smtClean="0">
                <a:solidFill>
                  <a:srgbClr val="0070C0"/>
                </a:solidFill>
              </a:rPr>
              <a:t>k</a:t>
            </a:r>
            <a:r>
              <a:rPr lang="en-US" sz="2800" b="1" dirty="0" err="1" smtClean="0">
                <a:solidFill>
                  <a:srgbClr val="0070C0"/>
                </a:solidFill>
              </a:rPr>
              <a:t>lu</a:t>
            </a:r>
            <a:r>
              <a:rPr lang="sl-SI" sz="2800" b="1" dirty="0" smtClean="0">
                <a:solidFill>
                  <a:srgbClr val="0070C0"/>
                </a:solidFill>
              </a:rPr>
              <a:t>z</a:t>
            </a:r>
            <a:r>
              <a:rPr lang="en-US" sz="2800" b="1" dirty="0" smtClean="0">
                <a:solidFill>
                  <a:srgbClr val="0070C0"/>
                </a:solidFill>
              </a:rPr>
              <a:t>iv</a:t>
            </a:r>
            <a:r>
              <a:rPr lang="sl-SI" sz="2800" b="1" dirty="0" smtClean="0">
                <a:solidFill>
                  <a:srgbClr val="0070C0"/>
                </a:solidFill>
              </a:rPr>
              <a:t>nega izobraževanja</a:t>
            </a:r>
            <a:r>
              <a:rPr lang="en-US" sz="2800" dirty="0" smtClean="0"/>
              <a:t>, </a:t>
            </a:r>
            <a:r>
              <a:rPr lang="sl-SI" sz="2800" b="1" dirty="0">
                <a:solidFill>
                  <a:srgbClr val="0070C0"/>
                </a:solidFill>
              </a:rPr>
              <a:t>enakih pravic </a:t>
            </a:r>
            <a:r>
              <a:rPr lang="sl-SI" sz="2800" dirty="0" smtClean="0"/>
              <a:t>in </a:t>
            </a:r>
            <a:r>
              <a:rPr lang="sl-SI" sz="2800" b="1" dirty="0">
                <a:solidFill>
                  <a:srgbClr val="0070C0"/>
                </a:solidFill>
              </a:rPr>
              <a:t>enakih možnosti</a:t>
            </a:r>
            <a:r>
              <a:rPr lang="sl-SI" sz="2800" dirty="0" smtClean="0"/>
              <a:t>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70C0"/>
                </a:solidFill>
              </a:rPr>
              <a:t>Strateg</a:t>
            </a:r>
            <a:r>
              <a:rPr lang="sl-SI" sz="2800" b="1" dirty="0" err="1" smtClean="0">
                <a:solidFill>
                  <a:srgbClr val="0070C0"/>
                </a:solidFill>
              </a:rPr>
              <a:t>ije</a:t>
            </a:r>
            <a:r>
              <a:rPr lang="en-US" sz="2800" dirty="0" smtClean="0"/>
              <a:t> </a:t>
            </a:r>
            <a:r>
              <a:rPr lang="sl-SI" sz="2800" dirty="0" smtClean="0"/>
              <a:t>za soočanje in sprejemanje raznolikosti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AutoShape 2" descr="Rezultat iskanja slik za diversity in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5157192"/>
            <a:ext cx="3195687" cy="1451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99" y="5013176"/>
            <a:ext cx="1799098" cy="1700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42" y="9340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02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050233" cy="194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-61808"/>
            <a:ext cx="2165226" cy="21652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6629" y="303819"/>
            <a:ext cx="701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53D2"/>
                </a:solidFill>
              </a:rPr>
              <a:t>Različni aspekti in dimenzije raznolikosti</a:t>
            </a:r>
            <a:endParaRPr lang="en-US" sz="3200" b="1" dirty="0">
              <a:solidFill>
                <a:srgbClr val="FF53D2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 rot="2167280">
            <a:off x="4815183" y="5218110"/>
            <a:ext cx="2820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err="1" smtClean="0">
                <a:solidFill>
                  <a:srgbClr val="FFC000"/>
                </a:solidFill>
              </a:rPr>
              <a:t>multikulturalizem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 rot="1804173">
            <a:off x="328204" y="2014940"/>
            <a:ext cx="339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j</a:t>
            </a:r>
            <a:r>
              <a:rPr lang="sl-SI" sz="2800" b="1" dirty="0" smtClean="0">
                <a:solidFill>
                  <a:srgbClr val="0070C0"/>
                </a:solidFill>
              </a:rPr>
              <a:t>ezikovna raznolikost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 rot="20009408">
            <a:off x="277348" y="5017910"/>
            <a:ext cx="3492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učna raznolikost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 rot="20288240">
            <a:off x="5771627" y="1933828"/>
            <a:ext cx="22092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raznolikost </a:t>
            </a:r>
          </a:p>
          <a:p>
            <a:r>
              <a:rPr lang="sl-SI" sz="2800" b="1" dirty="0" smtClean="0">
                <a:solidFill>
                  <a:srgbClr val="00B050"/>
                </a:solidFill>
              </a:rPr>
              <a:t>med spoloma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28029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2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3695" y="183245"/>
            <a:ext cx="2165226" cy="21652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48009" y="47667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sprememb v razmišljanju do sprememb v praksi...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77188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5226"/>
            <a:ext cx="5466556" cy="375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705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83299"/>
            <a:ext cx="2165226" cy="216522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331640" y="1916832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Učitelji, vzgojitelji in ostali pedagogi so ključni akterji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Raznolikost nas bogati - premik od ideje o raznolikosti kot problemu k raznolikosti kot izzivu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Uporaba CFR (skupni referenčni okvir) in orodij</a:t>
            </a:r>
            <a:r>
              <a:rPr lang="en-US" sz="2800" dirty="0" smtClean="0"/>
              <a:t> </a:t>
            </a:r>
            <a:r>
              <a:rPr lang="sl-SI" sz="2800" dirty="0" smtClean="0"/>
              <a:t>kot temelj</a:t>
            </a:r>
            <a:r>
              <a:rPr lang="en-US" sz="2800" dirty="0" smtClean="0"/>
              <a:t> </a:t>
            </a:r>
            <a:r>
              <a:rPr lang="sl-SI" sz="2800" dirty="0" smtClean="0"/>
              <a:t>inovativnih metod in oblik poučevanja in učenja</a:t>
            </a:r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29175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5"/>
          <p:cNvSpPr txBox="1"/>
          <p:nvPr/>
        </p:nvSpPr>
        <p:spPr>
          <a:xfrm>
            <a:off x="1078954" y="40466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sprememb v razmišljanju do sprememb v praksi...</a:t>
            </a:r>
          </a:p>
        </p:txBody>
      </p:sp>
    </p:spTree>
    <p:extLst>
      <p:ext uri="{BB962C8B-B14F-4D97-AF65-F5344CB8AC3E}">
        <p14:creationId xmlns:p14="http://schemas.microsoft.com/office/powerpoint/2010/main" val="2538058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-138760"/>
            <a:ext cx="2165226" cy="21652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31640" y="29752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Nekaj principov</a:t>
            </a: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333106" y="1225689"/>
            <a:ext cx="77033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Vsi </a:t>
            </a:r>
            <a:r>
              <a:rPr lang="sl-SI" sz="2000" dirty="0" smtClean="0"/>
              <a:t>imamo </a:t>
            </a:r>
            <a:r>
              <a:rPr lang="sl-SI" sz="2000" dirty="0"/>
              <a:t>enako pravico do izobraževanja</a:t>
            </a:r>
            <a:r>
              <a:rPr lang="en-US" sz="2000" dirty="0"/>
              <a:t>. </a:t>
            </a:r>
            <a:endParaRPr lang="sl-SI" sz="2000" dirty="0"/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Vsakdo se je sposoben naučiti</a:t>
            </a:r>
            <a:r>
              <a:rPr lang="en-US" sz="2000" dirty="0" smtClean="0"/>
              <a:t>.</a:t>
            </a:r>
            <a:endParaRPr lang="sl-SI" sz="2000" dirty="0" smtClean="0"/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Vsakdo ima pravico biti različen</a:t>
            </a:r>
            <a:r>
              <a:rPr lang="cs-CZ" sz="2000" dirty="0" smtClean="0"/>
              <a:t>.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Vsak učenec naj sodeluje pri izbiri individualnih metod učenja in učnih ciljev</a:t>
            </a:r>
            <a:r>
              <a:rPr lang="cs-CZ" sz="2000" dirty="0" smtClean="0"/>
              <a:t>.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Vsak učenec je vreden spoštovanja in je enakovreden partner tako v šolski skupnosti kot pri izbiri učnih procesov aktivnega učenja.</a:t>
            </a:r>
            <a:endParaRPr lang="sl-SI" sz="2000" dirty="0"/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Za zagotavljanje uspešega učenje vsakega učenca je potrebno poskrbeti za vzpodbudno učno okolje.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smtClean="0"/>
              <a:t>Potrebno je poskrbeti za zadostitev učenčevih potreb po znanju.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5424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43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165226" cy="21652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75656" y="2006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Cilj projekta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80200" y="1268760"/>
            <a:ext cx="74888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Zagotoviti orodja za</a:t>
            </a:r>
            <a:r>
              <a:rPr lang="en-US" sz="2400" dirty="0" smtClean="0"/>
              <a:t>: </a:t>
            </a:r>
            <a:endParaRPr lang="sl-SI" sz="2400" dirty="0" smtClean="0"/>
          </a:p>
          <a:p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poučevanje v raznolikosti</a:t>
            </a:r>
            <a:r>
              <a:rPr lang="en-US" sz="2400" dirty="0" smtClean="0"/>
              <a:t>: </a:t>
            </a:r>
            <a:r>
              <a:rPr lang="sl-SI" sz="2400" dirty="0" smtClean="0"/>
              <a:t>uporaba raznolikosti vseh učencev kot priložnost/sredstvo za učenje.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poučevanje za raznolikost</a:t>
            </a:r>
            <a:r>
              <a:rPr lang="en-US" sz="2400" dirty="0" smtClean="0"/>
              <a:t>: </a:t>
            </a:r>
            <a:r>
              <a:rPr lang="sl-SI" sz="2400" dirty="0" smtClean="0"/>
              <a:t>zagotavljati pridobivanje kompetenc, ki bodo učencem omogočale aktivno državljanstvo v raznoliki družbi.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sl-SI" sz="2400" dirty="0" smtClean="0"/>
              <a:t>Zagotavljanje: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</a:rPr>
              <a:t>možnosti usposabljanja</a:t>
            </a:r>
            <a:r>
              <a:rPr lang="en-US" sz="2400" dirty="0" smtClean="0"/>
              <a:t>, </a:t>
            </a:r>
            <a:endParaRPr lang="sl-SI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</a:rPr>
              <a:t>izobraževalnih smernic in virov</a:t>
            </a:r>
            <a:r>
              <a:rPr lang="en-US" sz="2400" dirty="0" smtClean="0"/>
              <a:t>, </a:t>
            </a:r>
            <a:endParaRPr lang="sl-SI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</a:rPr>
              <a:t>primerov dobrih praks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5424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531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 rotWithShape="1">
          <a:blip r:embed="rId2" cstate="print"/>
          <a:srcRect t="12907" b="41969"/>
          <a:stretch/>
        </p:blipFill>
        <p:spPr>
          <a:xfrm>
            <a:off x="6583238" y="188640"/>
            <a:ext cx="2165226" cy="977039"/>
          </a:xfrm>
          <a:prstGeom prst="rect">
            <a:avLst/>
          </a:prstGeom>
        </p:spPr>
      </p:pic>
      <p:pic>
        <p:nvPicPr>
          <p:cNvPr id="1026" name="Picture 2" descr="https://lh3.googleusercontent.com/GNskcNB7ls3sjwcTQKvjEgmQ8bGNCt0LKlcACbbcHMPz48j-4TjQjy71pyS4-ClXPJlxaRnXY3WpmPG1Xr0LDy3K6SgbofSdiadt7AjLP3OwKVcfjKZLWOOQGwf-2z9GJ-43cbT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/>
          <a:stretch/>
        </p:blipFill>
        <p:spPr bwMode="auto">
          <a:xfrm>
            <a:off x="-40489" y="1909822"/>
            <a:ext cx="9221001" cy="49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2042845"/>
            <a:ext cx="814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2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Praznujmo raznolikost vsak dan!!!</a:t>
            </a:r>
            <a:endParaRPr lang="en-US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476672"/>
            <a:ext cx="62597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Raznolikost je edina resnična stvar, ki nam je vsem skupna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5424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28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</TotalTime>
  <Words>282</Words>
  <Application>Microsoft Office PowerPoint</Application>
  <PresentationFormat>Diaprojekcija na zaslonu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Agency FB</vt:lpstr>
      <vt:lpstr>Arial</vt:lpstr>
      <vt:lpstr>Bradley Hand ITC</vt:lpstr>
      <vt:lpstr>Calibri</vt:lpstr>
      <vt:lpstr>Motiv sady Office</vt:lpstr>
      <vt:lpstr>Diseño predeterminado</vt:lpstr>
      <vt:lpstr>1_Diseño predeterminado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Využijme různorodost k zlepšení vzdělávání v 21. století</dc:title>
  <dc:creator>Jana</dc:creator>
  <cp:lastModifiedBy>Jezerka</cp:lastModifiedBy>
  <cp:revision>114</cp:revision>
  <dcterms:created xsi:type="dcterms:W3CDTF">2016-08-02T08:14:00Z</dcterms:created>
  <dcterms:modified xsi:type="dcterms:W3CDTF">2017-05-27T07:00:57Z</dcterms:modified>
</cp:coreProperties>
</file>