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6" r:id="rId3"/>
    <p:sldId id="258" r:id="rId4"/>
    <p:sldId id="259" r:id="rId5"/>
    <p:sldId id="260" r:id="rId6"/>
    <p:sldId id="261" r:id="rId7"/>
    <p:sldId id="262" r:id="rId8"/>
  </p:sldIdLst>
  <p:sldSz cx="9144000" cy="6858000" type="screen4x3"/>
  <p:notesSz cx="6858000" cy="9144000"/>
  <p:defaultTextStyle>
    <a:defPPr>
      <a:defRPr lang="sl-SI"/>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FF6600"/>
    <a:srgbClr val="FF9933"/>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07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Uredite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l-SI" smtClean="0"/>
              <a:t>Uredite slog podnaslova matrice</a:t>
            </a:r>
            <a:endParaRPr lang="sl-SI"/>
          </a:p>
        </p:txBody>
      </p:sp>
      <p:sp>
        <p:nvSpPr>
          <p:cNvPr id="4" name="Ograda datuma 3"/>
          <p:cNvSpPr>
            <a:spLocks noGrp="1"/>
          </p:cNvSpPr>
          <p:nvPr>
            <p:ph type="dt" sz="half" idx="10"/>
          </p:nvPr>
        </p:nvSpPr>
        <p:spPr/>
        <p:txBody>
          <a:bodyPr/>
          <a:lstStyle>
            <a:lvl1pPr>
              <a:defRPr/>
            </a:lvl1pPr>
          </a:lstStyle>
          <a:p>
            <a:endParaRPr lang="sl-SI" altLang="sl-SI"/>
          </a:p>
        </p:txBody>
      </p:sp>
      <p:sp>
        <p:nvSpPr>
          <p:cNvPr id="5" name="Ograda noge 4"/>
          <p:cNvSpPr>
            <a:spLocks noGrp="1"/>
          </p:cNvSpPr>
          <p:nvPr>
            <p:ph type="ftr" sz="quarter" idx="11"/>
          </p:nvPr>
        </p:nvSpPr>
        <p:spPr/>
        <p:txBody>
          <a:bodyPr/>
          <a:lstStyle>
            <a:lvl1pPr>
              <a:defRPr/>
            </a:lvl1pPr>
          </a:lstStyle>
          <a:p>
            <a:endParaRPr lang="sl-SI" altLang="sl-SI"/>
          </a:p>
        </p:txBody>
      </p:sp>
      <p:sp>
        <p:nvSpPr>
          <p:cNvPr id="6" name="Ograda številke diapozitiva 5"/>
          <p:cNvSpPr>
            <a:spLocks noGrp="1"/>
          </p:cNvSpPr>
          <p:nvPr>
            <p:ph type="sldNum" sz="quarter" idx="12"/>
          </p:nvPr>
        </p:nvSpPr>
        <p:spPr/>
        <p:txBody>
          <a:bodyPr/>
          <a:lstStyle>
            <a:lvl1pPr>
              <a:defRPr/>
            </a:lvl1pPr>
          </a:lstStyle>
          <a:p>
            <a:fld id="{EE4627C7-F3B4-48D8-A455-30611E34C363}" type="slidenum">
              <a:rPr lang="sl-SI" altLang="sl-SI"/>
              <a:pPr/>
              <a:t>‹#›</a:t>
            </a:fld>
            <a:endParaRPr lang="sl-SI" altLang="sl-SI"/>
          </a:p>
        </p:txBody>
      </p:sp>
    </p:spTree>
    <p:extLst>
      <p:ext uri="{BB962C8B-B14F-4D97-AF65-F5344CB8AC3E}">
        <p14:creationId xmlns:p14="http://schemas.microsoft.com/office/powerpoint/2010/main" val="2000888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endParaRPr lang="sl-SI" altLang="sl-SI"/>
          </a:p>
        </p:txBody>
      </p:sp>
      <p:sp>
        <p:nvSpPr>
          <p:cNvPr id="5" name="Ograda noge 4"/>
          <p:cNvSpPr>
            <a:spLocks noGrp="1"/>
          </p:cNvSpPr>
          <p:nvPr>
            <p:ph type="ftr" sz="quarter" idx="11"/>
          </p:nvPr>
        </p:nvSpPr>
        <p:spPr/>
        <p:txBody>
          <a:bodyPr/>
          <a:lstStyle>
            <a:lvl1pPr>
              <a:defRPr/>
            </a:lvl1pPr>
          </a:lstStyle>
          <a:p>
            <a:endParaRPr lang="sl-SI" altLang="sl-SI"/>
          </a:p>
        </p:txBody>
      </p:sp>
      <p:sp>
        <p:nvSpPr>
          <p:cNvPr id="6" name="Ograda številke diapozitiva 5"/>
          <p:cNvSpPr>
            <a:spLocks noGrp="1"/>
          </p:cNvSpPr>
          <p:nvPr>
            <p:ph type="sldNum" sz="quarter" idx="12"/>
          </p:nvPr>
        </p:nvSpPr>
        <p:spPr/>
        <p:txBody>
          <a:bodyPr/>
          <a:lstStyle>
            <a:lvl1pPr>
              <a:defRPr/>
            </a:lvl1pPr>
          </a:lstStyle>
          <a:p>
            <a:fld id="{0A93F797-89A2-46FB-AADE-A14F06DA3E6B}" type="slidenum">
              <a:rPr lang="sl-SI" altLang="sl-SI"/>
              <a:pPr/>
              <a:t>‹#›</a:t>
            </a:fld>
            <a:endParaRPr lang="sl-SI" altLang="sl-SI"/>
          </a:p>
        </p:txBody>
      </p:sp>
    </p:spTree>
    <p:extLst>
      <p:ext uri="{BB962C8B-B14F-4D97-AF65-F5344CB8AC3E}">
        <p14:creationId xmlns:p14="http://schemas.microsoft.com/office/powerpoint/2010/main" val="496578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Uredite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endParaRPr lang="sl-SI" altLang="sl-SI"/>
          </a:p>
        </p:txBody>
      </p:sp>
      <p:sp>
        <p:nvSpPr>
          <p:cNvPr id="5" name="Ograda noge 4"/>
          <p:cNvSpPr>
            <a:spLocks noGrp="1"/>
          </p:cNvSpPr>
          <p:nvPr>
            <p:ph type="ftr" sz="quarter" idx="11"/>
          </p:nvPr>
        </p:nvSpPr>
        <p:spPr/>
        <p:txBody>
          <a:bodyPr/>
          <a:lstStyle>
            <a:lvl1pPr>
              <a:defRPr/>
            </a:lvl1pPr>
          </a:lstStyle>
          <a:p>
            <a:endParaRPr lang="sl-SI" altLang="sl-SI"/>
          </a:p>
        </p:txBody>
      </p:sp>
      <p:sp>
        <p:nvSpPr>
          <p:cNvPr id="6" name="Ograda številke diapozitiva 5"/>
          <p:cNvSpPr>
            <a:spLocks noGrp="1"/>
          </p:cNvSpPr>
          <p:nvPr>
            <p:ph type="sldNum" sz="quarter" idx="12"/>
          </p:nvPr>
        </p:nvSpPr>
        <p:spPr/>
        <p:txBody>
          <a:bodyPr/>
          <a:lstStyle>
            <a:lvl1pPr>
              <a:defRPr/>
            </a:lvl1pPr>
          </a:lstStyle>
          <a:p>
            <a:fld id="{7FD5011D-F7A7-460B-86C3-A40784C71125}" type="slidenum">
              <a:rPr lang="sl-SI" altLang="sl-SI"/>
              <a:pPr/>
              <a:t>‹#›</a:t>
            </a:fld>
            <a:endParaRPr lang="sl-SI" altLang="sl-SI"/>
          </a:p>
        </p:txBody>
      </p:sp>
    </p:spTree>
    <p:extLst>
      <p:ext uri="{BB962C8B-B14F-4D97-AF65-F5344CB8AC3E}">
        <p14:creationId xmlns:p14="http://schemas.microsoft.com/office/powerpoint/2010/main" val="166077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endParaRPr lang="sl-SI" altLang="sl-SI"/>
          </a:p>
        </p:txBody>
      </p:sp>
      <p:sp>
        <p:nvSpPr>
          <p:cNvPr id="5" name="Ograda noge 4"/>
          <p:cNvSpPr>
            <a:spLocks noGrp="1"/>
          </p:cNvSpPr>
          <p:nvPr>
            <p:ph type="ftr" sz="quarter" idx="11"/>
          </p:nvPr>
        </p:nvSpPr>
        <p:spPr/>
        <p:txBody>
          <a:bodyPr/>
          <a:lstStyle>
            <a:lvl1pPr>
              <a:defRPr/>
            </a:lvl1pPr>
          </a:lstStyle>
          <a:p>
            <a:endParaRPr lang="sl-SI" altLang="sl-SI"/>
          </a:p>
        </p:txBody>
      </p:sp>
      <p:sp>
        <p:nvSpPr>
          <p:cNvPr id="6" name="Ograda številke diapozitiva 5"/>
          <p:cNvSpPr>
            <a:spLocks noGrp="1"/>
          </p:cNvSpPr>
          <p:nvPr>
            <p:ph type="sldNum" sz="quarter" idx="12"/>
          </p:nvPr>
        </p:nvSpPr>
        <p:spPr/>
        <p:txBody>
          <a:bodyPr/>
          <a:lstStyle>
            <a:lvl1pPr>
              <a:defRPr/>
            </a:lvl1pPr>
          </a:lstStyle>
          <a:p>
            <a:fld id="{4FCD8BF6-4839-4D6A-8F25-4B13A2018C26}" type="slidenum">
              <a:rPr lang="sl-SI" altLang="sl-SI"/>
              <a:pPr/>
              <a:t>‹#›</a:t>
            </a:fld>
            <a:endParaRPr lang="sl-SI" altLang="sl-SI"/>
          </a:p>
        </p:txBody>
      </p:sp>
    </p:spTree>
    <p:extLst>
      <p:ext uri="{BB962C8B-B14F-4D97-AF65-F5344CB8AC3E}">
        <p14:creationId xmlns:p14="http://schemas.microsoft.com/office/powerpoint/2010/main" val="179642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Uredite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smtClean="0"/>
              <a:t>Uredite sloge besedila matrice</a:t>
            </a:r>
          </a:p>
        </p:txBody>
      </p:sp>
      <p:sp>
        <p:nvSpPr>
          <p:cNvPr id="4" name="Ograda datuma 3"/>
          <p:cNvSpPr>
            <a:spLocks noGrp="1"/>
          </p:cNvSpPr>
          <p:nvPr>
            <p:ph type="dt" sz="half" idx="10"/>
          </p:nvPr>
        </p:nvSpPr>
        <p:spPr/>
        <p:txBody>
          <a:bodyPr/>
          <a:lstStyle>
            <a:lvl1pPr>
              <a:defRPr/>
            </a:lvl1pPr>
          </a:lstStyle>
          <a:p>
            <a:endParaRPr lang="sl-SI" altLang="sl-SI"/>
          </a:p>
        </p:txBody>
      </p:sp>
      <p:sp>
        <p:nvSpPr>
          <p:cNvPr id="5" name="Ograda noge 4"/>
          <p:cNvSpPr>
            <a:spLocks noGrp="1"/>
          </p:cNvSpPr>
          <p:nvPr>
            <p:ph type="ftr" sz="quarter" idx="11"/>
          </p:nvPr>
        </p:nvSpPr>
        <p:spPr/>
        <p:txBody>
          <a:bodyPr/>
          <a:lstStyle>
            <a:lvl1pPr>
              <a:defRPr/>
            </a:lvl1pPr>
          </a:lstStyle>
          <a:p>
            <a:endParaRPr lang="sl-SI" altLang="sl-SI"/>
          </a:p>
        </p:txBody>
      </p:sp>
      <p:sp>
        <p:nvSpPr>
          <p:cNvPr id="6" name="Ograda številke diapozitiva 5"/>
          <p:cNvSpPr>
            <a:spLocks noGrp="1"/>
          </p:cNvSpPr>
          <p:nvPr>
            <p:ph type="sldNum" sz="quarter" idx="12"/>
          </p:nvPr>
        </p:nvSpPr>
        <p:spPr/>
        <p:txBody>
          <a:bodyPr/>
          <a:lstStyle>
            <a:lvl1pPr>
              <a:defRPr/>
            </a:lvl1pPr>
          </a:lstStyle>
          <a:p>
            <a:fld id="{62114073-90C0-4A11-AD10-C97C32FCEEF9}" type="slidenum">
              <a:rPr lang="sl-SI" altLang="sl-SI"/>
              <a:pPr/>
              <a:t>‹#›</a:t>
            </a:fld>
            <a:endParaRPr lang="sl-SI" altLang="sl-SI"/>
          </a:p>
        </p:txBody>
      </p:sp>
    </p:spTree>
    <p:extLst>
      <p:ext uri="{BB962C8B-B14F-4D97-AF65-F5344CB8AC3E}">
        <p14:creationId xmlns:p14="http://schemas.microsoft.com/office/powerpoint/2010/main" val="3841883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lvl1pPr>
              <a:defRPr/>
            </a:lvl1pPr>
          </a:lstStyle>
          <a:p>
            <a:endParaRPr lang="sl-SI" altLang="sl-SI"/>
          </a:p>
        </p:txBody>
      </p:sp>
      <p:sp>
        <p:nvSpPr>
          <p:cNvPr id="6" name="Ograda noge 5"/>
          <p:cNvSpPr>
            <a:spLocks noGrp="1"/>
          </p:cNvSpPr>
          <p:nvPr>
            <p:ph type="ftr" sz="quarter" idx="11"/>
          </p:nvPr>
        </p:nvSpPr>
        <p:spPr/>
        <p:txBody>
          <a:bodyPr/>
          <a:lstStyle>
            <a:lvl1pPr>
              <a:defRPr/>
            </a:lvl1pPr>
          </a:lstStyle>
          <a:p>
            <a:endParaRPr lang="sl-SI" altLang="sl-SI"/>
          </a:p>
        </p:txBody>
      </p:sp>
      <p:sp>
        <p:nvSpPr>
          <p:cNvPr id="7" name="Ograda številke diapozitiva 6"/>
          <p:cNvSpPr>
            <a:spLocks noGrp="1"/>
          </p:cNvSpPr>
          <p:nvPr>
            <p:ph type="sldNum" sz="quarter" idx="12"/>
          </p:nvPr>
        </p:nvSpPr>
        <p:spPr/>
        <p:txBody>
          <a:bodyPr/>
          <a:lstStyle>
            <a:lvl1pPr>
              <a:defRPr/>
            </a:lvl1pPr>
          </a:lstStyle>
          <a:p>
            <a:fld id="{D6CEB944-88EB-422A-A1C6-D4FED9B593E0}" type="slidenum">
              <a:rPr lang="sl-SI" altLang="sl-SI"/>
              <a:pPr/>
              <a:t>‹#›</a:t>
            </a:fld>
            <a:endParaRPr lang="sl-SI" altLang="sl-SI"/>
          </a:p>
        </p:txBody>
      </p:sp>
    </p:spTree>
    <p:extLst>
      <p:ext uri="{BB962C8B-B14F-4D97-AF65-F5344CB8AC3E}">
        <p14:creationId xmlns:p14="http://schemas.microsoft.com/office/powerpoint/2010/main" val="1053154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Uredite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lvl1pPr>
              <a:defRPr/>
            </a:lvl1pPr>
          </a:lstStyle>
          <a:p>
            <a:endParaRPr lang="sl-SI" altLang="sl-SI"/>
          </a:p>
        </p:txBody>
      </p:sp>
      <p:sp>
        <p:nvSpPr>
          <p:cNvPr id="8" name="Ograda noge 7"/>
          <p:cNvSpPr>
            <a:spLocks noGrp="1"/>
          </p:cNvSpPr>
          <p:nvPr>
            <p:ph type="ftr" sz="quarter" idx="11"/>
          </p:nvPr>
        </p:nvSpPr>
        <p:spPr/>
        <p:txBody>
          <a:bodyPr/>
          <a:lstStyle>
            <a:lvl1pPr>
              <a:defRPr/>
            </a:lvl1pPr>
          </a:lstStyle>
          <a:p>
            <a:endParaRPr lang="sl-SI" altLang="sl-SI"/>
          </a:p>
        </p:txBody>
      </p:sp>
      <p:sp>
        <p:nvSpPr>
          <p:cNvPr id="9" name="Ograda številke diapozitiva 8"/>
          <p:cNvSpPr>
            <a:spLocks noGrp="1"/>
          </p:cNvSpPr>
          <p:nvPr>
            <p:ph type="sldNum" sz="quarter" idx="12"/>
          </p:nvPr>
        </p:nvSpPr>
        <p:spPr/>
        <p:txBody>
          <a:bodyPr/>
          <a:lstStyle>
            <a:lvl1pPr>
              <a:defRPr/>
            </a:lvl1pPr>
          </a:lstStyle>
          <a:p>
            <a:fld id="{04E6F585-CEBE-4A78-BFC0-425CB902933C}" type="slidenum">
              <a:rPr lang="sl-SI" altLang="sl-SI"/>
              <a:pPr/>
              <a:t>‹#›</a:t>
            </a:fld>
            <a:endParaRPr lang="sl-SI" altLang="sl-SI"/>
          </a:p>
        </p:txBody>
      </p:sp>
    </p:spTree>
    <p:extLst>
      <p:ext uri="{BB962C8B-B14F-4D97-AF65-F5344CB8AC3E}">
        <p14:creationId xmlns:p14="http://schemas.microsoft.com/office/powerpoint/2010/main" val="993103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datuma 2"/>
          <p:cNvSpPr>
            <a:spLocks noGrp="1"/>
          </p:cNvSpPr>
          <p:nvPr>
            <p:ph type="dt" sz="half" idx="10"/>
          </p:nvPr>
        </p:nvSpPr>
        <p:spPr/>
        <p:txBody>
          <a:bodyPr/>
          <a:lstStyle>
            <a:lvl1pPr>
              <a:defRPr/>
            </a:lvl1pPr>
          </a:lstStyle>
          <a:p>
            <a:endParaRPr lang="sl-SI" altLang="sl-SI"/>
          </a:p>
        </p:txBody>
      </p:sp>
      <p:sp>
        <p:nvSpPr>
          <p:cNvPr id="4" name="Ograda noge 3"/>
          <p:cNvSpPr>
            <a:spLocks noGrp="1"/>
          </p:cNvSpPr>
          <p:nvPr>
            <p:ph type="ftr" sz="quarter" idx="11"/>
          </p:nvPr>
        </p:nvSpPr>
        <p:spPr/>
        <p:txBody>
          <a:bodyPr/>
          <a:lstStyle>
            <a:lvl1pPr>
              <a:defRPr/>
            </a:lvl1pPr>
          </a:lstStyle>
          <a:p>
            <a:endParaRPr lang="sl-SI" altLang="sl-SI"/>
          </a:p>
        </p:txBody>
      </p:sp>
      <p:sp>
        <p:nvSpPr>
          <p:cNvPr id="5" name="Ograda številke diapozitiva 4"/>
          <p:cNvSpPr>
            <a:spLocks noGrp="1"/>
          </p:cNvSpPr>
          <p:nvPr>
            <p:ph type="sldNum" sz="quarter" idx="12"/>
          </p:nvPr>
        </p:nvSpPr>
        <p:spPr/>
        <p:txBody>
          <a:bodyPr/>
          <a:lstStyle>
            <a:lvl1pPr>
              <a:defRPr/>
            </a:lvl1pPr>
          </a:lstStyle>
          <a:p>
            <a:fld id="{0654C8CE-004E-4D45-B2FC-B865F5B491F3}" type="slidenum">
              <a:rPr lang="sl-SI" altLang="sl-SI"/>
              <a:pPr/>
              <a:t>‹#›</a:t>
            </a:fld>
            <a:endParaRPr lang="sl-SI" altLang="sl-SI"/>
          </a:p>
        </p:txBody>
      </p:sp>
    </p:spTree>
    <p:extLst>
      <p:ext uri="{BB962C8B-B14F-4D97-AF65-F5344CB8AC3E}">
        <p14:creationId xmlns:p14="http://schemas.microsoft.com/office/powerpoint/2010/main" val="159141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lvl1pPr>
              <a:defRPr/>
            </a:lvl1pPr>
          </a:lstStyle>
          <a:p>
            <a:endParaRPr lang="sl-SI" altLang="sl-SI"/>
          </a:p>
        </p:txBody>
      </p:sp>
      <p:sp>
        <p:nvSpPr>
          <p:cNvPr id="3" name="Ograda noge 2"/>
          <p:cNvSpPr>
            <a:spLocks noGrp="1"/>
          </p:cNvSpPr>
          <p:nvPr>
            <p:ph type="ftr" sz="quarter" idx="11"/>
          </p:nvPr>
        </p:nvSpPr>
        <p:spPr/>
        <p:txBody>
          <a:bodyPr/>
          <a:lstStyle>
            <a:lvl1pPr>
              <a:defRPr/>
            </a:lvl1pPr>
          </a:lstStyle>
          <a:p>
            <a:endParaRPr lang="sl-SI" altLang="sl-SI"/>
          </a:p>
        </p:txBody>
      </p:sp>
      <p:sp>
        <p:nvSpPr>
          <p:cNvPr id="4" name="Ograda številke diapozitiva 3"/>
          <p:cNvSpPr>
            <a:spLocks noGrp="1"/>
          </p:cNvSpPr>
          <p:nvPr>
            <p:ph type="sldNum" sz="quarter" idx="12"/>
          </p:nvPr>
        </p:nvSpPr>
        <p:spPr/>
        <p:txBody>
          <a:bodyPr/>
          <a:lstStyle>
            <a:lvl1pPr>
              <a:defRPr/>
            </a:lvl1pPr>
          </a:lstStyle>
          <a:p>
            <a:fld id="{5884C591-6369-46F8-A1D8-A339FE1542D4}" type="slidenum">
              <a:rPr lang="sl-SI" altLang="sl-SI"/>
              <a:pPr/>
              <a:t>‹#›</a:t>
            </a:fld>
            <a:endParaRPr lang="sl-SI" altLang="sl-SI"/>
          </a:p>
        </p:txBody>
      </p:sp>
    </p:spTree>
    <p:extLst>
      <p:ext uri="{BB962C8B-B14F-4D97-AF65-F5344CB8AC3E}">
        <p14:creationId xmlns:p14="http://schemas.microsoft.com/office/powerpoint/2010/main" val="1513676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Uredite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lvl1pPr>
              <a:defRPr/>
            </a:lvl1pPr>
          </a:lstStyle>
          <a:p>
            <a:endParaRPr lang="sl-SI" altLang="sl-SI"/>
          </a:p>
        </p:txBody>
      </p:sp>
      <p:sp>
        <p:nvSpPr>
          <p:cNvPr id="6" name="Ograda noge 5"/>
          <p:cNvSpPr>
            <a:spLocks noGrp="1"/>
          </p:cNvSpPr>
          <p:nvPr>
            <p:ph type="ftr" sz="quarter" idx="11"/>
          </p:nvPr>
        </p:nvSpPr>
        <p:spPr/>
        <p:txBody>
          <a:bodyPr/>
          <a:lstStyle>
            <a:lvl1pPr>
              <a:defRPr/>
            </a:lvl1pPr>
          </a:lstStyle>
          <a:p>
            <a:endParaRPr lang="sl-SI" altLang="sl-SI"/>
          </a:p>
        </p:txBody>
      </p:sp>
      <p:sp>
        <p:nvSpPr>
          <p:cNvPr id="7" name="Ograda številke diapozitiva 6"/>
          <p:cNvSpPr>
            <a:spLocks noGrp="1"/>
          </p:cNvSpPr>
          <p:nvPr>
            <p:ph type="sldNum" sz="quarter" idx="12"/>
          </p:nvPr>
        </p:nvSpPr>
        <p:spPr/>
        <p:txBody>
          <a:bodyPr/>
          <a:lstStyle>
            <a:lvl1pPr>
              <a:defRPr/>
            </a:lvl1pPr>
          </a:lstStyle>
          <a:p>
            <a:fld id="{5B2D83F6-9161-45CA-B4BC-4A67FB32AF16}" type="slidenum">
              <a:rPr lang="sl-SI" altLang="sl-SI"/>
              <a:pPr/>
              <a:t>‹#›</a:t>
            </a:fld>
            <a:endParaRPr lang="sl-SI" altLang="sl-SI"/>
          </a:p>
        </p:txBody>
      </p:sp>
    </p:spTree>
    <p:extLst>
      <p:ext uri="{BB962C8B-B14F-4D97-AF65-F5344CB8AC3E}">
        <p14:creationId xmlns:p14="http://schemas.microsoft.com/office/powerpoint/2010/main" val="2229315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Uredite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lvl1pPr>
              <a:defRPr/>
            </a:lvl1pPr>
          </a:lstStyle>
          <a:p>
            <a:endParaRPr lang="sl-SI" altLang="sl-SI"/>
          </a:p>
        </p:txBody>
      </p:sp>
      <p:sp>
        <p:nvSpPr>
          <p:cNvPr id="6" name="Ograda noge 5"/>
          <p:cNvSpPr>
            <a:spLocks noGrp="1"/>
          </p:cNvSpPr>
          <p:nvPr>
            <p:ph type="ftr" sz="quarter" idx="11"/>
          </p:nvPr>
        </p:nvSpPr>
        <p:spPr/>
        <p:txBody>
          <a:bodyPr/>
          <a:lstStyle>
            <a:lvl1pPr>
              <a:defRPr/>
            </a:lvl1pPr>
          </a:lstStyle>
          <a:p>
            <a:endParaRPr lang="sl-SI" altLang="sl-SI"/>
          </a:p>
        </p:txBody>
      </p:sp>
      <p:sp>
        <p:nvSpPr>
          <p:cNvPr id="7" name="Ograda številke diapozitiva 6"/>
          <p:cNvSpPr>
            <a:spLocks noGrp="1"/>
          </p:cNvSpPr>
          <p:nvPr>
            <p:ph type="sldNum" sz="quarter" idx="12"/>
          </p:nvPr>
        </p:nvSpPr>
        <p:spPr/>
        <p:txBody>
          <a:bodyPr/>
          <a:lstStyle>
            <a:lvl1pPr>
              <a:defRPr/>
            </a:lvl1pPr>
          </a:lstStyle>
          <a:p>
            <a:fld id="{89BB83EB-41E9-4B28-9166-46B6C07F17F7}" type="slidenum">
              <a:rPr lang="sl-SI" altLang="sl-SI"/>
              <a:pPr/>
              <a:t>‹#›</a:t>
            </a:fld>
            <a:endParaRPr lang="sl-SI" altLang="sl-SI"/>
          </a:p>
        </p:txBody>
      </p:sp>
    </p:spTree>
    <p:extLst>
      <p:ext uri="{BB962C8B-B14F-4D97-AF65-F5344CB8AC3E}">
        <p14:creationId xmlns:p14="http://schemas.microsoft.com/office/powerpoint/2010/main" val="2912434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sl-SI" altLang="sl-SI" smtClean="0"/>
              <a:t>Kliknite, če želite urediti slog naslova matrice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l-SI" altLang="sl-SI" smtClean="0"/>
              <a:t>Kliknite, če želite urediti sloge besedila matrice</a:t>
            </a:r>
          </a:p>
          <a:p>
            <a:pPr lvl="1"/>
            <a:r>
              <a:rPr lang="sl-SI" altLang="sl-SI" smtClean="0"/>
              <a:t>Druga raven</a:t>
            </a:r>
          </a:p>
          <a:p>
            <a:pPr lvl="2"/>
            <a:r>
              <a:rPr lang="sl-SI" altLang="sl-SI" smtClean="0"/>
              <a:t>Tretja raven</a:t>
            </a:r>
          </a:p>
          <a:p>
            <a:pPr lvl="3"/>
            <a:r>
              <a:rPr lang="sl-SI" altLang="sl-SI" smtClean="0"/>
              <a:t>Četrta raven</a:t>
            </a:r>
          </a:p>
          <a:p>
            <a:pPr lvl="4"/>
            <a:r>
              <a:rPr lang="sl-SI" altLang="sl-SI" smtClean="0"/>
              <a:t>Peta raven</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sl-SI" altLang="sl-SI"/>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sl-SI" altLang="sl-SI"/>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56019F6E-166E-4340-A5DB-4677A2FD1398}" type="slidenum">
              <a:rPr lang="sl-SI" altLang="sl-SI"/>
              <a:pPr/>
              <a:t>‹#›</a:t>
            </a:fld>
            <a:endParaRPr lang="sl-SI" altLang="sl-S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468313" y="3141663"/>
            <a:ext cx="8229600" cy="1439862"/>
          </a:xfrm>
        </p:spPr>
        <p:txBody>
          <a:bodyPr/>
          <a:lstStyle/>
          <a:p>
            <a:pPr algn="ctr">
              <a:buFontTx/>
              <a:buNone/>
            </a:pPr>
            <a:r>
              <a:rPr lang="sl-SI" altLang="sl-SI" sz="4800">
                <a:solidFill>
                  <a:srgbClr val="FF6600"/>
                </a:solidFill>
                <a:effectLst>
                  <a:outerShdw blurRad="38100" dist="38100" dir="2700000" algn="tl">
                    <a:srgbClr val="C0C0C0"/>
                  </a:outerShdw>
                </a:effectLst>
              </a:rPr>
              <a:t>9. 9. 1941 - 14.2.1944</a:t>
            </a:r>
          </a:p>
        </p:txBody>
      </p:sp>
      <p:sp>
        <p:nvSpPr>
          <p:cNvPr id="15364" name="Rectangle 4"/>
          <p:cNvSpPr>
            <a:spLocks noGrp="1" noChangeArrowheads="1"/>
          </p:cNvSpPr>
          <p:nvPr>
            <p:ph type="title"/>
          </p:nvPr>
        </p:nvSpPr>
        <p:spPr>
          <a:xfrm>
            <a:off x="395288" y="981075"/>
            <a:ext cx="8291512" cy="1157288"/>
          </a:xfrm>
          <a:noFill/>
          <a:ln/>
        </p:spPr>
        <p:txBody>
          <a:bodyPr/>
          <a:lstStyle/>
          <a:p>
            <a:r>
              <a:rPr lang="sl-SI" altLang="sl-SI" b="1">
                <a:solidFill>
                  <a:srgbClr val="CC0000"/>
                </a:solidFill>
                <a:effectLst>
                  <a:outerShdw blurRad="38100" dist="38100" dir="2700000" algn="tl">
                    <a:srgbClr val="C0C0C0"/>
                  </a:outerShdw>
                </a:effectLst>
                <a:latin typeface="Arial Black" pitchFamily="34" charset="0"/>
              </a:rPr>
              <a:t>900 DNI </a:t>
            </a:r>
            <a:br>
              <a:rPr lang="sl-SI" altLang="sl-SI" b="1">
                <a:solidFill>
                  <a:srgbClr val="CC0000"/>
                </a:solidFill>
                <a:effectLst>
                  <a:outerShdw blurRad="38100" dist="38100" dir="2700000" algn="tl">
                    <a:srgbClr val="C0C0C0"/>
                  </a:outerShdw>
                </a:effectLst>
                <a:latin typeface="Arial Black" pitchFamily="34" charset="0"/>
              </a:rPr>
            </a:br>
            <a:r>
              <a:rPr lang="sl-SI" altLang="sl-SI" b="1">
                <a:solidFill>
                  <a:srgbClr val="CC0000"/>
                </a:solidFill>
                <a:effectLst>
                  <a:outerShdw blurRad="38100" dist="38100" dir="2700000" algn="tl">
                    <a:srgbClr val="C0C0C0"/>
                  </a:outerShdw>
                </a:effectLst>
                <a:latin typeface="Arial Black" pitchFamily="34" charset="0"/>
              </a:rPr>
              <a:t>OBLEGANJA LENINGRADA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1" nodeType="afterEffect">
                                  <p:stCondLst>
                                    <p:cond delay="0"/>
                                  </p:stCondLst>
                                  <p:iterate type="lt">
                                    <p:tmPct val="50000"/>
                                  </p:iterate>
                                  <p:childTnLst>
                                    <p:set>
                                      <p:cBhvr>
                                        <p:cTn id="6" dur="1" fill="hold">
                                          <p:stCondLst>
                                            <p:cond delay="0"/>
                                          </p:stCondLst>
                                        </p:cTn>
                                        <p:tgtEl>
                                          <p:spTgt spid="15364"/>
                                        </p:tgtEl>
                                        <p:attrNameLst>
                                          <p:attrName>style.visibility</p:attrName>
                                        </p:attrNameLst>
                                      </p:cBhvr>
                                      <p:to>
                                        <p:strVal val="visible"/>
                                      </p:to>
                                    </p:set>
                                    <p:anim calcmode="discrete" valueType="clr">
                                      <p:cBhvr override="childStyle">
                                        <p:cTn id="7" dur="500"/>
                                        <p:tgtEl>
                                          <p:spTgt spid="15364"/>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15364"/>
                                        </p:tgtEl>
                                        <p:attrNameLst>
                                          <p:attrName>fillcolor</p:attrName>
                                        </p:attrNameLst>
                                      </p:cBhvr>
                                      <p:tavLst>
                                        <p:tav tm="0">
                                          <p:val>
                                            <p:clrVal>
                                              <a:schemeClr val="accent2"/>
                                            </p:clrVal>
                                          </p:val>
                                        </p:tav>
                                        <p:tav tm="50000">
                                          <p:val>
                                            <p:clrVal>
                                              <a:schemeClr val="hlink"/>
                                            </p:clrVal>
                                          </p:val>
                                        </p:tav>
                                      </p:tavLst>
                                    </p:anim>
                                    <p:set>
                                      <p:cBhvr>
                                        <p:cTn id="9" dur="500"/>
                                        <p:tgtEl>
                                          <p:spTgt spid="15364"/>
                                        </p:tgtEl>
                                        <p:attrNameLst>
                                          <p:attrName>fill.type</p:attrName>
                                        </p:attrNameLst>
                                      </p:cBhvr>
                                      <p:to>
                                        <p:strVal val="solid"/>
                                      </p:to>
                                    </p:set>
                                  </p:childTnLst>
                                </p:cTn>
                              </p:par>
                            </p:childTnLst>
                          </p:cTn>
                        </p:par>
                        <p:par>
                          <p:cTn id="10" fill="hold" nodeType="afterGroup">
                            <p:stCondLst>
                              <p:cond delay="675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15363">
                                            <p:txEl>
                                              <p:pRg st="0" end="0"/>
                                            </p:txEl>
                                          </p:spTgt>
                                        </p:tgtEl>
                                        <p:attrNameLst>
                                          <p:attrName>style.visibility</p:attrName>
                                        </p:attrNameLst>
                                      </p:cBhvr>
                                      <p:to>
                                        <p:strVal val="visible"/>
                                      </p:to>
                                    </p:set>
                                    <p:anim calcmode="discrete" valueType="clr">
                                      <p:cBhvr override="childStyle">
                                        <p:cTn id="13" dur="500"/>
                                        <p:tgtEl>
                                          <p:spTgt spid="1536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500"/>
                                        <p:tgtEl>
                                          <p:spTgt spid="15363">
                                            <p:txEl>
                                              <p:pRg st="0" end="0"/>
                                            </p:txEl>
                                          </p:spTgt>
                                        </p:tgtEl>
                                        <p:attrNameLst>
                                          <p:attrName>fillcolor</p:attrName>
                                        </p:attrNameLst>
                                      </p:cBhvr>
                                      <p:tavLst>
                                        <p:tav tm="0">
                                          <p:val>
                                            <p:clrVal>
                                              <a:schemeClr val="accent2"/>
                                            </p:clrVal>
                                          </p:val>
                                        </p:tav>
                                        <p:tav tm="50000">
                                          <p:val>
                                            <p:clrVal>
                                              <a:schemeClr val="hlink"/>
                                            </p:clrVal>
                                          </p:val>
                                        </p:tav>
                                      </p:tavLst>
                                    </p:anim>
                                    <p:set>
                                      <p:cBhvr>
                                        <p:cTn id="15" dur="500"/>
                                        <p:tgtEl>
                                          <p:spTgt spid="1536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P spid="15364"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5" name="Text Box 7"/>
          <p:cNvSpPr txBox="1">
            <a:spLocks noChangeArrowheads="1"/>
          </p:cNvSpPr>
          <p:nvPr/>
        </p:nvSpPr>
        <p:spPr bwMode="auto">
          <a:xfrm>
            <a:off x="4356100" y="765175"/>
            <a:ext cx="4103688"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sl-SI" altLang="sl-SI" sz="2000">
                <a:solidFill>
                  <a:srgbClr val="663300"/>
                </a:solidFill>
              </a:rPr>
              <a:t>Nemški severni napadalni val se je ustavil pri Leningradu. Nemci so v boj za osvoboditev mesta vložili 32 pehotnih divizij, 1 konjeniško brigado, 4 tankovske in 4 motorizirane divizije, skupaj 300 tisoč vojakov. Pripeljali so 6000 topov, 9000 strojnic, več kot tisoč tankov, množico letal in oklepnih avtomobilov. </a:t>
            </a:r>
          </a:p>
        </p:txBody>
      </p:sp>
      <p:sp>
        <p:nvSpPr>
          <p:cNvPr id="2056" name="Text Box 8"/>
          <p:cNvSpPr txBox="1">
            <a:spLocks noChangeArrowheads="1"/>
          </p:cNvSpPr>
          <p:nvPr/>
        </p:nvSpPr>
        <p:spPr bwMode="auto">
          <a:xfrm>
            <a:off x="591489" y="4725144"/>
            <a:ext cx="7848600" cy="13388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sl-SI" altLang="sl-SI" b="1" dirty="0">
                <a:solidFill>
                  <a:srgbClr val="663300"/>
                </a:solidFill>
              </a:rPr>
              <a:t>V začetku avgusta so Nemci prišli do zunanjih dohodov v mesto, kjer so jih zadržali branilci Leningrada. Nemci so v teh bitkah izgubili 60% svojih enot, misel o zavzetju mesta so </a:t>
            </a:r>
            <a:r>
              <a:rPr lang="sl-SI" altLang="sl-SI" b="1" dirty="0" smtClean="0">
                <a:solidFill>
                  <a:srgbClr val="663300"/>
                </a:solidFill>
              </a:rPr>
              <a:t>opustili. </a:t>
            </a:r>
            <a:endParaRPr lang="sl-SI" altLang="sl-SI" b="1" dirty="0">
              <a:solidFill>
                <a:srgbClr val="663300"/>
              </a:solidFill>
            </a:endParaRPr>
          </a:p>
          <a:p>
            <a:pPr>
              <a:spcBef>
                <a:spcPct val="50000"/>
              </a:spcBef>
            </a:pPr>
            <a:endParaRPr lang="sl-SI" altLang="sl-SI" b="1" dirty="0"/>
          </a:p>
        </p:txBody>
      </p:sp>
      <p:pic>
        <p:nvPicPr>
          <p:cNvPr id="2063" name="Picture 15" descr="194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rot="21128091">
            <a:off x="827088" y="1773238"/>
            <a:ext cx="3028950" cy="26193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67" name="Rectangle 19"/>
          <p:cNvSpPr>
            <a:spLocks noGrp="1" noChangeArrowheads="1"/>
          </p:cNvSpPr>
          <p:nvPr>
            <p:ph type="title"/>
          </p:nvPr>
        </p:nvSpPr>
        <p:spPr/>
        <p:txBody>
          <a:bodyPr/>
          <a:lstStyle/>
          <a:p>
            <a:endParaRPr lang="sl-SI" altLang="sl-SI"/>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1" presetClass="entr" presetSubtype="4" fill="hold" nodeType="afterEffect">
                                  <p:stCondLst>
                                    <p:cond delay="0"/>
                                  </p:stCondLst>
                                  <p:childTnLst>
                                    <p:set>
                                      <p:cBhvr>
                                        <p:cTn id="6" dur="1" fill="hold">
                                          <p:stCondLst>
                                            <p:cond delay="0"/>
                                          </p:stCondLst>
                                        </p:cTn>
                                        <p:tgtEl>
                                          <p:spTgt spid="2063"/>
                                        </p:tgtEl>
                                        <p:attrNameLst>
                                          <p:attrName>style.visibility</p:attrName>
                                        </p:attrNameLst>
                                      </p:cBhvr>
                                      <p:to>
                                        <p:strVal val="visible"/>
                                      </p:to>
                                    </p:set>
                                    <p:animEffect transition="in" filter="wheel(4)">
                                      <p:cBhvr>
                                        <p:cTn id="7" dur="3000"/>
                                        <p:tgtEl>
                                          <p:spTgt spid="2063"/>
                                        </p:tgtEl>
                                      </p:cBhvr>
                                    </p:animEffect>
                                  </p:childTnLst>
                                </p:cTn>
                              </p:par>
                            </p:childTnLst>
                          </p:cTn>
                        </p:par>
                        <p:par>
                          <p:cTn id="8" fill="hold" nodeType="afterGroup">
                            <p:stCondLst>
                              <p:cond delay="3000"/>
                            </p:stCondLst>
                            <p:childTnLst>
                              <p:par>
                                <p:cTn id="9" presetID="27" presetClass="entr" presetSubtype="0" fill="hold" grpId="0" nodeType="afterEffect">
                                  <p:stCondLst>
                                    <p:cond delay="0"/>
                                  </p:stCondLst>
                                  <p:iterate type="lt">
                                    <p:tmPct val="50000"/>
                                  </p:iterate>
                                  <p:childTnLst>
                                    <p:set>
                                      <p:cBhvr>
                                        <p:cTn id="10" dur="1" fill="hold">
                                          <p:stCondLst>
                                            <p:cond delay="0"/>
                                          </p:stCondLst>
                                        </p:cTn>
                                        <p:tgtEl>
                                          <p:spTgt spid="2055"/>
                                        </p:tgtEl>
                                        <p:attrNameLst>
                                          <p:attrName>style.visibility</p:attrName>
                                        </p:attrNameLst>
                                      </p:cBhvr>
                                      <p:to>
                                        <p:strVal val="visible"/>
                                      </p:to>
                                    </p:set>
                                    <p:anim calcmode="discrete" valueType="clr">
                                      <p:cBhvr override="childStyle">
                                        <p:cTn id="11" dur="80"/>
                                        <p:tgtEl>
                                          <p:spTgt spid="2055"/>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2055"/>
                                        </p:tgtEl>
                                        <p:attrNameLst>
                                          <p:attrName>fillcolor</p:attrName>
                                        </p:attrNameLst>
                                      </p:cBhvr>
                                      <p:tavLst>
                                        <p:tav tm="0">
                                          <p:val>
                                            <p:clrVal>
                                              <a:schemeClr val="accent2"/>
                                            </p:clrVal>
                                          </p:val>
                                        </p:tav>
                                        <p:tav tm="50000">
                                          <p:val>
                                            <p:clrVal>
                                              <a:schemeClr val="hlink"/>
                                            </p:clrVal>
                                          </p:val>
                                        </p:tav>
                                      </p:tavLst>
                                    </p:anim>
                                    <p:set>
                                      <p:cBhvr>
                                        <p:cTn id="13" dur="80"/>
                                        <p:tgtEl>
                                          <p:spTgt spid="2055"/>
                                        </p:tgtEl>
                                        <p:attrNameLst>
                                          <p:attrName>fill.type</p:attrName>
                                        </p:attrNameLst>
                                      </p:cBhvr>
                                      <p:to>
                                        <p:strVal val="solid"/>
                                      </p:to>
                                    </p:set>
                                  </p:childTnLst>
                                </p:cTn>
                              </p:par>
                            </p:childTnLst>
                          </p:cTn>
                        </p:par>
                        <p:par>
                          <p:cTn id="14" fill="hold" nodeType="afterGroup">
                            <p:stCondLst>
                              <p:cond delay="13680"/>
                            </p:stCondLst>
                            <p:childTnLst>
                              <p:par>
                                <p:cTn id="15" presetID="23" presetClass="entr" presetSubtype="16" fill="hold" grpId="0" nodeType="afterEffect">
                                  <p:stCondLst>
                                    <p:cond delay="0"/>
                                  </p:stCondLst>
                                  <p:childTnLst>
                                    <p:set>
                                      <p:cBhvr>
                                        <p:cTn id="16" dur="1" fill="hold">
                                          <p:stCondLst>
                                            <p:cond delay="0"/>
                                          </p:stCondLst>
                                        </p:cTn>
                                        <p:tgtEl>
                                          <p:spTgt spid="2056"/>
                                        </p:tgtEl>
                                        <p:attrNameLst>
                                          <p:attrName>style.visibility</p:attrName>
                                        </p:attrNameLst>
                                      </p:cBhvr>
                                      <p:to>
                                        <p:strVal val="visible"/>
                                      </p:to>
                                    </p:set>
                                    <p:anim calcmode="lin" valueType="num">
                                      <p:cBhvr>
                                        <p:cTn id="17" dur="1000" fill="hold"/>
                                        <p:tgtEl>
                                          <p:spTgt spid="2056"/>
                                        </p:tgtEl>
                                        <p:attrNameLst>
                                          <p:attrName>ppt_w</p:attrName>
                                        </p:attrNameLst>
                                      </p:cBhvr>
                                      <p:tavLst>
                                        <p:tav tm="0">
                                          <p:val>
                                            <p:fltVal val="0"/>
                                          </p:val>
                                        </p:tav>
                                        <p:tav tm="100000">
                                          <p:val>
                                            <p:strVal val="#ppt_w"/>
                                          </p:val>
                                        </p:tav>
                                      </p:tavLst>
                                    </p:anim>
                                    <p:anim calcmode="lin" valueType="num">
                                      <p:cBhvr>
                                        <p:cTn id="18" dur="1000" fill="hold"/>
                                        <p:tgtEl>
                                          <p:spTgt spid="205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5" grpId="0"/>
      <p:bldP spid="205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900113" y="836613"/>
            <a:ext cx="69850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sl-SI" altLang="sl-SI" b="1" dirty="0">
                <a:solidFill>
                  <a:srgbClr val="663300"/>
                </a:solidFill>
              </a:rPr>
              <a:t>25.9.1941 je poveljnik nemških armad na leningrajski fronti </a:t>
            </a:r>
            <a:r>
              <a:rPr lang="sl-SI" altLang="sl-SI" b="1" dirty="0" err="1">
                <a:solidFill>
                  <a:srgbClr val="663300"/>
                </a:solidFill>
              </a:rPr>
              <a:t>von</a:t>
            </a:r>
            <a:r>
              <a:rPr lang="sl-SI" altLang="sl-SI" b="1" dirty="0">
                <a:solidFill>
                  <a:srgbClr val="663300"/>
                </a:solidFill>
              </a:rPr>
              <a:t> </a:t>
            </a:r>
            <a:r>
              <a:rPr lang="sl-SI" altLang="sl-SI" b="1" dirty="0" err="1">
                <a:solidFill>
                  <a:srgbClr val="663300"/>
                </a:solidFill>
              </a:rPr>
              <a:t>Leeb</a:t>
            </a:r>
            <a:r>
              <a:rPr lang="sl-SI" altLang="sl-SI" b="1" dirty="0">
                <a:solidFill>
                  <a:srgbClr val="663300"/>
                </a:solidFill>
              </a:rPr>
              <a:t> izdal ukaz, da prenehajo napadati Leningrad. Mesto so obkolili. V obroču je ostalo 2 887 000 ljudi...</a:t>
            </a:r>
            <a:endParaRPr lang="sl-SI" altLang="sl-SI" dirty="0">
              <a:solidFill>
                <a:srgbClr val="663300"/>
              </a:solidFill>
            </a:endParaRPr>
          </a:p>
        </p:txBody>
      </p:sp>
      <p:sp>
        <p:nvSpPr>
          <p:cNvPr id="7173" name="Text Box 5"/>
          <p:cNvSpPr txBox="1">
            <a:spLocks noChangeArrowheads="1"/>
          </p:cNvSpPr>
          <p:nvPr/>
        </p:nvSpPr>
        <p:spPr bwMode="auto">
          <a:xfrm>
            <a:off x="5292725" y="1844675"/>
            <a:ext cx="3384550" cy="448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sl-SI" altLang="sl-SI" b="1" i="1">
                <a:solidFill>
                  <a:srgbClr val="663300"/>
                </a:solidFill>
              </a:rPr>
              <a:t>Bili so dnevi, ko je mesto doživelo 10-12 letalskih napadov. Od septembra do decembra 1941 so na mesto zmetali okoli 100 tisoč zažigalnih in 3 500 rušilnih bomb. Med blokado so Nemci izstrelili 150 tisoč težkih topovskih granat, ki so uničile 3 milijone kvadratnih metrov stanovanjskih prostorov, v katerih je živelo 500 tisoč ljudi. Razbiti so bili Zimski dvorec, Eremitaž, Kirovsko gledališče in Kazanska cerkev. </a:t>
            </a:r>
          </a:p>
        </p:txBody>
      </p:sp>
      <p:pic>
        <p:nvPicPr>
          <p:cNvPr id="7174" name="Picture 6" descr="untitled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2276475"/>
            <a:ext cx="4248150" cy="2857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7170"/>
                                        </p:tgtEl>
                                        <p:attrNameLst>
                                          <p:attrName>style.visibility</p:attrName>
                                        </p:attrNameLst>
                                      </p:cBhvr>
                                      <p:to>
                                        <p:strVal val="visible"/>
                                      </p:to>
                                    </p:set>
                                    <p:anim calcmode="discrete" valueType="clr">
                                      <p:cBhvr override="childStyle">
                                        <p:cTn id="7" dur="80"/>
                                        <p:tgtEl>
                                          <p:spTgt spid="7170"/>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170"/>
                                        </p:tgtEl>
                                        <p:attrNameLst>
                                          <p:attrName>fillcolor</p:attrName>
                                        </p:attrNameLst>
                                      </p:cBhvr>
                                      <p:tavLst>
                                        <p:tav tm="0">
                                          <p:val>
                                            <p:clrVal>
                                              <a:schemeClr val="accent2"/>
                                            </p:clrVal>
                                          </p:val>
                                        </p:tav>
                                        <p:tav tm="50000">
                                          <p:val>
                                            <p:clrVal>
                                              <a:schemeClr val="hlink"/>
                                            </p:clrVal>
                                          </p:val>
                                        </p:tav>
                                      </p:tavLst>
                                    </p:anim>
                                    <p:set>
                                      <p:cBhvr>
                                        <p:cTn id="9" dur="80"/>
                                        <p:tgtEl>
                                          <p:spTgt spid="7170"/>
                                        </p:tgtEl>
                                        <p:attrNameLst>
                                          <p:attrName>fill.type</p:attrName>
                                        </p:attrNameLst>
                                      </p:cBhvr>
                                      <p:to>
                                        <p:strVal val="solid"/>
                                      </p:to>
                                    </p:set>
                                  </p:childTnLst>
                                </p:cTn>
                              </p:par>
                            </p:childTnLst>
                          </p:cTn>
                        </p:par>
                        <p:par>
                          <p:cTn id="10" fill="hold" nodeType="afterGroup">
                            <p:stCondLst>
                              <p:cond delay="5800"/>
                            </p:stCondLst>
                            <p:childTnLst>
                              <p:par>
                                <p:cTn id="11" presetID="49" presetClass="entr" presetSubtype="0" decel="100000" fill="hold" nodeType="afterEffect">
                                  <p:stCondLst>
                                    <p:cond delay="0"/>
                                  </p:stCondLst>
                                  <p:childTnLst>
                                    <p:set>
                                      <p:cBhvr>
                                        <p:cTn id="12" dur="1" fill="hold">
                                          <p:stCondLst>
                                            <p:cond delay="0"/>
                                          </p:stCondLst>
                                        </p:cTn>
                                        <p:tgtEl>
                                          <p:spTgt spid="7174"/>
                                        </p:tgtEl>
                                        <p:attrNameLst>
                                          <p:attrName>style.visibility</p:attrName>
                                        </p:attrNameLst>
                                      </p:cBhvr>
                                      <p:to>
                                        <p:strVal val="visible"/>
                                      </p:to>
                                    </p:set>
                                    <p:anim calcmode="lin" valueType="num">
                                      <p:cBhvr>
                                        <p:cTn id="13" dur="500" fill="hold"/>
                                        <p:tgtEl>
                                          <p:spTgt spid="7174"/>
                                        </p:tgtEl>
                                        <p:attrNameLst>
                                          <p:attrName>ppt_w</p:attrName>
                                        </p:attrNameLst>
                                      </p:cBhvr>
                                      <p:tavLst>
                                        <p:tav tm="0">
                                          <p:val>
                                            <p:fltVal val="0"/>
                                          </p:val>
                                        </p:tav>
                                        <p:tav tm="100000">
                                          <p:val>
                                            <p:strVal val="#ppt_w"/>
                                          </p:val>
                                        </p:tav>
                                      </p:tavLst>
                                    </p:anim>
                                    <p:anim calcmode="lin" valueType="num">
                                      <p:cBhvr>
                                        <p:cTn id="14" dur="500" fill="hold"/>
                                        <p:tgtEl>
                                          <p:spTgt spid="7174"/>
                                        </p:tgtEl>
                                        <p:attrNameLst>
                                          <p:attrName>ppt_h</p:attrName>
                                        </p:attrNameLst>
                                      </p:cBhvr>
                                      <p:tavLst>
                                        <p:tav tm="0">
                                          <p:val>
                                            <p:fltVal val="0"/>
                                          </p:val>
                                        </p:tav>
                                        <p:tav tm="100000">
                                          <p:val>
                                            <p:strVal val="#ppt_h"/>
                                          </p:val>
                                        </p:tav>
                                      </p:tavLst>
                                    </p:anim>
                                    <p:anim calcmode="lin" valueType="num">
                                      <p:cBhvr>
                                        <p:cTn id="15" dur="500" fill="hold"/>
                                        <p:tgtEl>
                                          <p:spTgt spid="7174"/>
                                        </p:tgtEl>
                                        <p:attrNameLst>
                                          <p:attrName>style.rotation</p:attrName>
                                        </p:attrNameLst>
                                      </p:cBhvr>
                                      <p:tavLst>
                                        <p:tav tm="0">
                                          <p:val>
                                            <p:fltVal val="360"/>
                                          </p:val>
                                        </p:tav>
                                        <p:tav tm="100000">
                                          <p:val>
                                            <p:fltVal val="0"/>
                                          </p:val>
                                        </p:tav>
                                      </p:tavLst>
                                    </p:anim>
                                    <p:animEffect transition="in" filter="fade">
                                      <p:cBhvr>
                                        <p:cTn id="16" dur="500"/>
                                        <p:tgtEl>
                                          <p:spTgt spid="7174"/>
                                        </p:tgtEl>
                                      </p:cBhvr>
                                    </p:animEffect>
                                  </p:childTnLst>
                                </p:cTn>
                              </p:par>
                            </p:childTnLst>
                          </p:cTn>
                        </p:par>
                        <p:par>
                          <p:cTn id="17" fill="hold" nodeType="afterGroup">
                            <p:stCondLst>
                              <p:cond delay="6300"/>
                            </p:stCondLst>
                            <p:childTnLst>
                              <p:par>
                                <p:cTn id="18" presetID="21" presetClass="entr" presetSubtype="4" fill="hold" grpId="0" nodeType="afterEffect">
                                  <p:stCondLst>
                                    <p:cond delay="0"/>
                                  </p:stCondLst>
                                  <p:childTnLst>
                                    <p:set>
                                      <p:cBhvr>
                                        <p:cTn id="19" dur="1" fill="hold">
                                          <p:stCondLst>
                                            <p:cond delay="0"/>
                                          </p:stCondLst>
                                        </p:cTn>
                                        <p:tgtEl>
                                          <p:spTgt spid="7173"/>
                                        </p:tgtEl>
                                        <p:attrNameLst>
                                          <p:attrName>style.visibility</p:attrName>
                                        </p:attrNameLst>
                                      </p:cBhvr>
                                      <p:to>
                                        <p:strVal val="visible"/>
                                      </p:to>
                                    </p:set>
                                    <p:animEffect transition="in" filter="wheel(4)">
                                      <p:cBhvr>
                                        <p:cTn id="20" dur="2000"/>
                                        <p:tgtEl>
                                          <p:spTgt spid="7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ext Box 5"/>
          <p:cNvSpPr txBox="1">
            <a:spLocks noChangeArrowheads="1"/>
          </p:cNvSpPr>
          <p:nvPr/>
        </p:nvSpPr>
        <p:spPr bwMode="auto">
          <a:xfrm>
            <a:off x="755650" y="908050"/>
            <a:ext cx="71294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sl-SI" altLang="sl-SI" b="1">
                <a:solidFill>
                  <a:srgbClr val="FF6600"/>
                </a:solidFill>
              </a:rPr>
              <a:t>Nemška blokada je trajala od 9.9.1941 do 14.2.1944</a:t>
            </a:r>
          </a:p>
        </p:txBody>
      </p:sp>
      <p:sp>
        <p:nvSpPr>
          <p:cNvPr id="8198" name="Text Box 6"/>
          <p:cNvSpPr txBox="1">
            <a:spLocks noChangeArrowheads="1"/>
          </p:cNvSpPr>
          <p:nvPr/>
        </p:nvSpPr>
        <p:spPr bwMode="auto">
          <a:xfrm>
            <a:off x="395288" y="1844675"/>
            <a:ext cx="4824412" cy="270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sl-SI" altLang="sl-SI" b="1" i="1">
                <a:solidFill>
                  <a:srgbClr val="663300"/>
                </a:solidFill>
              </a:rPr>
              <a:t>Uničenih je bilo 500 šol in 170 bolnišnic. Pred Leningradom je bilo samo leta 1941 ubitih 245 000 nemških vojakov. Nemci so izgubili 1 024 topov, 920 tankov, 2 268 letal pa je bilo uničenih ali poškodovanih. </a:t>
            </a:r>
          </a:p>
          <a:p>
            <a:r>
              <a:rPr lang="sl-SI" altLang="sl-SI" b="1" i="1">
                <a:solidFill>
                  <a:srgbClr val="663300"/>
                </a:solidFill>
              </a:rPr>
              <a:t>Edino povezavo Leningrada z zunanjim svetom je omogočala vodna pot preko Ladoškega jezera.</a:t>
            </a:r>
          </a:p>
          <a:p>
            <a:pPr>
              <a:spcBef>
                <a:spcPct val="50000"/>
              </a:spcBef>
            </a:pPr>
            <a:endParaRPr lang="sl-SI" altLang="sl-SI"/>
          </a:p>
        </p:txBody>
      </p:sp>
      <p:pic>
        <p:nvPicPr>
          <p:cNvPr id="8200" name="Picture 8" descr="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506650">
            <a:off x="4211638" y="3716338"/>
            <a:ext cx="1905000" cy="2571750"/>
          </a:xfrm>
          <a:prstGeom prst="rect">
            <a:avLst/>
          </a:prstGeom>
          <a:noFill/>
          <a:extLst>
            <a:ext uri="{909E8E84-426E-40DD-AFC4-6F175D3DCCD1}">
              <a14:hiddenFill xmlns:a14="http://schemas.microsoft.com/office/drawing/2010/main">
                <a:solidFill>
                  <a:srgbClr val="FFFFFF"/>
                </a:solidFill>
              </a14:hiddenFill>
            </a:ext>
          </a:extLst>
        </p:spPr>
      </p:pic>
      <p:pic>
        <p:nvPicPr>
          <p:cNvPr id="8201" name="Picture 9" descr="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3663" y="3860800"/>
            <a:ext cx="1470025" cy="1947863"/>
          </a:xfrm>
          <a:prstGeom prst="rect">
            <a:avLst/>
          </a:prstGeom>
          <a:noFill/>
          <a:extLst>
            <a:ext uri="{909E8E84-426E-40DD-AFC4-6F175D3DCCD1}">
              <a14:hiddenFill xmlns:a14="http://schemas.microsoft.com/office/drawing/2010/main">
                <a:solidFill>
                  <a:srgbClr val="FFFFFF"/>
                </a:solidFill>
              </a14:hiddenFill>
            </a:ext>
          </a:extLst>
        </p:spPr>
      </p:pic>
      <p:pic>
        <p:nvPicPr>
          <p:cNvPr id="8202" name="Picture 10" descr="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953688">
            <a:off x="6011863" y="1557338"/>
            <a:ext cx="1905000" cy="24669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8197"/>
                                        </p:tgtEl>
                                        <p:attrNameLst>
                                          <p:attrName>style.visibility</p:attrName>
                                        </p:attrNameLst>
                                      </p:cBhvr>
                                      <p:to>
                                        <p:strVal val="visible"/>
                                      </p:to>
                                    </p:set>
                                    <p:anim calcmode="discrete" valueType="clr">
                                      <p:cBhvr override="childStyle">
                                        <p:cTn id="7" dur="80"/>
                                        <p:tgtEl>
                                          <p:spTgt spid="819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197"/>
                                        </p:tgtEl>
                                        <p:attrNameLst>
                                          <p:attrName>fillcolor</p:attrName>
                                        </p:attrNameLst>
                                      </p:cBhvr>
                                      <p:tavLst>
                                        <p:tav tm="0">
                                          <p:val>
                                            <p:clrVal>
                                              <a:schemeClr val="accent2"/>
                                            </p:clrVal>
                                          </p:val>
                                        </p:tav>
                                        <p:tav tm="50000">
                                          <p:val>
                                            <p:clrVal>
                                              <a:schemeClr val="hlink"/>
                                            </p:clrVal>
                                          </p:val>
                                        </p:tav>
                                      </p:tavLst>
                                    </p:anim>
                                    <p:set>
                                      <p:cBhvr>
                                        <p:cTn id="9" dur="80"/>
                                        <p:tgtEl>
                                          <p:spTgt spid="8197"/>
                                        </p:tgtEl>
                                        <p:attrNameLst>
                                          <p:attrName>fill.type</p:attrName>
                                        </p:attrNameLst>
                                      </p:cBhvr>
                                      <p:to>
                                        <p:strVal val="solid"/>
                                      </p:to>
                                    </p:set>
                                  </p:childTnLst>
                                </p:cTn>
                              </p:par>
                            </p:childTnLst>
                          </p:cTn>
                        </p:par>
                        <p:par>
                          <p:cTn id="10" fill="hold" nodeType="afterGroup">
                            <p:stCondLst>
                              <p:cond delay="1760"/>
                            </p:stCondLst>
                            <p:childTnLst>
                              <p:par>
                                <p:cTn id="11" presetID="51" presetClass="entr" presetSubtype="0" fill="hold" grpId="0" nodeType="afterEffect">
                                  <p:stCondLst>
                                    <p:cond delay="0"/>
                                  </p:stCondLst>
                                  <p:childTnLst>
                                    <p:set>
                                      <p:cBhvr>
                                        <p:cTn id="12" dur="1" fill="hold">
                                          <p:stCondLst>
                                            <p:cond delay="0"/>
                                          </p:stCondLst>
                                        </p:cTn>
                                        <p:tgtEl>
                                          <p:spTgt spid="8198"/>
                                        </p:tgtEl>
                                        <p:attrNameLst>
                                          <p:attrName>style.visibility</p:attrName>
                                        </p:attrNameLst>
                                      </p:cBhvr>
                                      <p:to>
                                        <p:strVal val="visible"/>
                                      </p:to>
                                    </p:set>
                                    <p:animEffect transition="in" filter="fade">
                                      <p:cBhvr>
                                        <p:cTn id="13" dur="770" decel="100000"/>
                                        <p:tgtEl>
                                          <p:spTgt spid="8198"/>
                                        </p:tgtEl>
                                      </p:cBhvr>
                                    </p:animEffect>
                                    <p:animScale>
                                      <p:cBhvr>
                                        <p:cTn id="14" dur="770" decel="100000"/>
                                        <p:tgtEl>
                                          <p:spTgt spid="8198"/>
                                        </p:tgtEl>
                                      </p:cBhvr>
                                      <p:from x="10000" y="10000"/>
                                      <p:to x="200000" y="450000"/>
                                    </p:animScale>
                                    <p:animScale>
                                      <p:cBhvr>
                                        <p:cTn id="15" dur="1230" accel="100000" fill="hold">
                                          <p:stCondLst>
                                            <p:cond delay="770"/>
                                          </p:stCondLst>
                                        </p:cTn>
                                        <p:tgtEl>
                                          <p:spTgt spid="8198"/>
                                        </p:tgtEl>
                                      </p:cBhvr>
                                      <p:from x="200000" y="450000"/>
                                      <p:to x="100000" y="100000"/>
                                    </p:animScale>
                                    <p:set>
                                      <p:cBhvr>
                                        <p:cTn id="16" dur="770" fill="hold"/>
                                        <p:tgtEl>
                                          <p:spTgt spid="8198"/>
                                        </p:tgtEl>
                                        <p:attrNameLst>
                                          <p:attrName>ppt_x</p:attrName>
                                        </p:attrNameLst>
                                      </p:cBhvr>
                                      <p:to>
                                        <p:strVal val="(0.5)"/>
                                      </p:to>
                                    </p:set>
                                    <p:anim from="(0.5)" to="(#ppt_x)" calcmode="lin" valueType="num">
                                      <p:cBhvr>
                                        <p:cTn id="17" dur="1230" accel="100000" fill="hold">
                                          <p:stCondLst>
                                            <p:cond delay="770"/>
                                          </p:stCondLst>
                                        </p:cTn>
                                        <p:tgtEl>
                                          <p:spTgt spid="8198"/>
                                        </p:tgtEl>
                                        <p:attrNameLst>
                                          <p:attrName>ppt_x</p:attrName>
                                        </p:attrNameLst>
                                      </p:cBhvr>
                                    </p:anim>
                                    <p:set>
                                      <p:cBhvr>
                                        <p:cTn id="18" dur="770" fill="hold"/>
                                        <p:tgtEl>
                                          <p:spTgt spid="8198"/>
                                        </p:tgtEl>
                                        <p:attrNameLst>
                                          <p:attrName>ppt_y</p:attrName>
                                        </p:attrNameLst>
                                      </p:cBhvr>
                                      <p:to>
                                        <p:strVal val="(#ppt_y+0.4)"/>
                                      </p:to>
                                    </p:set>
                                    <p:anim from="(#ppt_y+0.4)" to="(#ppt_y)" calcmode="lin" valueType="num">
                                      <p:cBhvr>
                                        <p:cTn id="19" dur="1230" accel="100000" fill="hold">
                                          <p:stCondLst>
                                            <p:cond delay="770"/>
                                          </p:stCondLst>
                                        </p:cTn>
                                        <p:tgtEl>
                                          <p:spTgt spid="8198"/>
                                        </p:tgtEl>
                                        <p:attrNameLst>
                                          <p:attrName>ppt_y</p:attrName>
                                        </p:attrNameLst>
                                      </p:cBhvr>
                                    </p:anim>
                                  </p:childTnLst>
                                </p:cTn>
                              </p:par>
                              <p:par>
                                <p:cTn id="20" presetID="49" presetClass="entr" presetSubtype="0" decel="100000" fill="hold" nodeType="withEffect">
                                  <p:stCondLst>
                                    <p:cond delay="0"/>
                                  </p:stCondLst>
                                  <p:childTnLst>
                                    <p:set>
                                      <p:cBhvr>
                                        <p:cTn id="21" dur="1" fill="hold">
                                          <p:stCondLst>
                                            <p:cond delay="0"/>
                                          </p:stCondLst>
                                        </p:cTn>
                                        <p:tgtEl>
                                          <p:spTgt spid="8202"/>
                                        </p:tgtEl>
                                        <p:attrNameLst>
                                          <p:attrName>style.visibility</p:attrName>
                                        </p:attrNameLst>
                                      </p:cBhvr>
                                      <p:to>
                                        <p:strVal val="visible"/>
                                      </p:to>
                                    </p:set>
                                    <p:anim calcmode="lin" valueType="num">
                                      <p:cBhvr>
                                        <p:cTn id="22" dur="2000" fill="hold"/>
                                        <p:tgtEl>
                                          <p:spTgt spid="8202"/>
                                        </p:tgtEl>
                                        <p:attrNameLst>
                                          <p:attrName>ppt_w</p:attrName>
                                        </p:attrNameLst>
                                      </p:cBhvr>
                                      <p:tavLst>
                                        <p:tav tm="0">
                                          <p:val>
                                            <p:fltVal val="0"/>
                                          </p:val>
                                        </p:tav>
                                        <p:tav tm="100000">
                                          <p:val>
                                            <p:strVal val="#ppt_w"/>
                                          </p:val>
                                        </p:tav>
                                      </p:tavLst>
                                    </p:anim>
                                    <p:anim calcmode="lin" valueType="num">
                                      <p:cBhvr>
                                        <p:cTn id="23" dur="2000" fill="hold"/>
                                        <p:tgtEl>
                                          <p:spTgt spid="8202"/>
                                        </p:tgtEl>
                                        <p:attrNameLst>
                                          <p:attrName>ppt_h</p:attrName>
                                        </p:attrNameLst>
                                      </p:cBhvr>
                                      <p:tavLst>
                                        <p:tav tm="0">
                                          <p:val>
                                            <p:fltVal val="0"/>
                                          </p:val>
                                        </p:tav>
                                        <p:tav tm="100000">
                                          <p:val>
                                            <p:strVal val="#ppt_h"/>
                                          </p:val>
                                        </p:tav>
                                      </p:tavLst>
                                    </p:anim>
                                    <p:anim calcmode="lin" valueType="num">
                                      <p:cBhvr>
                                        <p:cTn id="24" dur="2000" fill="hold"/>
                                        <p:tgtEl>
                                          <p:spTgt spid="8202"/>
                                        </p:tgtEl>
                                        <p:attrNameLst>
                                          <p:attrName>style.rotation</p:attrName>
                                        </p:attrNameLst>
                                      </p:cBhvr>
                                      <p:tavLst>
                                        <p:tav tm="0">
                                          <p:val>
                                            <p:fltVal val="360"/>
                                          </p:val>
                                        </p:tav>
                                        <p:tav tm="100000">
                                          <p:val>
                                            <p:fltVal val="0"/>
                                          </p:val>
                                        </p:tav>
                                      </p:tavLst>
                                    </p:anim>
                                    <p:animEffect transition="in" filter="fade">
                                      <p:cBhvr>
                                        <p:cTn id="25" dur="2000"/>
                                        <p:tgtEl>
                                          <p:spTgt spid="8202"/>
                                        </p:tgtEl>
                                      </p:cBhvr>
                                    </p:animEffect>
                                  </p:childTnLst>
                                </p:cTn>
                              </p:par>
                            </p:childTnLst>
                          </p:cTn>
                        </p:par>
                        <p:par>
                          <p:cTn id="26" fill="hold" nodeType="afterGroup">
                            <p:stCondLst>
                              <p:cond delay="3760"/>
                            </p:stCondLst>
                            <p:childTnLst>
                              <p:par>
                                <p:cTn id="27" presetID="23" presetClass="entr" presetSubtype="16" fill="hold" nodeType="afterEffect">
                                  <p:stCondLst>
                                    <p:cond delay="0"/>
                                  </p:stCondLst>
                                  <p:childTnLst>
                                    <p:set>
                                      <p:cBhvr>
                                        <p:cTn id="28" dur="1" fill="hold">
                                          <p:stCondLst>
                                            <p:cond delay="0"/>
                                          </p:stCondLst>
                                        </p:cTn>
                                        <p:tgtEl>
                                          <p:spTgt spid="8200"/>
                                        </p:tgtEl>
                                        <p:attrNameLst>
                                          <p:attrName>style.visibility</p:attrName>
                                        </p:attrNameLst>
                                      </p:cBhvr>
                                      <p:to>
                                        <p:strVal val="visible"/>
                                      </p:to>
                                    </p:set>
                                    <p:anim calcmode="lin" valueType="num">
                                      <p:cBhvr>
                                        <p:cTn id="29" dur="2000" fill="hold"/>
                                        <p:tgtEl>
                                          <p:spTgt spid="8200"/>
                                        </p:tgtEl>
                                        <p:attrNameLst>
                                          <p:attrName>ppt_w</p:attrName>
                                        </p:attrNameLst>
                                      </p:cBhvr>
                                      <p:tavLst>
                                        <p:tav tm="0">
                                          <p:val>
                                            <p:fltVal val="0"/>
                                          </p:val>
                                        </p:tav>
                                        <p:tav tm="100000">
                                          <p:val>
                                            <p:strVal val="#ppt_w"/>
                                          </p:val>
                                        </p:tav>
                                      </p:tavLst>
                                    </p:anim>
                                    <p:anim calcmode="lin" valueType="num">
                                      <p:cBhvr>
                                        <p:cTn id="30" dur="2000" fill="hold"/>
                                        <p:tgtEl>
                                          <p:spTgt spid="8200"/>
                                        </p:tgtEl>
                                        <p:attrNameLst>
                                          <p:attrName>ppt_h</p:attrName>
                                        </p:attrNameLst>
                                      </p:cBhvr>
                                      <p:tavLst>
                                        <p:tav tm="0">
                                          <p:val>
                                            <p:fltVal val="0"/>
                                          </p:val>
                                        </p:tav>
                                        <p:tav tm="100000">
                                          <p:val>
                                            <p:strVal val="#ppt_h"/>
                                          </p:val>
                                        </p:tav>
                                      </p:tavLst>
                                    </p:anim>
                                  </p:childTnLst>
                                </p:cTn>
                              </p:par>
                              <p:par>
                                <p:cTn id="31" presetID="49" presetClass="entr" presetSubtype="0" decel="100000" fill="hold" nodeType="withEffect">
                                  <p:stCondLst>
                                    <p:cond delay="0"/>
                                  </p:stCondLst>
                                  <p:childTnLst>
                                    <p:set>
                                      <p:cBhvr>
                                        <p:cTn id="32" dur="1" fill="hold">
                                          <p:stCondLst>
                                            <p:cond delay="0"/>
                                          </p:stCondLst>
                                        </p:cTn>
                                        <p:tgtEl>
                                          <p:spTgt spid="8201"/>
                                        </p:tgtEl>
                                        <p:attrNameLst>
                                          <p:attrName>style.visibility</p:attrName>
                                        </p:attrNameLst>
                                      </p:cBhvr>
                                      <p:to>
                                        <p:strVal val="visible"/>
                                      </p:to>
                                    </p:set>
                                    <p:anim calcmode="lin" valueType="num">
                                      <p:cBhvr>
                                        <p:cTn id="33" dur="2000" fill="hold"/>
                                        <p:tgtEl>
                                          <p:spTgt spid="8201"/>
                                        </p:tgtEl>
                                        <p:attrNameLst>
                                          <p:attrName>ppt_w</p:attrName>
                                        </p:attrNameLst>
                                      </p:cBhvr>
                                      <p:tavLst>
                                        <p:tav tm="0">
                                          <p:val>
                                            <p:fltVal val="0"/>
                                          </p:val>
                                        </p:tav>
                                        <p:tav tm="100000">
                                          <p:val>
                                            <p:strVal val="#ppt_w"/>
                                          </p:val>
                                        </p:tav>
                                      </p:tavLst>
                                    </p:anim>
                                    <p:anim calcmode="lin" valueType="num">
                                      <p:cBhvr>
                                        <p:cTn id="34" dur="2000" fill="hold"/>
                                        <p:tgtEl>
                                          <p:spTgt spid="8201"/>
                                        </p:tgtEl>
                                        <p:attrNameLst>
                                          <p:attrName>ppt_h</p:attrName>
                                        </p:attrNameLst>
                                      </p:cBhvr>
                                      <p:tavLst>
                                        <p:tav tm="0">
                                          <p:val>
                                            <p:fltVal val="0"/>
                                          </p:val>
                                        </p:tav>
                                        <p:tav tm="100000">
                                          <p:val>
                                            <p:strVal val="#ppt_h"/>
                                          </p:val>
                                        </p:tav>
                                      </p:tavLst>
                                    </p:anim>
                                    <p:anim calcmode="lin" valueType="num">
                                      <p:cBhvr>
                                        <p:cTn id="35" dur="2000" fill="hold"/>
                                        <p:tgtEl>
                                          <p:spTgt spid="8201"/>
                                        </p:tgtEl>
                                        <p:attrNameLst>
                                          <p:attrName>style.rotation</p:attrName>
                                        </p:attrNameLst>
                                      </p:cBhvr>
                                      <p:tavLst>
                                        <p:tav tm="0">
                                          <p:val>
                                            <p:fltVal val="360"/>
                                          </p:val>
                                        </p:tav>
                                        <p:tav tm="100000">
                                          <p:val>
                                            <p:fltVal val="0"/>
                                          </p:val>
                                        </p:tav>
                                      </p:tavLst>
                                    </p:anim>
                                    <p:animEffect transition="in" filter="fade">
                                      <p:cBhvr>
                                        <p:cTn id="36" dur="2000"/>
                                        <p:tgtEl>
                                          <p:spTgt spid="8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p:bldP spid="819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Text Box 5"/>
          <p:cNvSpPr txBox="1">
            <a:spLocks noChangeArrowheads="1"/>
          </p:cNvSpPr>
          <p:nvPr/>
        </p:nvSpPr>
        <p:spPr bwMode="auto">
          <a:xfrm>
            <a:off x="4500563" y="1989138"/>
            <a:ext cx="4392612" cy="2563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sl-SI" altLang="sl-SI" b="1">
                <a:solidFill>
                  <a:srgbClr val="663300"/>
                </a:solidFill>
              </a:rPr>
              <a:t>V mestu ni bilo elektrike, vode, zmanjkalo je kurjave. Leningrajčani so premagali težave tako, da so si svetili s karbidom, lovili ptice in ribe, zasadili parke in mestne nasade z zelenjavo. Vsak nebetonirani košček zemlje so skrbno obdelali in v enem letu pridelali vek kot 60 000 ton zelenjave. Zime pa so bile najhujše.</a:t>
            </a:r>
          </a:p>
        </p:txBody>
      </p:sp>
      <p:pic>
        <p:nvPicPr>
          <p:cNvPr id="9223" name="Picture 7" descr="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395305">
            <a:off x="1042988" y="1052513"/>
            <a:ext cx="2981325" cy="4286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9221"/>
                                        </p:tgtEl>
                                        <p:attrNameLst>
                                          <p:attrName>style.visibility</p:attrName>
                                        </p:attrNameLst>
                                      </p:cBhvr>
                                      <p:to>
                                        <p:strVal val="visible"/>
                                      </p:to>
                                    </p:set>
                                    <p:anim calcmode="discrete" valueType="clr">
                                      <p:cBhvr override="childStyle">
                                        <p:cTn id="7" dur="80"/>
                                        <p:tgtEl>
                                          <p:spTgt spid="922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221"/>
                                        </p:tgtEl>
                                        <p:attrNameLst>
                                          <p:attrName>fillcolor</p:attrName>
                                        </p:attrNameLst>
                                      </p:cBhvr>
                                      <p:tavLst>
                                        <p:tav tm="0">
                                          <p:val>
                                            <p:clrVal>
                                              <a:schemeClr val="accent2"/>
                                            </p:clrVal>
                                          </p:val>
                                        </p:tav>
                                        <p:tav tm="50000">
                                          <p:val>
                                            <p:clrVal>
                                              <a:schemeClr val="hlink"/>
                                            </p:clrVal>
                                          </p:val>
                                        </p:tav>
                                      </p:tavLst>
                                    </p:anim>
                                    <p:set>
                                      <p:cBhvr>
                                        <p:cTn id="9" dur="80"/>
                                        <p:tgtEl>
                                          <p:spTgt spid="9221"/>
                                        </p:tgtEl>
                                        <p:attrNameLst>
                                          <p:attrName>fill.type</p:attrName>
                                        </p:attrNameLst>
                                      </p:cBhvr>
                                      <p:to>
                                        <p:strVal val="solid"/>
                                      </p:to>
                                    </p:set>
                                  </p:childTnLst>
                                </p:cTn>
                              </p:par>
                              <p:par>
                                <p:cTn id="10" presetID="49" presetClass="entr" presetSubtype="0" decel="100000" fill="hold" nodeType="withEffect">
                                  <p:stCondLst>
                                    <p:cond delay="0"/>
                                  </p:stCondLst>
                                  <p:childTnLst>
                                    <p:set>
                                      <p:cBhvr>
                                        <p:cTn id="11" dur="1" fill="hold">
                                          <p:stCondLst>
                                            <p:cond delay="0"/>
                                          </p:stCondLst>
                                        </p:cTn>
                                        <p:tgtEl>
                                          <p:spTgt spid="9223"/>
                                        </p:tgtEl>
                                        <p:attrNameLst>
                                          <p:attrName>style.visibility</p:attrName>
                                        </p:attrNameLst>
                                      </p:cBhvr>
                                      <p:to>
                                        <p:strVal val="visible"/>
                                      </p:to>
                                    </p:set>
                                    <p:anim calcmode="lin" valueType="num">
                                      <p:cBhvr>
                                        <p:cTn id="12" dur="2000" fill="hold"/>
                                        <p:tgtEl>
                                          <p:spTgt spid="9223"/>
                                        </p:tgtEl>
                                        <p:attrNameLst>
                                          <p:attrName>ppt_w</p:attrName>
                                        </p:attrNameLst>
                                      </p:cBhvr>
                                      <p:tavLst>
                                        <p:tav tm="0">
                                          <p:val>
                                            <p:fltVal val="0"/>
                                          </p:val>
                                        </p:tav>
                                        <p:tav tm="100000">
                                          <p:val>
                                            <p:strVal val="#ppt_w"/>
                                          </p:val>
                                        </p:tav>
                                      </p:tavLst>
                                    </p:anim>
                                    <p:anim calcmode="lin" valueType="num">
                                      <p:cBhvr>
                                        <p:cTn id="13" dur="2000" fill="hold"/>
                                        <p:tgtEl>
                                          <p:spTgt spid="9223"/>
                                        </p:tgtEl>
                                        <p:attrNameLst>
                                          <p:attrName>ppt_h</p:attrName>
                                        </p:attrNameLst>
                                      </p:cBhvr>
                                      <p:tavLst>
                                        <p:tav tm="0">
                                          <p:val>
                                            <p:fltVal val="0"/>
                                          </p:val>
                                        </p:tav>
                                        <p:tav tm="100000">
                                          <p:val>
                                            <p:strVal val="#ppt_h"/>
                                          </p:val>
                                        </p:tav>
                                      </p:tavLst>
                                    </p:anim>
                                    <p:anim calcmode="lin" valueType="num">
                                      <p:cBhvr>
                                        <p:cTn id="14" dur="2000" fill="hold"/>
                                        <p:tgtEl>
                                          <p:spTgt spid="9223"/>
                                        </p:tgtEl>
                                        <p:attrNameLst>
                                          <p:attrName>style.rotation</p:attrName>
                                        </p:attrNameLst>
                                      </p:cBhvr>
                                      <p:tavLst>
                                        <p:tav tm="0">
                                          <p:val>
                                            <p:fltVal val="360"/>
                                          </p:val>
                                        </p:tav>
                                        <p:tav tm="100000">
                                          <p:val>
                                            <p:fltVal val="0"/>
                                          </p:val>
                                        </p:tav>
                                      </p:tavLst>
                                    </p:anim>
                                    <p:animEffect transition="in" filter="fade">
                                      <p:cBhvr>
                                        <p:cTn id="15" dur="2000"/>
                                        <p:tgtEl>
                                          <p:spTgt spid="92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900113" y="836613"/>
            <a:ext cx="698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endParaRPr lang="sl-SI" altLang="sl-SI" sz="2400" b="1">
              <a:solidFill>
                <a:srgbClr val="663300"/>
              </a:solidFill>
            </a:endParaRPr>
          </a:p>
        </p:txBody>
      </p:sp>
      <p:sp>
        <p:nvSpPr>
          <p:cNvPr id="10245" name="Text Box 5"/>
          <p:cNvSpPr txBox="1">
            <a:spLocks noChangeArrowheads="1"/>
          </p:cNvSpPr>
          <p:nvPr/>
        </p:nvSpPr>
        <p:spPr bwMode="auto">
          <a:xfrm>
            <a:off x="900113" y="1052513"/>
            <a:ext cx="7272337" cy="201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sl-SI" altLang="sl-SI" b="1">
                <a:solidFill>
                  <a:srgbClr val="663300"/>
                </a:solidFill>
              </a:rPr>
              <a:t>Pozimi 1941/42 so leningrajski borci dobivali 250 gramov kruha dnevno, ostali pa pol manj. Lakoto so pomagali reševati ruski letalci, ki so odmetavali hrano iz letal, pozimi pa preko zamrznjenega Ladoškega jezera vzdrževali cesto, po kateri so dovažali hrano, municijo in najnujnejšo opremo. Kljub stalnemu obstreljevanju in ostri zimi, ko se je temperatura spustila celo pod -45 stopinj C, so prepeljali v mesto 361 109 ton tovora.</a:t>
            </a:r>
          </a:p>
        </p:txBody>
      </p:sp>
      <p:pic>
        <p:nvPicPr>
          <p:cNvPr id="10246" name="Picture 6" descr="raci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42886">
            <a:off x="5364163" y="3573463"/>
            <a:ext cx="2514600" cy="1581150"/>
          </a:xfrm>
          <a:prstGeom prst="rect">
            <a:avLst/>
          </a:prstGeom>
          <a:noFill/>
          <a:extLst>
            <a:ext uri="{909E8E84-426E-40DD-AFC4-6F175D3DCCD1}">
              <a14:hiddenFill xmlns:a14="http://schemas.microsoft.com/office/drawing/2010/main">
                <a:solidFill>
                  <a:srgbClr val="FFFFFF"/>
                </a:solidFill>
              </a14:hiddenFill>
            </a:ext>
          </a:extLst>
        </p:spPr>
      </p:pic>
      <p:pic>
        <p:nvPicPr>
          <p:cNvPr id="10247" name="Picture 7" descr="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445052">
            <a:off x="1763713" y="3500438"/>
            <a:ext cx="1905000" cy="16954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10245"/>
                                        </p:tgtEl>
                                        <p:attrNameLst>
                                          <p:attrName>style.visibility</p:attrName>
                                        </p:attrNameLst>
                                      </p:cBhvr>
                                      <p:to>
                                        <p:strVal val="visible"/>
                                      </p:to>
                                    </p:set>
                                    <p:anim calcmode="discrete" valueType="clr">
                                      <p:cBhvr override="childStyle">
                                        <p:cTn id="7" dur="80"/>
                                        <p:tgtEl>
                                          <p:spTgt spid="1024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0245"/>
                                        </p:tgtEl>
                                        <p:attrNameLst>
                                          <p:attrName>fillcolor</p:attrName>
                                        </p:attrNameLst>
                                      </p:cBhvr>
                                      <p:tavLst>
                                        <p:tav tm="0">
                                          <p:val>
                                            <p:clrVal>
                                              <a:schemeClr val="accent2"/>
                                            </p:clrVal>
                                          </p:val>
                                        </p:tav>
                                        <p:tav tm="50000">
                                          <p:val>
                                            <p:clrVal>
                                              <a:schemeClr val="hlink"/>
                                            </p:clrVal>
                                          </p:val>
                                        </p:tav>
                                      </p:tavLst>
                                    </p:anim>
                                    <p:set>
                                      <p:cBhvr>
                                        <p:cTn id="9" dur="80"/>
                                        <p:tgtEl>
                                          <p:spTgt spid="10245"/>
                                        </p:tgtEl>
                                        <p:attrNameLst>
                                          <p:attrName>fill.type</p:attrName>
                                        </p:attrNameLst>
                                      </p:cBhvr>
                                      <p:to>
                                        <p:strVal val="solid"/>
                                      </p:to>
                                    </p:set>
                                  </p:childTnLst>
                                </p:cTn>
                              </p:par>
                              <p:par>
                                <p:cTn id="10" presetID="49" presetClass="entr" presetSubtype="0" decel="100000" fill="hold" nodeType="withEffect">
                                  <p:stCondLst>
                                    <p:cond delay="0"/>
                                  </p:stCondLst>
                                  <p:childTnLst>
                                    <p:set>
                                      <p:cBhvr>
                                        <p:cTn id="11" dur="1" fill="hold">
                                          <p:stCondLst>
                                            <p:cond delay="0"/>
                                          </p:stCondLst>
                                        </p:cTn>
                                        <p:tgtEl>
                                          <p:spTgt spid="10246"/>
                                        </p:tgtEl>
                                        <p:attrNameLst>
                                          <p:attrName>style.visibility</p:attrName>
                                        </p:attrNameLst>
                                      </p:cBhvr>
                                      <p:to>
                                        <p:strVal val="visible"/>
                                      </p:to>
                                    </p:set>
                                    <p:anim calcmode="lin" valueType="num">
                                      <p:cBhvr>
                                        <p:cTn id="12" dur="2000" fill="hold"/>
                                        <p:tgtEl>
                                          <p:spTgt spid="10246"/>
                                        </p:tgtEl>
                                        <p:attrNameLst>
                                          <p:attrName>ppt_w</p:attrName>
                                        </p:attrNameLst>
                                      </p:cBhvr>
                                      <p:tavLst>
                                        <p:tav tm="0">
                                          <p:val>
                                            <p:fltVal val="0"/>
                                          </p:val>
                                        </p:tav>
                                        <p:tav tm="100000">
                                          <p:val>
                                            <p:strVal val="#ppt_w"/>
                                          </p:val>
                                        </p:tav>
                                      </p:tavLst>
                                    </p:anim>
                                    <p:anim calcmode="lin" valueType="num">
                                      <p:cBhvr>
                                        <p:cTn id="13" dur="2000" fill="hold"/>
                                        <p:tgtEl>
                                          <p:spTgt spid="10246"/>
                                        </p:tgtEl>
                                        <p:attrNameLst>
                                          <p:attrName>ppt_h</p:attrName>
                                        </p:attrNameLst>
                                      </p:cBhvr>
                                      <p:tavLst>
                                        <p:tav tm="0">
                                          <p:val>
                                            <p:fltVal val="0"/>
                                          </p:val>
                                        </p:tav>
                                        <p:tav tm="100000">
                                          <p:val>
                                            <p:strVal val="#ppt_h"/>
                                          </p:val>
                                        </p:tav>
                                      </p:tavLst>
                                    </p:anim>
                                    <p:anim calcmode="lin" valueType="num">
                                      <p:cBhvr>
                                        <p:cTn id="14" dur="2000" fill="hold"/>
                                        <p:tgtEl>
                                          <p:spTgt spid="10246"/>
                                        </p:tgtEl>
                                        <p:attrNameLst>
                                          <p:attrName>style.rotation</p:attrName>
                                        </p:attrNameLst>
                                      </p:cBhvr>
                                      <p:tavLst>
                                        <p:tav tm="0">
                                          <p:val>
                                            <p:fltVal val="360"/>
                                          </p:val>
                                        </p:tav>
                                        <p:tav tm="100000">
                                          <p:val>
                                            <p:fltVal val="0"/>
                                          </p:val>
                                        </p:tav>
                                      </p:tavLst>
                                    </p:anim>
                                    <p:animEffect transition="in" filter="fade">
                                      <p:cBhvr>
                                        <p:cTn id="15" dur="2000"/>
                                        <p:tgtEl>
                                          <p:spTgt spid="10246"/>
                                        </p:tgtEl>
                                      </p:cBhvr>
                                    </p:animEffect>
                                  </p:childTnLst>
                                </p:cTn>
                              </p:par>
                            </p:childTnLst>
                          </p:cTn>
                        </p:par>
                        <p:par>
                          <p:cTn id="16" fill="hold" nodeType="afterGroup">
                            <p:stCondLst>
                              <p:cond delay="14680"/>
                            </p:stCondLst>
                            <p:childTnLst>
                              <p:par>
                                <p:cTn id="17" presetID="23" presetClass="entr" presetSubtype="16" fill="hold" nodeType="afterEffect">
                                  <p:stCondLst>
                                    <p:cond delay="0"/>
                                  </p:stCondLst>
                                  <p:childTnLst>
                                    <p:set>
                                      <p:cBhvr>
                                        <p:cTn id="18" dur="1" fill="hold">
                                          <p:stCondLst>
                                            <p:cond delay="0"/>
                                          </p:stCondLst>
                                        </p:cTn>
                                        <p:tgtEl>
                                          <p:spTgt spid="10247"/>
                                        </p:tgtEl>
                                        <p:attrNameLst>
                                          <p:attrName>style.visibility</p:attrName>
                                        </p:attrNameLst>
                                      </p:cBhvr>
                                      <p:to>
                                        <p:strVal val="visible"/>
                                      </p:to>
                                    </p:set>
                                    <p:anim calcmode="lin" valueType="num">
                                      <p:cBhvr>
                                        <p:cTn id="19" dur="500" fill="hold"/>
                                        <p:tgtEl>
                                          <p:spTgt spid="10247"/>
                                        </p:tgtEl>
                                        <p:attrNameLst>
                                          <p:attrName>ppt_w</p:attrName>
                                        </p:attrNameLst>
                                      </p:cBhvr>
                                      <p:tavLst>
                                        <p:tav tm="0">
                                          <p:val>
                                            <p:fltVal val="0"/>
                                          </p:val>
                                        </p:tav>
                                        <p:tav tm="100000">
                                          <p:val>
                                            <p:strVal val="#ppt_w"/>
                                          </p:val>
                                        </p:tav>
                                      </p:tavLst>
                                    </p:anim>
                                    <p:anim calcmode="lin" valueType="num">
                                      <p:cBhvr>
                                        <p:cTn id="20" dur="500" fill="hold"/>
                                        <p:tgtEl>
                                          <p:spTgt spid="1024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Text Box 5"/>
          <p:cNvSpPr txBox="1">
            <a:spLocks noChangeArrowheads="1"/>
          </p:cNvSpPr>
          <p:nvPr/>
        </p:nvSpPr>
        <p:spPr bwMode="auto">
          <a:xfrm>
            <a:off x="1042988" y="765175"/>
            <a:ext cx="612140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sl-SI" altLang="sl-SI" b="1">
                <a:solidFill>
                  <a:srgbClr val="FF6600"/>
                </a:solidFill>
              </a:rPr>
              <a:t>Ob vsem tem so izdelovali več kot 50 vrst orožja. Medicinska fakulteta je iz smrekovih iglic izdelovala vitamin C, pripravljali so obveze in sanitetni material. Kemična fakulteta je pripravljala bencinske bombe za boj z nemškimi tanki. </a:t>
            </a:r>
          </a:p>
        </p:txBody>
      </p:sp>
      <p:sp>
        <p:nvSpPr>
          <p:cNvPr id="8" name="Text Box 13"/>
          <p:cNvSpPr txBox="1">
            <a:spLocks noChangeArrowheads="1"/>
          </p:cNvSpPr>
          <p:nvPr/>
        </p:nvSpPr>
        <p:spPr bwMode="auto">
          <a:xfrm>
            <a:off x="755650" y="5876925"/>
            <a:ext cx="65532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sl-SI" altLang="sl-SI" sz="1200" b="1" dirty="0">
              <a:solidFill>
                <a:schemeClr val="accent2"/>
              </a:solidFill>
            </a:endParaRPr>
          </a:p>
          <a:p>
            <a:pPr>
              <a:spcBef>
                <a:spcPct val="50000"/>
              </a:spcBef>
            </a:pPr>
            <a:r>
              <a:rPr lang="sl-SI" altLang="sl-SI" sz="1200" dirty="0">
                <a:solidFill>
                  <a:schemeClr val="accent2"/>
                </a:solidFill>
              </a:rPr>
              <a:t>(Vir: Junaška obramba Leningrada. Ljubljana, SKZ, 1947/6-14, v Weber, Novak, 1996)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nodeType="afterEffect">
                                  <p:stCondLst>
                                    <p:cond delay="0"/>
                                  </p:stCondLst>
                                  <p:iterate type="lt">
                                    <p:tmPct val="50000"/>
                                  </p:iterate>
                                  <p:childTnLst>
                                    <p:set>
                                      <p:cBhvr>
                                        <p:cTn id="6" dur="1" fill="hold">
                                          <p:stCondLst>
                                            <p:cond delay="0"/>
                                          </p:stCondLst>
                                        </p:cTn>
                                        <p:tgtEl>
                                          <p:spTgt spid="11269">
                                            <p:txEl>
                                              <p:pRg st="0" end="0"/>
                                            </p:txEl>
                                          </p:spTgt>
                                        </p:tgtEl>
                                        <p:attrNameLst>
                                          <p:attrName>style.visibility</p:attrName>
                                        </p:attrNameLst>
                                      </p:cBhvr>
                                      <p:to>
                                        <p:strVal val="visible"/>
                                      </p:to>
                                    </p:set>
                                    <p:anim calcmode="discrete" valueType="clr">
                                      <p:cBhvr override="childStyle">
                                        <p:cTn id="7" dur="80"/>
                                        <p:tgtEl>
                                          <p:spTgt spid="1126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1269">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1269">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rivzeti načrt">
  <a:themeElements>
    <a:clrScheme name="Privzeti načr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ivzeti načrt">
      <a:majorFont>
        <a:latin typeface="Arial"/>
        <a:ea typeface=""/>
        <a:cs typeface=""/>
      </a:majorFont>
      <a:minorFont>
        <a:latin typeface="Arial"/>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ivzeti načr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ivzeti načr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ivzeti načr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ivzeti načr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ivzeti načr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ivzeti načr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ivzeti načr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ivzeti načr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ivzeti načr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ivzeti načr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ivzeti načr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ivzeti načr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125</TotalTime>
  <Words>473</Words>
  <Application>Microsoft Office PowerPoint</Application>
  <PresentationFormat>Diaprojekcija na zaslonu (4:3)</PresentationFormat>
  <Paragraphs>14</Paragraphs>
  <Slides>7</Slides>
  <Notes>0</Notes>
  <HiddenSlides>0</HiddenSlides>
  <MMClips>0</MMClips>
  <ScaleCrop>false</ScaleCrop>
  <HeadingPairs>
    <vt:vector size="6" baseType="variant">
      <vt:variant>
        <vt:lpstr>Uporabljene pisave</vt:lpstr>
      </vt:variant>
      <vt:variant>
        <vt:i4>2</vt:i4>
      </vt:variant>
      <vt:variant>
        <vt:lpstr>Tema</vt:lpstr>
      </vt:variant>
      <vt:variant>
        <vt:i4>1</vt:i4>
      </vt:variant>
      <vt:variant>
        <vt:lpstr>Naslovi diapozitivov</vt:lpstr>
      </vt:variant>
      <vt:variant>
        <vt:i4>7</vt:i4>
      </vt:variant>
    </vt:vector>
  </HeadingPairs>
  <TitlesOfParts>
    <vt:vector size="10" baseType="lpstr">
      <vt:lpstr>Arial</vt:lpstr>
      <vt:lpstr>Arial Black</vt:lpstr>
      <vt:lpstr>Privzeti načrt</vt:lpstr>
      <vt:lpstr>900 DNI  OBLEGANJA LENINGRADA</vt:lpstr>
      <vt:lpstr>PowerPointova predstavitev</vt:lpstr>
      <vt:lpstr>PowerPointova predstavitev</vt:lpstr>
      <vt:lpstr>PowerPointova predstavitev</vt:lpstr>
      <vt:lpstr>PowerPointova predstavitev</vt:lpstr>
      <vt:lpstr>PowerPointova predstavitev</vt:lpstr>
      <vt:lpstr>PowerPointova predstavitev</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900 DNI OBLEGANJA LENINGRADA</dc:title>
  <dc:creator>Mosbruker</dc:creator>
  <cp:lastModifiedBy>osceiv2</cp:lastModifiedBy>
  <cp:revision>31</cp:revision>
  <dcterms:created xsi:type="dcterms:W3CDTF">2005-05-22T14:54:57Z</dcterms:created>
  <dcterms:modified xsi:type="dcterms:W3CDTF">2014-03-28T12:20:49Z</dcterms:modified>
</cp:coreProperties>
</file>