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69" r:id="rId4"/>
    <p:sldId id="257" r:id="rId5"/>
    <p:sldId id="258" r:id="rId6"/>
    <p:sldId id="270" r:id="rId7"/>
    <p:sldId id="259" r:id="rId8"/>
    <p:sldId id="260" r:id="rId9"/>
    <p:sldId id="261" r:id="rId10"/>
    <p:sldId id="271" r:id="rId11"/>
    <p:sldId id="262" r:id="rId12"/>
    <p:sldId id="263" r:id="rId13"/>
    <p:sldId id="272" r:id="rId14"/>
    <p:sldId id="273" r:id="rId15"/>
    <p:sldId id="264" r:id="rId16"/>
    <p:sldId id="274" r:id="rId17"/>
    <p:sldId id="265" r:id="rId18"/>
    <p:sldId id="266" r:id="rId19"/>
    <p:sldId id="275" r:id="rId20"/>
    <p:sldId id="267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sl-SI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47A3AB52-E23E-4E3C-B9F9-F6FD9C4496ED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sl-SI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8DE1C07F-5422-4C4D-8390-C894351ABE3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184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146448-7EA4-4484-937D-55E9FF5AD351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559505-AB99-4FF4-B410-DF705BD7B0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89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33520-97AF-4793-BF79-69D4C7B4BBED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8BEE-C811-44CA-8670-5BAEAD9D123D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13DF-1B0C-403E-B652-7CCF203BE60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14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889D-CBB9-4375-9CF6-7F3CFC09B8CF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80FA-EC39-4CCF-8A5F-3D8265B8A5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4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A36E-031A-447E-95BA-DCA4A8DEBC16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F116-80AC-4E84-A972-39E1F3FD75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55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D33C-3582-4183-B3B8-EB67DB027C18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7F17-D85F-4231-B8F7-206DD80545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63-79AF-4833-97C4-D117952170AE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B662-081A-4019-B83B-D009018510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780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97CC-8C09-4326-AA95-66C453B674B5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A79B-0F69-400B-B8E8-B5AF3AF8F3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5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5316-6BA0-4DD0-8408-4E67F074D010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0BA2-2EAE-4FFE-B1D7-3221110870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74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5376-F856-48BA-ABDB-6120344A5844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91CE-F451-4F8E-8D9F-7DDAD290C6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97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1387-B698-4996-87F2-AD3D58B3F34C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5EC4-F833-4F10-97E1-E15A1AE17E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7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FA46-2048-4101-B3F3-E56AC380B152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1B9A-60D9-43E5-B3D9-BE854AA461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8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ABEB-7751-4E6B-9AD4-7473C4315C58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2CE2-02F6-4756-BBE4-918305E8E44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30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22384-598A-479C-92AD-E3E39B6A0AE4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72867-EB78-4233-B70A-853E3A1AEC8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sl-SI" smtClean="0"/>
              <a:t>Habitat: kopenski in vodni ekosistemi, sesalci so se sekundarno prilagodili za življenje v vodi.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l-SI" smtClean="0"/>
              <a:t>Sistematika sesalcev:</a:t>
            </a:r>
          </a:p>
          <a:p>
            <a:pPr marL="514350" indent="-514350"/>
            <a:r>
              <a:rPr lang="sl-SI" smtClean="0"/>
              <a:t>stokovci (Monotremata): </a:t>
            </a:r>
            <a:endParaRPr lang="sl-SI" smtClean="0">
              <a:latin typeface="Arial" charset="0"/>
            </a:endParaRPr>
          </a:p>
          <a:p>
            <a:pPr marL="514350" indent="-514350"/>
            <a:r>
              <a:rPr lang="sl-SI" smtClean="0"/>
              <a:t>kljunaš, kljunati ježek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65488"/>
            <a:ext cx="4176713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2950"/>
            <a:ext cx="39592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93863"/>
            <a:ext cx="2087562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mtClean="0">
                <a:latin typeface="Arial" charset="0"/>
              </a:rPr>
              <a:t>v </a:t>
            </a:r>
            <a:r>
              <a:rPr lang="sl-SI" smtClean="0"/>
              <a:t>prebavnem traktu poteka mehanska in kemična razgradnja hrane</a:t>
            </a:r>
            <a:r>
              <a:rPr lang="sl-SI" smtClean="0">
                <a:latin typeface="Arial" charset="0"/>
              </a:rPr>
              <a:t>, </a:t>
            </a:r>
            <a:r>
              <a:rPr lang="sl-SI" smtClean="0"/>
              <a:t>razkrojki se absorbirajo v tankem črevesu</a:t>
            </a:r>
            <a:r>
              <a:rPr lang="sl-SI" smtClean="0">
                <a:latin typeface="Arial" charset="0"/>
              </a:rPr>
              <a:t>, </a:t>
            </a:r>
            <a:r>
              <a:rPr lang="sl-SI" smtClean="0"/>
              <a:t>nerabne snovi se oblikujejo v iztrebke.</a:t>
            </a:r>
          </a:p>
          <a:p>
            <a:endParaRPr lang="sl-SI" smtClean="0"/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59013"/>
            <a:ext cx="7488238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mtClean="0">
                <a:latin typeface="Arial" charset="0"/>
              </a:rPr>
              <a:t>- </a:t>
            </a:r>
            <a:r>
              <a:rPr lang="sl-SI" smtClean="0"/>
              <a:t>želodec sesalcev </a:t>
            </a:r>
            <a:r>
              <a:rPr lang="sl-SI" smtClean="0">
                <a:latin typeface="Arial" charset="0"/>
              </a:rPr>
              <a:t>j</a:t>
            </a:r>
            <a:r>
              <a:rPr lang="sl-SI" smtClean="0"/>
              <a:t>e lahko enodelen ali štiridelen-prežvekovalski želodec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72723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48263" cy="692150"/>
          </a:xfrm>
        </p:spPr>
        <p:txBody>
          <a:bodyPr/>
          <a:lstStyle/>
          <a:p>
            <a:r>
              <a:rPr lang="sl-SI" sz="4600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5. Krvožilni sistem: </a:t>
            </a:r>
            <a:endParaRPr lang="sl-SI" sz="2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sklenjen-dvojni krvni obtok-</a:t>
            </a:r>
            <a:endParaRPr lang="sl-SI" sz="2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srce je štiridelno, ne mešata </a:t>
            </a:r>
            <a:endParaRPr lang="sl-SI" sz="2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se oksigenirana in deosigenirana </a:t>
            </a:r>
            <a:endParaRPr lang="sl-SI" sz="2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kri.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sl-SI" sz="240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4932363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8686800" cy="55594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6. Mišičje: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sz="2400" smtClean="0"/>
              <a:t>prečno progaste mišično tkivo  gradi skeletne mišice, ki pokrivajo notranje ogrodje ali sklelet.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sz="2400" smtClean="0"/>
              <a:t>gladko mišično tkivo se nahaja v notranjih drobovnih organih.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60600"/>
            <a:ext cx="7812087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7. Ogrodje: notranje –zgrajeno iz kostnega in hrustančnega tkiva</a:t>
            </a:r>
            <a:r>
              <a:rPr lang="sl-SI" sz="2400" smtClean="0">
                <a:latin typeface="Arial" charset="0"/>
              </a:rPr>
              <a:t>;</a:t>
            </a:r>
            <a:r>
              <a:rPr lang="sl-SI" sz="2400" smtClean="0"/>
              <a:t> kosti glave, trupa, sprednjih in zadnjih okončin.</a:t>
            </a:r>
          </a:p>
          <a:p>
            <a:endParaRPr lang="sl-SI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516313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2327275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3062288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sl-SI" smtClean="0"/>
              <a:t>8. Izločala: parni ledvici-sečevoda- sečnik- sečnica.</a:t>
            </a:r>
          </a:p>
          <a:p>
            <a:pPr marL="0" indent="0">
              <a:buFontTx/>
              <a:buChar char="-"/>
            </a:pPr>
            <a:r>
              <a:rPr lang="sl-SI" smtClean="0"/>
              <a:t>izloček je seč ali urin, dušikov razkrojni produkt je sečnina in sečna kislina. Prevladuje sečnina.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638"/>
            <a:ext cx="4643438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43175"/>
            <a:ext cx="4716462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mtClean="0"/>
              <a:t>9. Ovojni sistem: </a:t>
            </a:r>
          </a:p>
          <a:p>
            <a:pPr>
              <a:buFont typeface="Wingdings 2" pitchFamily="18" charset="2"/>
              <a:buNone/>
            </a:pPr>
            <a:r>
              <a:rPr lang="sl-SI" smtClean="0"/>
              <a:t>-dvoplastna koža-večplastna vrhnjica in usnjica. Iz kože izhajajo žleze znojnice in lojnice.</a:t>
            </a:r>
          </a:p>
          <a:p>
            <a:pPr>
              <a:buFont typeface="Wingdings 2" pitchFamily="18" charset="2"/>
              <a:buNone/>
            </a:pPr>
            <a:r>
              <a:rPr lang="sl-SI" smtClean="0"/>
              <a:t>-gosta dlaka onemogoča hitro menjavanje zraka ob koži, je toplotni izolator.</a:t>
            </a:r>
          </a:p>
          <a:p>
            <a:endParaRPr lang="sl-SI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35300"/>
            <a:ext cx="485933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41402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388"/>
            <a:ext cx="6842125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10. Živčevje in čutila: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sz="2400" smtClean="0"/>
              <a:t>živčevje sestavljajo centralni in periferni živčni sistem.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sz="2400" smtClean="0"/>
              <a:t>čutila za vid, sluh, okus, vonj... </a:t>
            </a:r>
            <a:endParaRPr lang="sl-SI" sz="2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sz="2400" smtClean="0"/>
              <a:t>so dobro razvita.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sl-SI" sz="2400" smtClean="0"/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sl-SI" sz="2400" smtClean="0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708400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2413"/>
            <a:ext cx="5364163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11. Razmnoževalni sistem: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-</a:t>
            </a:r>
            <a:r>
              <a:rPr lang="sl-SI" sz="2400" smtClean="0">
                <a:latin typeface="Arial" charset="0"/>
              </a:rPr>
              <a:t> </a:t>
            </a:r>
            <a:r>
              <a:rPr lang="sl-SI" sz="2400" smtClean="0"/>
              <a:t>spolno- notranja osemenitev in oploditev. Za izmenjavo snovi med materjo in zarodkom imajo posteljico ali placento. Popkovina povezuje zarodek s posteljico.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/>
              <a:t>-izjema so stokovci, ki odlagajo amniotska jajca, vrečarji kotijo nekaj mm velike mladiče, ki jih matere nosijo v kožni vreči. V vreči so izvodila mlečnih žlez.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l-SI" sz="2400" smtClean="0">
                <a:latin typeface="Arial" charset="0"/>
              </a:rPr>
              <a:t>- </a:t>
            </a:r>
            <a:r>
              <a:rPr lang="sl-SI" sz="2400" smtClean="0"/>
              <a:t>po rojstvu mladiči sesajo materino mleko.</a:t>
            </a:r>
          </a:p>
          <a:p>
            <a:endParaRPr lang="sl-SI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73488"/>
            <a:ext cx="46355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57613"/>
            <a:ext cx="41402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sl-SI" smtClean="0"/>
              <a:t>vrečarji (Marsupialia): kenguruji, koala, opusumi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8150"/>
            <a:ext cx="2192337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5274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592388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3059113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2193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0650"/>
            <a:ext cx="39243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 smtClean="0"/>
              <a:t>12. Posebnosti: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 smtClean="0"/>
              <a:t>stokovci so sesalci s stokom ali kloako, imajo kljun, odlagajo jajca, mladiči sesajo materino mleko.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 smtClean="0"/>
              <a:t>- evolucijsko naj bi se razvili iz zverozobcev v mezozoiku.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sl-SI" smtClean="0"/>
              <a:t>placentalni sesalci (Placentalia): žužkojedi,prvaki, netopirji, redkozobci, zajci, glodalci, zveri, plavutonožci, sodoprsti kopitarji, lihoprsti kopitarji, morske krave ali sirene, trobčarji, kiti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2663825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16175"/>
            <a:ext cx="266382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2663825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2513"/>
            <a:ext cx="2663825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59338"/>
            <a:ext cx="2952750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05113"/>
            <a:ext cx="29527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mtClean="0"/>
              <a:t>2. Zgradba sesalcev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349500"/>
            <a:ext cx="4056062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50038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mtClean="0"/>
              <a:t>placenta ali posteljica-organ, skozi katerega se izmenjujejo snovi med materjo in zarodkom.</a:t>
            </a:r>
          </a:p>
          <a:p>
            <a:pPr>
              <a:buFontTx/>
              <a:buChar char="-"/>
            </a:pPr>
            <a:r>
              <a:rPr lang="sl-SI" smtClean="0"/>
              <a:t>mlečne žleze pri samicah – kožne žleze, ki so se med evolucijo razvile iz znojnic. V njih nastaja mleko.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063"/>
            <a:ext cx="4608513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30550"/>
            <a:ext cx="435610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mtClean="0">
                <a:latin typeface="Arial" charset="0"/>
              </a:rPr>
              <a:t>i</a:t>
            </a:r>
            <a:r>
              <a:rPr lang="sl-SI" smtClean="0"/>
              <a:t>majo dlako, ki je kožna tvorba (vrhnjica ugreznjena  v usnjico).</a:t>
            </a:r>
          </a:p>
          <a:p>
            <a:pPr>
              <a:buFontTx/>
              <a:buChar char="-"/>
            </a:pPr>
            <a:r>
              <a:rPr lang="sl-SI" smtClean="0"/>
              <a:t>zobovje je diferencirano-sekalci, podočniki, kočniki.</a:t>
            </a:r>
          </a:p>
          <a:p>
            <a:pPr>
              <a:buFont typeface="Wingdings 2" pitchFamily="18" charset="2"/>
              <a:buNone/>
            </a:pPr>
            <a:r>
              <a:rPr lang="sl-SI" smtClean="0"/>
              <a:t>Kočniki so predmeljaki in meljaki.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59100"/>
            <a:ext cx="4103688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471646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mtClean="0"/>
              <a:t>-spodnja čeljustnica psa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6626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mtClean="0"/>
              <a:t>3.Dihala: sapnik-sapnici-sapničice-pljučni mehurčki. Levo in desno pljučno krilo pokriva popljučnica.Pljučne mehurčke pokrivajo krvne kapilare. Preko njih se izmenjujejo dihalni plini.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26876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141663"/>
            <a:ext cx="2949575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332162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sl-SI" smtClean="0"/>
              <a:t>Sesalci (Mammalia)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sl-SI" smtClean="0"/>
              <a:t>4. Prebavila: ustna votlina z zobmi in jezikom-žrelo-požiralnik-želodec-dvanajstnik- tanko črevo-debelo črevo-zadnjična ali analna odprtina.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2909887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16188"/>
            <a:ext cx="5256212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557</Words>
  <Application>Microsoft Office PowerPoint</Application>
  <PresentationFormat>Diaprojekcija na zaslonu (4:3)</PresentationFormat>
  <Paragraphs>62</Paragraphs>
  <Slides>20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Flow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Sesalci (Mammalia)</vt:lpstr>
      <vt:lpstr>PowerPointova predstavitev</vt:lpstr>
      <vt:lpstr>Sesalci (Mammalia)</vt:lpstr>
      <vt:lpstr>Sesalci (Mammalia)</vt:lpstr>
      <vt:lpstr>Sesalci (Mammalia)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Sesalci (Mammalia)</dc:title>
  <dc:creator>Mirna Malus</dc:creator>
  <cp:lastModifiedBy>Racunalnik</cp:lastModifiedBy>
  <cp:revision>11</cp:revision>
  <dcterms:created xsi:type="dcterms:W3CDTF">2011-04-07T16:15:49Z</dcterms:created>
  <dcterms:modified xsi:type="dcterms:W3CDTF">2011-05-11T08:23:32Z</dcterms:modified>
</cp:coreProperties>
</file>