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handoutMasterIdLst>
    <p:handoutMasterId r:id="rId23"/>
  </p:handoutMasterIdLst>
  <p:sldIdLst>
    <p:sldId id="257" r:id="rId2"/>
    <p:sldId id="272" r:id="rId3"/>
    <p:sldId id="258" r:id="rId4"/>
    <p:sldId id="263" r:id="rId5"/>
    <p:sldId id="266" r:id="rId6"/>
    <p:sldId id="268" r:id="rId7"/>
    <p:sldId id="273" r:id="rId8"/>
    <p:sldId id="269" r:id="rId9"/>
    <p:sldId id="274" r:id="rId10"/>
    <p:sldId id="267" r:id="rId11"/>
    <p:sldId id="264" r:id="rId12"/>
    <p:sldId id="265" r:id="rId13"/>
    <p:sldId id="262" r:id="rId14"/>
    <p:sldId id="275" r:id="rId15"/>
    <p:sldId id="261" r:id="rId16"/>
    <p:sldId id="260" r:id="rId17"/>
    <p:sldId id="276" r:id="rId18"/>
    <p:sldId id="259" r:id="rId19"/>
    <p:sldId id="270" r:id="rId20"/>
    <p:sldId id="271" r:id="rId2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39" autoAdjust="0"/>
  </p:normalViewPr>
  <p:slideViewPr>
    <p:cSldViewPr>
      <p:cViewPr varScale="1">
        <p:scale>
          <a:sx n="72" d="100"/>
          <a:sy n="72" d="100"/>
        </p:scale>
        <p:origin x="-176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itchFamily="34" charset="0"/>
              </a:defRPr>
            </a:lvl1pPr>
          </a:lstStyle>
          <a:p>
            <a:endParaRPr lang="sl-SI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A995FEEE-540D-452D-9044-E9515A45858A}" type="datetimeFigureOut">
              <a:rPr lang="sl-SI"/>
              <a:pPr/>
              <a:t>11.5.2011</a:t>
            </a:fld>
            <a:endParaRPr lang="sl-SI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itchFamily="34" charset="0"/>
              </a:defRPr>
            </a:lvl1pPr>
          </a:lstStyle>
          <a:p>
            <a:endParaRPr lang="sl-SI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B72148C7-48D6-4986-BE8F-ABD658FCF9D6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3592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itchFamily="34" charset="0"/>
              </a:defRPr>
            </a:lvl1pPr>
          </a:lstStyle>
          <a:p>
            <a:endParaRPr lang="sl-SI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B041FD7C-C05B-4B26-9390-DD253691DB3D}" type="datetimeFigureOut">
              <a:rPr lang="sl-SI"/>
              <a:pPr/>
              <a:t>11.5.2011</a:t>
            </a:fld>
            <a:endParaRPr lang="sl-SI"/>
          </a:p>
        </p:txBody>
      </p:sp>
      <p:sp>
        <p:nvSpPr>
          <p:cNvPr id="358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itchFamily="34" charset="0"/>
              </a:defRPr>
            </a:lvl1pPr>
          </a:lstStyle>
          <a:p>
            <a:endParaRPr lang="sl-SI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59EA13FF-2686-462C-826C-26990906DBA7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2094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81E99B80-9219-4B18-8586-E6ACD7CE5190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8A1AC09-AB93-4711-8776-F395B798EE4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3395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79B5A-E8C1-4787-8D1B-ED640ADE9FA9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602BA-9C6D-4968-86B0-564A107F37B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874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68B84-FAF8-4AD4-8894-2E5DB14305BB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1183-27B6-4ABD-99B0-D7FBFD91996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22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07AB2-4DF5-437E-B94C-F47786189CA9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243CB-2A82-4F5E-B19F-387B9AB787D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25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Isosceles Triangle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C76F2-C0BD-4E4B-8271-AA70B8A04569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D45A0-E6F5-4F47-93C1-772E0095ABB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3303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CFF0C-47C1-4E15-A4CE-AB774D232353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CBCB8-49AA-44CB-A1D7-9073DC86DFF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5719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2B871-53C0-4997-810F-48D7EAA95F54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A0E5859E-9BBA-4C82-BA4A-045D1E4A55F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750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D513B-C4B2-41CB-B988-E14F5AA805DF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EF8CC-27D2-4967-85CA-B52E14B6B0C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278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F40BB-C3ED-4F69-BB00-137A4255D003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1F552-6406-44CD-B6DE-52736BA54E4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742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A755759-E7FA-40AE-9379-364AB97FF397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AA50D2D-710D-47BB-904B-D3D6951F3ED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8087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5E1F7741-9A01-4218-893B-83E0673C3182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AA302A50-2F37-44A6-87D1-CBC2B68A7F0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2670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A01A6B0-5244-455F-9F44-0891C39E5928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223F359-4D7D-4E02-A5BF-E7387207E17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0" r:id="rId6"/>
    <p:sldLayoutId id="2147483741" r:id="rId7"/>
    <p:sldLayoutId id="2147483749" r:id="rId8"/>
    <p:sldLayoutId id="2147483750" r:id="rId9"/>
    <p:sldLayoutId id="2147483742" r:id="rId10"/>
    <p:sldLayoutId id="2147483743" r:id="rId11"/>
  </p:sldLayoutIdLst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1"/>
            <a:ext cx="8229600" cy="1118280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l-SI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Ptice (Aves)</a:t>
            </a:r>
            <a:endParaRPr lang="sl-SI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577850" indent="-514350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sl-SI" sz="2800" i="1" smtClean="0"/>
              <a:t>Izvor ptic: iz mezozojskih plazilcev.</a:t>
            </a:r>
          </a:p>
          <a:p>
            <a:pPr marL="577850" indent="-514350">
              <a:lnSpc>
                <a:spcPct val="80000"/>
              </a:lnSpc>
              <a:buFont typeface="Wingdings 2" pitchFamily="18" charset="2"/>
              <a:buNone/>
            </a:pPr>
            <a:r>
              <a:rPr lang="sl-SI" sz="2800" i="1" smtClean="0"/>
              <a:t>- praptič ali arheopteriks je vmesni člen med plazilci in ptiči.</a:t>
            </a:r>
          </a:p>
          <a:p>
            <a:pPr marL="577850" indent="-514350">
              <a:lnSpc>
                <a:spcPct val="80000"/>
              </a:lnSpc>
              <a:buFont typeface="Wingdings 2" pitchFamily="18" charset="2"/>
              <a:buNone/>
            </a:pPr>
            <a:r>
              <a:rPr lang="sl-SI" sz="2800" i="1" smtClean="0"/>
              <a:t>Sistematika ptic: </a:t>
            </a:r>
            <a:r>
              <a:rPr lang="sl-SI" sz="2800" i="1" smtClean="0">
                <a:latin typeface="Arial" charset="0"/>
              </a:rPr>
              <a:t>-</a:t>
            </a:r>
            <a:r>
              <a:rPr lang="sl-SI" sz="2800" i="1" smtClean="0"/>
              <a:t>staročeljustnice ali ptice brez grebena na grodnici</a:t>
            </a:r>
            <a:r>
              <a:rPr lang="sl-SI" sz="2800" i="1" smtClean="0">
                <a:latin typeface="Arial" charset="0"/>
              </a:rPr>
              <a:t> </a:t>
            </a:r>
            <a:r>
              <a:rPr lang="sl-SI" sz="2800" i="1" smtClean="0"/>
              <a:t>-</a:t>
            </a:r>
            <a:r>
              <a:rPr lang="sl-SI" sz="2800" i="1" smtClean="0">
                <a:latin typeface="Arial" charset="0"/>
              </a:rPr>
              <a:t> </a:t>
            </a:r>
            <a:r>
              <a:rPr lang="sl-SI" sz="2800" i="1" smtClean="0"/>
              <a:t>noj,</a:t>
            </a:r>
            <a:r>
              <a:rPr lang="sl-SI" sz="2800" i="1" smtClean="0">
                <a:latin typeface="Arial" charset="0"/>
              </a:rPr>
              <a:t> </a:t>
            </a:r>
            <a:r>
              <a:rPr lang="sl-SI" sz="2800" i="1" smtClean="0"/>
              <a:t>kazuar,</a:t>
            </a:r>
            <a:r>
              <a:rPr lang="sl-SI" sz="2800" i="1" smtClean="0">
                <a:latin typeface="Arial" charset="0"/>
              </a:rPr>
              <a:t> </a:t>
            </a:r>
            <a:r>
              <a:rPr lang="sl-SI" sz="2800" i="1" smtClean="0"/>
              <a:t>emu,</a:t>
            </a:r>
            <a:r>
              <a:rPr lang="sl-SI" sz="2800" i="1" smtClean="0">
                <a:latin typeface="Arial" charset="0"/>
              </a:rPr>
              <a:t> </a:t>
            </a:r>
            <a:r>
              <a:rPr lang="sl-SI" sz="2800" i="1" smtClean="0"/>
              <a:t>nandu.</a:t>
            </a:r>
            <a:r>
              <a:rPr lang="sl-SI" sz="2800" i="1" smtClean="0">
                <a:latin typeface="Arial" charset="0"/>
              </a:rPr>
              <a:t> </a:t>
            </a:r>
            <a:r>
              <a:rPr lang="sl-SI" sz="2800" i="1" smtClean="0"/>
              <a:t>Izgubili so sposobnost letenja, krila so slabo razvita, dobro tečejo.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3860800"/>
            <a:ext cx="2552700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2705100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946525"/>
            <a:ext cx="3887787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153"/>
            <a:ext cx="8229600" cy="1045726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l-SI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Ptice(Aves)</a:t>
            </a:r>
            <a:endParaRPr lang="sl-SI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9458" name="Content Placeholder 5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329237"/>
          </a:xfrm>
        </p:spPr>
        <p:txBody>
          <a:bodyPr/>
          <a:lstStyle/>
          <a:p>
            <a:pPr marL="63500" indent="0">
              <a:buFont typeface="Wingdings 2" pitchFamily="18" charset="2"/>
              <a:buNone/>
            </a:pPr>
            <a:r>
              <a:rPr lang="sl-SI" smtClean="0"/>
              <a:t>7. Ogrodje:</a:t>
            </a:r>
          </a:p>
          <a:p>
            <a:pPr marL="63500" indent="0">
              <a:buFontTx/>
              <a:buChar char="-"/>
            </a:pPr>
            <a:r>
              <a:rPr lang="sl-SI" smtClean="0"/>
              <a:t>notranje, sestavljajo ga kostn</a:t>
            </a:r>
            <a:r>
              <a:rPr lang="sl-SI" smtClean="0">
                <a:latin typeface="Arial" charset="0"/>
              </a:rPr>
              <a:t>o</a:t>
            </a:r>
            <a:r>
              <a:rPr lang="sl-SI" smtClean="0"/>
              <a:t>  in hrustan</a:t>
            </a:r>
            <a:r>
              <a:rPr lang="sl-SI" smtClean="0">
                <a:latin typeface="Arial" charset="0"/>
              </a:rPr>
              <a:t>čno</a:t>
            </a:r>
            <a:r>
              <a:rPr lang="sl-SI" smtClean="0"/>
              <a:t> tkiv</a:t>
            </a:r>
            <a:r>
              <a:rPr lang="sl-SI" smtClean="0">
                <a:latin typeface="Arial" charset="0"/>
              </a:rPr>
              <a:t>o</a:t>
            </a:r>
            <a:r>
              <a:rPr lang="sl-SI" smtClean="0"/>
              <a:t>.</a:t>
            </a:r>
          </a:p>
          <a:p>
            <a:pPr marL="63500" indent="0">
              <a:buFontTx/>
              <a:buChar char="-"/>
            </a:pPr>
            <a:r>
              <a:rPr lang="sl-SI" smtClean="0"/>
              <a:t>kosti letalcev so votle, </a:t>
            </a:r>
            <a:endParaRPr lang="sl-SI" smtClean="0">
              <a:latin typeface="Arial" charset="0"/>
            </a:endParaRPr>
          </a:p>
          <a:p>
            <a:pPr marL="63500" indent="0">
              <a:buFontTx/>
              <a:buNone/>
            </a:pPr>
            <a:r>
              <a:rPr lang="sl-SI" smtClean="0"/>
              <a:t>imajo nizko specifično </a:t>
            </a:r>
            <a:endParaRPr lang="sl-SI" smtClean="0">
              <a:latin typeface="Arial" charset="0"/>
            </a:endParaRPr>
          </a:p>
          <a:p>
            <a:pPr marL="63500" indent="0">
              <a:buFontTx/>
              <a:buNone/>
            </a:pPr>
            <a:r>
              <a:rPr lang="sl-SI" smtClean="0"/>
              <a:t>težo.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2133600"/>
            <a:ext cx="43640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95775"/>
            <a:ext cx="4164013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4033838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500563" y="1858963"/>
            <a:ext cx="446405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l-SI">
                <a:latin typeface="Century Gothic" pitchFamily="34" charset="0"/>
              </a:rPr>
              <a:t>Zgradba okostja ptiča: 1 lobanja, 2 vratna vretenca, 3 ključnica, </a:t>
            </a:r>
            <a:endParaRPr lang="sl-SI"/>
          </a:p>
          <a:p>
            <a:r>
              <a:rPr lang="sl-SI">
                <a:latin typeface="Century Gothic" pitchFamily="34" charset="0"/>
              </a:rPr>
              <a:t>4 krokarnica, 5 rebra z nasadci, </a:t>
            </a:r>
            <a:endParaRPr lang="sl-SI"/>
          </a:p>
          <a:p>
            <a:r>
              <a:rPr lang="sl-SI">
                <a:latin typeface="Century Gothic" pitchFamily="34" charset="0"/>
              </a:rPr>
              <a:t>6 grodnica, 7 koleno, 8 kračnica, </a:t>
            </a:r>
            <a:endParaRPr lang="sl-SI"/>
          </a:p>
          <a:p>
            <a:r>
              <a:rPr lang="sl-SI">
                <a:latin typeface="Century Gothic" pitchFamily="34" charset="0"/>
              </a:rPr>
              <a:t>9 prstnica, 10 piščal, 11 mečnica, </a:t>
            </a:r>
            <a:endParaRPr lang="sl-SI"/>
          </a:p>
          <a:p>
            <a:r>
              <a:rPr lang="sl-SI">
                <a:latin typeface="Century Gothic" pitchFamily="34" charset="0"/>
              </a:rPr>
              <a:t>12 stegnenica, 13 dimeljnica, </a:t>
            </a:r>
            <a:endParaRPr lang="sl-SI"/>
          </a:p>
          <a:p>
            <a:r>
              <a:rPr lang="sl-SI">
                <a:latin typeface="Century Gothic" pitchFamily="34" charset="0"/>
              </a:rPr>
              <a:t>14 sednica, 15 črevnica, 16 repna vretenca, 17 trtica, 18 križnica, </a:t>
            </a:r>
            <a:endParaRPr lang="sl-SI"/>
          </a:p>
          <a:p>
            <a:r>
              <a:rPr lang="sl-SI">
                <a:latin typeface="Century Gothic" pitchFamily="34" charset="0"/>
              </a:rPr>
              <a:t>19 lop</a:t>
            </a:r>
            <a:r>
              <a:rPr lang="sl-SI"/>
              <a:t>a</a:t>
            </a:r>
            <a:r>
              <a:rPr lang="sl-SI">
                <a:latin typeface="Century Gothic" pitchFamily="34" charset="0"/>
              </a:rPr>
              <a:t>tica, 20 hrbtna vretenca</a:t>
            </a:r>
            <a:r>
              <a:rPr lang="sl-SI"/>
              <a:t>,</a:t>
            </a:r>
            <a:r>
              <a:rPr lang="sl-SI">
                <a:latin typeface="Century Gothic" pitchFamily="34" charset="0"/>
              </a:rPr>
              <a:t> </a:t>
            </a:r>
            <a:endParaRPr lang="sl-SI"/>
          </a:p>
          <a:p>
            <a:r>
              <a:rPr lang="sl-SI">
                <a:latin typeface="Century Gothic" pitchFamily="34" charset="0"/>
              </a:rPr>
              <a:t>21 nadlahtnica, 22 podlahtnica, </a:t>
            </a:r>
            <a:endParaRPr lang="sl-SI"/>
          </a:p>
          <a:p>
            <a:r>
              <a:rPr lang="sl-SI">
                <a:latin typeface="Century Gothic" pitchFamily="34" charset="0"/>
              </a:rPr>
              <a:t>23 koželjnica, 24 dlančnice , 25 3.</a:t>
            </a:r>
            <a:r>
              <a:rPr lang="sl-SI"/>
              <a:t> </a:t>
            </a:r>
            <a:r>
              <a:rPr lang="sl-SI">
                <a:latin typeface="Century Gothic" pitchFamily="34" charset="0"/>
              </a:rPr>
              <a:t>prst, 26 2.</a:t>
            </a:r>
            <a:r>
              <a:rPr lang="sl-SI"/>
              <a:t> </a:t>
            </a:r>
            <a:r>
              <a:rPr lang="sl-SI">
                <a:latin typeface="Century Gothic" pitchFamily="34" charset="0"/>
              </a:rPr>
              <a:t>prst, 27 palec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723"/>
            <a:ext cx="8229600" cy="1189256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l-SI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Ptice (Aves)</a:t>
            </a:r>
            <a:endParaRPr lang="sl-SI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1506" name="Content Placeholder 3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329237"/>
          </a:xfrm>
        </p:spPr>
        <p:txBody>
          <a:bodyPr/>
          <a:lstStyle/>
          <a:p>
            <a:pPr marL="63500" indent="0">
              <a:buFont typeface="Wingdings 2" pitchFamily="18" charset="2"/>
              <a:buNone/>
            </a:pPr>
            <a:r>
              <a:rPr lang="sl-SI" smtClean="0"/>
              <a:t>8. Izločala: </a:t>
            </a:r>
          </a:p>
          <a:p>
            <a:pPr marL="63500" indent="0">
              <a:buFont typeface="Wingdings 2" pitchFamily="18" charset="2"/>
              <a:buNone/>
            </a:pPr>
            <a:r>
              <a:rPr lang="sl-SI" smtClean="0"/>
              <a:t>-ledvici-sečevoda-stok </a:t>
            </a:r>
            <a:r>
              <a:rPr lang="sl-SI" smtClean="0">
                <a:latin typeface="Arial" charset="0"/>
              </a:rPr>
              <a:t>(</a:t>
            </a:r>
            <a:r>
              <a:rPr lang="sl-SI" smtClean="0"/>
              <a:t>kloaka</a:t>
            </a:r>
            <a:r>
              <a:rPr lang="sl-SI" smtClean="0">
                <a:latin typeface="Arial" charset="0"/>
              </a:rPr>
              <a:t>), sečnika ni</a:t>
            </a:r>
            <a:r>
              <a:rPr lang="sl-SI" smtClean="0"/>
              <a:t>.</a:t>
            </a:r>
          </a:p>
          <a:p>
            <a:pPr marL="63500" indent="0">
              <a:buFont typeface="Wingdings 2" pitchFamily="18" charset="2"/>
              <a:buNone/>
            </a:pPr>
            <a:r>
              <a:rPr lang="sl-SI" smtClean="0"/>
              <a:t>- </a:t>
            </a:r>
            <a:r>
              <a:rPr lang="sl-SI" smtClean="0">
                <a:latin typeface="Arial" charset="0"/>
              </a:rPr>
              <a:t>izloček ledvic</a:t>
            </a:r>
            <a:r>
              <a:rPr lang="sl-SI" smtClean="0"/>
              <a:t> je trdna, </a:t>
            </a:r>
            <a:r>
              <a:rPr lang="sl-SI" smtClean="0">
                <a:latin typeface="Arial" charset="0"/>
              </a:rPr>
              <a:t>slabo </a:t>
            </a:r>
            <a:r>
              <a:rPr lang="sl-SI" smtClean="0"/>
              <a:t>topna sečna kislina, </a:t>
            </a:r>
            <a:r>
              <a:rPr lang="sl-SI" smtClean="0">
                <a:latin typeface="Arial" charset="0"/>
              </a:rPr>
              <a:t>ki</a:t>
            </a:r>
            <a:r>
              <a:rPr lang="sl-SI" smtClean="0"/>
              <a:t> se </a:t>
            </a:r>
            <a:r>
              <a:rPr lang="sl-SI" smtClean="0">
                <a:latin typeface="Arial" charset="0"/>
              </a:rPr>
              <a:t>iz</a:t>
            </a:r>
            <a:r>
              <a:rPr lang="sl-SI" smtClean="0"/>
              <a:t> stok</a:t>
            </a:r>
            <a:r>
              <a:rPr lang="sl-SI" smtClean="0">
                <a:latin typeface="Arial" charset="0"/>
              </a:rPr>
              <a:t>a</a:t>
            </a:r>
            <a:r>
              <a:rPr lang="sl-SI" smtClean="0"/>
              <a:t> </a:t>
            </a:r>
            <a:r>
              <a:rPr lang="sl-SI" smtClean="0">
                <a:latin typeface="Arial" charset="0"/>
              </a:rPr>
              <a:t>i</a:t>
            </a:r>
            <a:r>
              <a:rPr lang="sl-SI" smtClean="0"/>
              <a:t>zloč</a:t>
            </a:r>
            <a:r>
              <a:rPr lang="sl-SI" smtClean="0">
                <a:latin typeface="Arial" charset="0"/>
              </a:rPr>
              <a:t>i</a:t>
            </a:r>
            <a:r>
              <a:rPr lang="sl-SI" smtClean="0"/>
              <a:t> skupaj z iztrebki.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51188"/>
            <a:ext cx="4537075" cy="370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959225"/>
            <a:ext cx="4140200" cy="289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1"/>
            <a:ext cx="8229600" cy="831218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l-SI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Ptice (Aves)</a:t>
            </a:r>
            <a:endParaRPr lang="sl-SI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63500" indent="0">
              <a:lnSpc>
                <a:spcPct val="80000"/>
              </a:lnSpc>
              <a:buFont typeface="Wingdings 2" pitchFamily="18" charset="2"/>
              <a:buNone/>
            </a:pPr>
            <a:r>
              <a:rPr lang="sl-SI" sz="2800" smtClean="0"/>
              <a:t>9. Ovojni sistem:</a:t>
            </a:r>
          </a:p>
          <a:p>
            <a:pPr marL="63500" indent="0">
              <a:lnSpc>
                <a:spcPct val="80000"/>
              </a:lnSpc>
              <a:buFont typeface="Wingdings 2" pitchFamily="18" charset="2"/>
              <a:buNone/>
            </a:pPr>
            <a:r>
              <a:rPr lang="sl-SI" sz="2800" smtClean="0"/>
              <a:t>- dvoplastna koža/vrhnjica in usnjica.</a:t>
            </a:r>
          </a:p>
          <a:p>
            <a:pPr marL="63500" indent="0">
              <a:lnSpc>
                <a:spcPct val="80000"/>
              </a:lnSpc>
              <a:buFont typeface="Wingdings 2" pitchFamily="18" charset="2"/>
              <a:buNone/>
            </a:pPr>
            <a:r>
              <a:rPr lang="sl-SI" sz="2800" smtClean="0"/>
              <a:t>- koža je brez žlez, </a:t>
            </a:r>
            <a:r>
              <a:rPr lang="sl-SI" sz="2800" smtClean="0">
                <a:latin typeface="Arial" charset="0"/>
              </a:rPr>
              <a:t>razen</a:t>
            </a:r>
            <a:r>
              <a:rPr lang="sl-SI" sz="2800" smtClean="0"/>
              <a:t> trtičn</a:t>
            </a:r>
            <a:r>
              <a:rPr lang="sl-SI" sz="2800" smtClean="0">
                <a:latin typeface="Arial" charset="0"/>
              </a:rPr>
              <a:t>e</a:t>
            </a:r>
            <a:r>
              <a:rPr lang="sl-SI" sz="2800" smtClean="0"/>
              <a:t> žlez</a:t>
            </a:r>
            <a:r>
              <a:rPr lang="sl-SI" sz="2800" smtClean="0">
                <a:latin typeface="Arial" charset="0"/>
              </a:rPr>
              <a:t>e</a:t>
            </a:r>
            <a:r>
              <a:rPr lang="sl-SI" sz="2800" smtClean="0"/>
              <a:t> nekaterih ptic, ki izloča maščobo za mazanje perja.</a:t>
            </a:r>
          </a:p>
          <a:p>
            <a:pPr marL="63500" indent="0">
              <a:lnSpc>
                <a:spcPct val="80000"/>
              </a:lnSpc>
              <a:buFontTx/>
              <a:buNone/>
            </a:pPr>
            <a:r>
              <a:rPr lang="sl-SI" sz="2800" smtClean="0">
                <a:latin typeface="Arial" charset="0"/>
              </a:rPr>
              <a:t>- </a:t>
            </a:r>
            <a:r>
              <a:rPr lang="sl-SI" sz="2800" smtClean="0"/>
              <a:t>na nogah so ohranjene luske. </a:t>
            </a:r>
            <a:endParaRPr lang="sl-SI" sz="2800" smtClean="0">
              <a:latin typeface="Arial" charset="0"/>
            </a:endParaRPr>
          </a:p>
          <a:p>
            <a:pPr marL="63500" indent="0">
              <a:lnSpc>
                <a:spcPct val="80000"/>
              </a:lnSpc>
              <a:buFont typeface="Wingdings 2" pitchFamily="18" charset="2"/>
              <a:buNone/>
            </a:pPr>
            <a:endParaRPr lang="sl-SI" sz="2800" smtClean="0"/>
          </a:p>
          <a:p>
            <a:pPr marL="63500" indent="0">
              <a:lnSpc>
                <a:spcPct val="80000"/>
              </a:lnSpc>
              <a:buFont typeface="Wingdings 2" pitchFamily="18" charset="2"/>
              <a:buNone/>
            </a:pPr>
            <a:endParaRPr lang="sl-SI" sz="2800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46291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573463"/>
            <a:ext cx="4427537" cy="28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052513"/>
            <a:ext cx="8229600" cy="5402262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sl-SI" sz="2800" smtClean="0"/>
              <a:t>- pero je iz tulca in kosmače. Tulec sestavljata cevka in rebrce. Iz rebrca izhajajo veje in vejice, ki tvorijo kosmačo.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sz="2800" smtClean="0"/>
              <a:t>- pero je kožna tvorba. Zasnova nastane iz celic povrhnjice, ki poroženi.</a:t>
            </a:r>
          </a:p>
        </p:txBody>
      </p:sp>
      <p:pic>
        <p:nvPicPr>
          <p:cNvPr id="2" name="Title 1"/>
          <p:cNvPicPr>
            <a:picLocks noGrp="1" noChangeArrowheads="1"/>
          </p:cNvPicPr>
          <p:nvPr>
            <p:ph type="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0"/>
            <a:ext cx="6161087" cy="1052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997200"/>
            <a:ext cx="2881312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001963"/>
            <a:ext cx="4608513" cy="385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71"/>
            <a:ext cx="8229600" cy="974749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l-SI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Ptice (Aves)</a:t>
            </a:r>
            <a:endParaRPr lang="sl-SI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3554" name="Content Placeholder 4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762625"/>
          </a:xfrm>
        </p:spPr>
        <p:txBody>
          <a:bodyPr/>
          <a:lstStyle/>
          <a:p>
            <a:pPr marL="63500" indent="0">
              <a:buFont typeface="Wingdings 2" pitchFamily="18" charset="2"/>
              <a:buNone/>
            </a:pPr>
            <a:r>
              <a:rPr lang="sl-SI" smtClean="0"/>
              <a:t>10. Živčevje in čutila:</a:t>
            </a:r>
          </a:p>
          <a:p>
            <a:pPr marL="63500" indent="0">
              <a:buFont typeface="Wingdings 2" pitchFamily="18" charset="2"/>
              <a:buNone/>
            </a:pPr>
            <a:r>
              <a:rPr lang="sl-SI" smtClean="0"/>
              <a:t>-</a:t>
            </a:r>
            <a:r>
              <a:rPr lang="sl-SI" smtClean="0">
                <a:latin typeface="Arial" charset="0"/>
              </a:rPr>
              <a:t> </a:t>
            </a:r>
            <a:r>
              <a:rPr lang="sl-SI" smtClean="0"/>
              <a:t>živčevje sestavljajo centralni živčni sistem </a:t>
            </a:r>
            <a:r>
              <a:rPr lang="sl-SI" smtClean="0">
                <a:latin typeface="Arial" charset="0"/>
              </a:rPr>
              <a:t>(</a:t>
            </a:r>
            <a:r>
              <a:rPr lang="sl-SI" smtClean="0"/>
              <a:t>možgani</a:t>
            </a:r>
            <a:r>
              <a:rPr lang="sl-SI" smtClean="0">
                <a:latin typeface="Arial" charset="0"/>
              </a:rPr>
              <a:t>,</a:t>
            </a:r>
            <a:r>
              <a:rPr lang="sl-SI" smtClean="0"/>
              <a:t> hrbtenjača</a:t>
            </a:r>
            <a:r>
              <a:rPr lang="sl-SI" smtClean="0">
                <a:latin typeface="Arial" charset="0"/>
              </a:rPr>
              <a:t>)</a:t>
            </a:r>
            <a:r>
              <a:rPr lang="sl-SI" smtClean="0"/>
              <a:t> in periferni ali obkrajni živčni sistem.</a:t>
            </a:r>
          </a:p>
          <a:p>
            <a:pPr marL="63500" indent="0">
              <a:buFont typeface="Wingdings 2" pitchFamily="18" charset="2"/>
              <a:buNone/>
            </a:pPr>
            <a:r>
              <a:rPr lang="sl-SI" smtClean="0"/>
              <a:t>-</a:t>
            </a:r>
            <a:r>
              <a:rPr lang="sl-SI" smtClean="0">
                <a:latin typeface="Arial" charset="0"/>
              </a:rPr>
              <a:t> </a:t>
            </a:r>
            <a:r>
              <a:rPr lang="sl-SI" smtClean="0"/>
              <a:t>čutila dobro razvita, </a:t>
            </a:r>
            <a:r>
              <a:rPr lang="sl-SI" smtClean="0">
                <a:latin typeface="Arial" charset="0"/>
              </a:rPr>
              <a:t>še posebno </a:t>
            </a:r>
            <a:r>
              <a:rPr lang="sl-SI" smtClean="0"/>
              <a:t>vid in </a:t>
            </a:r>
            <a:r>
              <a:rPr lang="sl-SI" smtClean="0">
                <a:latin typeface="Arial" charset="0"/>
              </a:rPr>
              <a:t>sluh</a:t>
            </a:r>
            <a:r>
              <a:rPr lang="sl-SI" smtClean="0"/>
              <a:t>.</a:t>
            </a:r>
          </a:p>
          <a:p>
            <a:pPr marL="63500" indent="0">
              <a:buFont typeface="Wingdings 2" pitchFamily="18" charset="2"/>
              <a:buNone/>
            </a:pPr>
            <a:r>
              <a:rPr lang="sl-SI" smtClean="0"/>
              <a:t>- med seboj se sporazumevajo s petjem.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38575"/>
            <a:ext cx="5580063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860800"/>
            <a:ext cx="2243137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441"/>
            <a:ext cx="8229600" cy="1118280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l-SI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Ptice(Aves)</a:t>
            </a:r>
            <a:endParaRPr lang="sl-SI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4578" name="Content Placeholder 4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329237"/>
          </a:xfrm>
        </p:spPr>
        <p:txBody>
          <a:bodyPr/>
          <a:lstStyle/>
          <a:p>
            <a:pPr marL="63500" indent="0">
              <a:buFont typeface="Wingdings 2" pitchFamily="18" charset="2"/>
              <a:buNone/>
            </a:pPr>
            <a:r>
              <a:rPr lang="sl-SI" smtClean="0"/>
              <a:t>11. Razmnoževalni sistem:</a:t>
            </a:r>
          </a:p>
          <a:p>
            <a:pPr marL="63500" indent="0">
              <a:buFont typeface="Wingdings 2" pitchFamily="18" charset="2"/>
              <a:buNone/>
            </a:pPr>
            <a:r>
              <a:rPr lang="sl-SI" smtClean="0"/>
              <a:t>-</a:t>
            </a:r>
            <a:r>
              <a:rPr lang="sl-SI" smtClean="0">
                <a:latin typeface="Arial" charset="0"/>
              </a:rPr>
              <a:t> </a:t>
            </a:r>
            <a:r>
              <a:rPr lang="sl-SI" smtClean="0"/>
              <a:t>spolno-enospolniki-osemenitev in oploditev sta notranji.</a:t>
            </a:r>
          </a:p>
          <a:p>
            <a:pPr marL="63500" indent="0">
              <a:buFont typeface="Wingdings 2" pitchFamily="18" charset="2"/>
              <a:buNone/>
            </a:pPr>
            <a:r>
              <a:rPr lang="sl-SI" smtClean="0"/>
              <a:t>-</a:t>
            </a:r>
            <a:r>
              <a:rPr lang="sl-SI" smtClean="0">
                <a:latin typeface="Arial" charset="0"/>
              </a:rPr>
              <a:t> </a:t>
            </a:r>
            <a:r>
              <a:rPr lang="sl-SI" smtClean="0"/>
              <a:t>samec samico osemeni s kratko združitvijo stokov.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03625"/>
            <a:ext cx="4392613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219450"/>
            <a:ext cx="3671888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052513"/>
            <a:ext cx="8229600" cy="54022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sl-SI" smtClean="0"/>
              <a:t>-samice odlagajo amniotska jajca.</a:t>
            </a:r>
          </a:p>
          <a:p>
            <a:pPr>
              <a:buFont typeface="Wingdings 2" pitchFamily="18" charset="2"/>
              <a:buNone/>
            </a:pPr>
            <a:r>
              <a:rPr lang="sl-SI" smtClean="0"/>
              <a:t>- iz oplojenih jajc se po valjenju izvalijo mladiči /puhovci ali goliči.</a:t>
            </a:r>
          </a:p>
          <a:p>
            <a:endParaRPr lang="sl-SI" smtClean="0"/>
          </a:p>
        </p:txBody>
      </p:sp>
      <p:pic>
        <p:nvPicPr>
          <p:cNvPr id="4" name="Title 3"/>
          <p:cNvPicPr>
            <a:picLocks noGrp="1" noChangeArrowheads="1"/>
          </p:cNvPicPr>
          <p:nvPr>
            <p:ph type="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0"/>
            <a:ext cx="6161087" cy="1052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2888"/>
            <a:ext cx="6732588" cy="407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781300"/>
            <a:ext cx="2411412" cy="15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481513"/>
            <a:ext cx="2411412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494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2051050" y="5516563"/>
            <a:ext cx="561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l-SI">
                <a:latin typeface="Century Gothic" pitchFamily="34" charset="0"/>
              </a:rPr>
              <a:t>Mladiči ostrožne cipe (Anthus novaeseelandiae) - tisti mladič, ki najglasneje kriči, se najbolj steguje in se najbolj preriva, dobi največ hrane.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25538"/>
            <a:ext cx="8229600" cy="5329237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sl-SI" sz="2800" i="1" smtClean="0"/>
              <a:t>novočeljustnice ali ptice z grebenasto grodnico- ponirek, albastros, štorklja, kanja, orel, sova, detel, lastovka. Imajo dobro razvita krila, večina so dobri letalci.</a:t>
            </a:r>
          </a:p>
          <a:p>
            <a:endParaRPr lang="sl-SI" smtClean="0"/>
          </a:p>
        </p:txBody>
      </p:sp>
      <p:pic>
        <p:nvPicPr>
          <p:cNvPr id="2" name="Title 1"/>
          <p:cNvPicPr>
            <a:picLocks noGrp="1" noChangeArrowheads="1"/>
          </p:cNvPicPr>
          <p:nvPr>
            <p:ph type="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0"/>
            <a:ext cx="8186737" cy="1052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554288"/>
            <a:ext cx="3097213" cy="175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2375"/>
            <a:ext cx="2663825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5654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2014538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365625"/>
            <a:ext cx="1658937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408488"/>
            <a:ext cx="2449512" cy="2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379913"/>
            <a:ext cx="2555875" cy="247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1"/>
            <a:ext cx="8229600" cy="1118280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l-SI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Ptice(Aves)</a:t>
            </a:r>
            <a:endParaRPr lang="sl-SI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63500" indent="0">
              <a:lnSpc>
                <a:spcPct val="80000"/>
              </a:lnSpc>
              <a:buFont typeface="Wingdings 2" pitchFamily="18" charset="2"/>
              <a:buNone/>
            </a:pPr>
            <a:r>
              <a:rPr lang="sl-SI" sz="2800" smtClean="0"/>
              <a:t>12. Posebnosti:</a:t>
            </a:r>
          </a:p>
          <a:p>
            <a:pPr marL="63500" indent="0">
              <a:lnSpc>
                <a:spcPct val="80000"/>
              </a:lnSpc>
              <a:buFont typeface="Wingdings 2" pitchFamily="18" charset="2"/>
              <a:buNone/>
            </a:pPr>
            <a:r>
              <a:rPr lang="sl-SI" sz="2800" smtClean="0"/>
              <a:t>- gnezditveno mesto največkrat poišče samec.</a:t>
            </a:r>
          </a:p>
          <a:p>
            <a:pPr marL="63500" indent="0">
              <a:lnSpc>
                <a:spcPct val="80000"/>
              </a:lnSpc>
              <a:buFont typeface="Wingdings 2" pitchFamily="18" charset="2"/>
              <a:buNone/>
            </a:pPr>
            <a:r>
              <a:rPr lang="sl-SI" sz="2800" smtClean="0"/>
              <a:t>- določi svoj teritorij.</a:t>
            </a:r>
          </a:p>
          <a:p>
            <a:pPr marL="63500" indent="0">
              <a:lnSpc>
                <a:spcPct val="80000"/>
              </a:lnSpc>
              <a:buFont typeface="Wingdings 2" pitchFamily="18" charset="2"/>
              <a:buNone/>
            </a:pPr>
            <a:r>
              <a:rPr lang="sl-SI" sz="2800" smtClean="0"/>
              <a:t>- z oglašanjem</a:t>
            </a:r>
            <a:r>
              <a:rPr lang="sl-SI" sz="2800" smtClean="0">
                <a:latin typeface="Arial" charset="0"/>
              </a:rPr>
              <a:t>, razkazovanjem, plesom, darili …</a:t>
            </a:r>
            <a:r>
              <a:rPr lang="sl-SI" sz="2800" smtClean="0"/>
              <a:t> privablja samico.</a:t>
            </a:r>
          </a:p>
          <a:p>
            <a:pPr marL="63500" indent="0">
              <a:lnSpc>
                <a:spcPct val="80000"/>
              </a:lnSpc>
              <a:buFont typeface="Wingdings 2" pitchFamily="18" charset="2"/>
              <a:buNone/>
            </a:pPr>
            <a:r>
              <a:rPr lang="sl-SI" sz="2800" smtClean="0"/>
              <a:t>- imajo sposobnost orientacije v prostoru in navigacije, pomembno zlasti za ptice selivke.</a:t>
            </a:r>
          </a:p>
          <a:p>
            <a:pPr marL="63500" indent="0">
              <a:lnSpc>
                <a:spcPct val="80000"/>
              </a:lnSpc>
              <a:buFont typeface="Wingdings 2" pitchFamily="18" charset="2"/>
              <a:buNone/>
            </a:pPr>
            <a:r>
              <a:rPr lang="sl-SI" sz="2800" smtClean="0"/>
              <a:t>- nekatere ptice so klateži-gibljejo se iz kraja v kraj.</a:t>
            </a:r>
          </a:p>
          <a:p>
            <a:pPr marL="63500" indent="0">
              <a:lnSpc>
                <a:spcPct val="80000"/>
              </a:lnSpc>
              <a:buFont typeface="Wingdings 2" pitchFamily="18" charset="2"/>
              <a:buNone/>
            </a:pPr>
            <a:r>
              <a:rPr lang="sl-SI" sz="2800" smtClean="0"/>
              <a:t>- </a:t>
            </a:r>
            <a:r>
              <a:rPr lang="sl-SI" sz="2800" smtClean="0">
                <a:latin typeface="Arial" charset="0"/>
              </a:rPr>
              <a:t>druge</a:t>
            </a:r>
            <a:r>
              <a:rPr lang="sl-SI" sz="2800" smtClean="0"/>
              <a:t> ne zapuščajo izbranega območja- stalnice.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050" y="185291"/>
            <a:ext cx="8229600" cy="720943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Ptice (Aves</a:t>
            </a:r>
            <a:r>
              <a:rPr lang="sl-SI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)</a:t>
            </a:r>
            <a:br>
              <a:rPr lang="sl-SI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sl-SI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4338" name="Content Placeholder 3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618162"/>
          </a:xfrm>
        </p:spPr>
        <p:txBody>
          <a:bodyPr/>
          <a:lstStyle/>
          <a:p>
            <a:pPr marL="63500" indent="0">
              <a:buFont typeface="Wingdings 2" pitchFamily="18" charset="2"/>
              <a:buNone/>
            </a:pPr>
            <a:r>
              <a:rPr lang="sl-SI" smtClean="0"/>
              <a:t>2. Zgradba ptic: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11288"/>
            <a:ext cx="6985000" cy="544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Ptice (Aves)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marL="63500" indent="0">
              <a:buFont typeface="Wingdings 2" pitchFamily="18" charset="2"/>
              <a:buNone/>
            </a:pPr>
            <a:r>
              <a:rPr lang="sl-SI" smtClean="0"/>
              <a:t>3. Dihala: pljuča in pljučni mehovi.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565400"/>
            <a:ext cx="39608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57563"/>
            <a:ext cx="4681537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l-SI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sl-SI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Ptice (Aves)</a:t>
            </a:r>
            <a:b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sl-SI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sl-SI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sl-SI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6386" name="Content Placeholder 4"/>
          <p:cNvSpPr>
            <a:spLocks noGrp="1"/>
          </p:cNvSpPr>
          <p:nvPr>
            <p:ph idx="1"/>
          </p:nvPr>
        </p:nvSpPr>
        <p:spPr>
          <a:xfrm>
            <a:off x="0" y="1882775"/>
            <a:ext cx="8686800" cy="4572000"/>
          </a:xfrm>
        </p:spPr>
        <p:txBody>
          <a:bodyPr/>
          <a:lstStyle/>
          <a:p>
            <a:pPr marL="63500" indent="0">
              <a:buFont typeface="Wingdings 2" pitchFamily="18" charset="2"/>
              <a:buNone/>
            </a:pPr>
            <a:r>
              <a:rPr lang="sl-SI" smtClean="0"/>
              <a:t>-pljuča so majhna, pretočna, </a:t>
            </a:r>
            <a:endParaRPr lang="sl-SI" smtClean="0">
              <a:latin typeface="Arial" charset="0"/>
            </a:endParaRPr>
          </a:p>
          <a:p>
            <a:pPr marL="63500" indent="0">
              <a:buFont typeface="Wingdings 2" pitchFamily="18" charset="2"/>
              <a:buNone/>
            </a:pPr>
            <a:r>
              <a:rPr lang="sl-SI" smtClean="0"/>
              <a:t>z veliko notranjo površino.</a:t>
            </a:r>
          </a:p>
          <a:p>
            <a:pPr marL="63500" indent="0">
              <a:buFont typeface="Wingdings 2" pitchFamily="18" charset="2"/>
              <a:buNone/>
            </a:pPr>
            <a:r>
              <a:rPr lang="sl-SI" smtClean="0"/>
              <a:t>-med mirovanjem diha s širjenjem </a:t>
            </a:r>
            <a:endParaRPr lang="sl-SI" smtClean="0">
              <a:latin typeface="Arial" charset="0"/>
            </a:endParaRPr>
          </a:p>
          <a:p>
            <a:pPr marL="63500" indent="0">
              <a:buFont typeface="Wingdings 2" pitchFamily="18" charset="2"/>
              <a:buNone/>
            </a:pPr>
            <a:r>
              <a:rPr lang="sl-SI" smtClean="0"/>
              <a:t>in oženjem prsnega koša.</a:t>
            </a:r>
          </a:p>
          <a:p>
            <a:pPr marL="63500" indent="0">
              <a:buFont typeface="Wingdings 2" pitchFamily="18" charset="2"/>
              <a:buNone/>
            </a:pPr>
            <a:r>
              <a:rPr lang="sl-SI" smtClean="0"/>
              <a:t>-med letom diha s pljučnimi </a:t>
            </a:r>
            <a:endParaRPr lang="sl-SI" smtClean="0">
              <a:latin typeface="Arial" charset="0"/>
            </a:endParaRPr>
          </a:p>
          <a:p>
            <a:pPr marL="63500" indent="0">
              <a:buFont typeface="Wingdings 2" pitchFamily="18" charset="2"/>
              <a:buNone/>
            </a:pPr>
            <a:r>
              <a:rPr lang="sl-SI" smtClean="0"/>
              <a:t>vrečami. Vreče so povezane s </a:t>
            </a:r>
            <a:endParaRPr lang="sl-SI" smtClean="0">
              <a:latin typeface="Arial" charset="0"/>
            </a:endParaRPr>
          </a:p>
          <a:p>
            <a:pPr marL="63500" indent="0">
              <a:buFont typeface="Wingdings 2" pitchFamily="18" charset="2"/>
              <a:buNone/>
            </a:pPr>
            <a:r>
              <a:rPr lang="sl-SI" smtClean="0"/>
              <a:t>pljuči, segajo tudi v votle kosti.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2349500"/>
            <a:ext cx="2749550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02"/>
            <a:ext cx="8229600" cy="1140400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l-SI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sl-SI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sl-SI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Ptice (Aves)</a:t>
            </a:r>
            <a:br>
              <a:rPr lang="sl-SI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sl-SI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63500" indent="0">
              <a:lnSpc>
                <a:spcPct val="80000"/>
              </a:lnSpc>
              <a:buFont typeface="Wingdings 2" pitchFamily="18" charset="2"/>
              <a:buNone/>
            </a:pPr>
            <a:r>
              <a:rPr lang="sl-SI" sz="2800" smtClean="0"/>
              <a:t>4. Prebavila:</a:t>
            </a:r>
          </a:p>
          <a:p>
            <a:pPr marL="63500" indent="0">
              <a:lnSpc>
                <a:spcPct val="80000"/>
              </a:lnSpc>
              <a:buFont typeface="Wingdings 2" pitchFamily="18" charset="2"/>
              <a:buNone/>
            </a:pPr>
            <a:r>
              <a:rPr lang="sl-SI" sz="2800" smtClean="0"/>
              <a:t>-kljun brez zob-požiralnik –golša-želodec(žlezovnik in mlin)-črevo-zadnje črevo-stok ali kloaka. 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590800"/>
            <a:ext cx="561657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14600"/>
            <a:ext cx="2843212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826000"/>
            <a:ext cx="3132137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981075"/>
            <a:ext cx="8229600" cy="5473700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sl-SI" sz="2800" smtClean="0"/>
              <a:t>-v golši se hrana mehča.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sl-SI" sz="2800" smtClean="0"/>
              <a:t>-želodec je dvodelen. V mlinu poteka mehanska prebava hrane, v žlezovniku pa kemična prebava-razgradnja s pomočjo prebavnih encimov.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sl-SI" sz="2800" smtClean="0"/>
              <a:t>-v stok se izliva zadnje črevo, </a:t>
            </a:r>
            <a:endParaRPr lang="sl-SI" sz="280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sl-SI" sz="2800" smtClean="0"/>
              <a:t>izvodilo iz izločal in spolovil.</a:t>
            </a:r>
          </a:p>
          <a:p>
            <a:endParaRPr lang="sl-SI" smtClean="0"/>
          </a:p>
        </p:txBody>
      </p:sp>
      <p:pic>
        <p:nvPicPr>
          <p:cNvPr id="2" name="Title 1"/>
          <p:cNvPicPr>
            <a:picLocks noGrp="1" noChangeArrowheads="1"/>
          </p:cNvPicPr>
          <p:nvPr>
            <p:ph type="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7331075" cy="1125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2492375"/>
            <a:ext cx="2392362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716338"/>
            <a:ext cx="3071812" cy="314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71"/>
            <a:ext cx="8229600" cy="974749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l-SI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Ptice (Aves)</a:t>
            </a:r>
            <a:endParaRPr lang="sl-SI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63500" indent="0">
              <a:lnSpc>
                <a:spcPct val="80000"/>
              </a:lnSpc>
              <a:buFont typeface="Wingdings 2" pitchFamily="18" charset="2"/>
              <a:buNone/>
            </a:pPr>
            <a:r>
              <a:rPr lang="sl-SI" sz="2800" smtClean="0"/>
              <a:t>5. Krvožilni sistem: sklenjen-dvojni krvni obtok. Srce je štiridelno. Ptice so homeotermni organizmi-vzdržujejo stalno telesno temperaturo. </a:t>
            </a:r>
            <a:r>
              <a:rPr lang="sl-SI" sz="2800" smtClean="0">
                <a:latin typeface="Arial" charset="0"/>
              </a:rPr>
              <a:t>S</a:t>
            </a:r>
            <a:r>
              <a:rPr lang="sl-SI" sz="2800" smtClean="0"/>
              <a:t>rce, zgrajeno iz dveh preddvorov in dveh prekatov.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79713"/>
            <a:ext cx="8675688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981075"/>
            <a:ext cx="8229600" cy="5473700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sl-SI" sz="2800" smtClean="0"/>
              <a:t>6. Mišičje: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sl-SI" sz="2800" smtClean="0"/>
              <a:t>-</a:t>
            </a:r>
            <a:r>
              <a:rPr lang="sl-SI" sz="2800" smtClean="0">
                <a:latin typeface="Arial" charset="0"/>
              </a:rPr>
              <a:t> </a:t>
            </a:r>
            <a:r>
              <a:rPr lang="sl-SI" sz="2800" smtClean="0"/>
              <a:t>letalne mišice so pritrjene na kost grodnico.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sz="2800" smtClean="0">
                <a:latin typeface="Arial" charset="0"/>
              </a:rPr>
              <a:t>- </a:t>
            </a:r>
            <a:r>
              <a:rPr lang="sl-SI" sz="2800" smtClean="0"/>
              <a:t>skeletne mišice pokrivajo ogrodje ali skelet.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sz="2800" smtClean="0"/>
              <a:t>-</a:t>
            </a:r>
            <a:r>
              <a:rPr lang="sl-SI" sz="2800" smtClean="0">
                <a:latin typeface="Arial" charset="0"/>
              </a:rPr>
              <a:t> </a:t>
            </a:r>
            <a:r>
              <a:rPr lang="sl-SI" sz="2800" smtClean="0"/>
              <a:t>gladke mišice sestavljajo drobovne organe.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sz="2800" smtClean="0"/>
              <a:t>-</a:t>
            </a:r>
            <a:r>
              <a:rPr lang="sl-SI" sz="2800" smtClean="0">
                <a:latin typeface="Arial" charset="0"/>
              </a:rPr>
              <a:t> </a:t>
            </a:r>
            <a:r>
              <a:rPr lang="sl-SI" sz="2800" smtClean="0"/>
              <a:t>srčna mišica tvori srce</a:t>
            </a:r>
            <a:r>
              <a:rPr lang="sl-SI" sz="2800" smtClean="0">
                <a:latin typeface="Arial" charset="0"/>
              </a:rPr>
              <a:t>.</a:t>
            </a:r>
            <a:endParaRPr lang="sl-SI" smtClean="0">
              <a:latin typeface="Arial" charset="0"/>
            </a:endParaRPr>
          </a:p>
        </p:txBody>
      </p:sp>
      <p:pic>
        <p:nvPicPr>
          <p:cNvPr id="5" name="Title 4"/>
          <p:cNvPicPr>
            <a:picLocks noGrp="1" noChangeArrowheads="1"/>
          </p:cNvPicPr>
          <p:nvPr>
            <p:ph type="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0"/>
            <a:ext cx="5741987" cy="981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160713"/>
            <a:ext cx="8064500" cy="369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363</TotalTime>
  <Words>700</Words>
  <Application>Microsoft Office PowerPoint</Application>
  <PresentationFormat>Diaprojekcija na zaslonu (4:3)</PresentationFormat>
  <Paragraphs>77</Paragraphs>
  <Slides>20</Slides>
  <Notes>20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6" baseType="lpstr">
      <vt:lpstr>Century Gothic</vt:lpstr>
      <vt:lpstr>Arial</vt:lpstr>
      <vt:lpstr>Wingdings 2</vt:lpstr>
      <vt:lpstr>Verdana</vt:lpstr>
      <vt:lpstr>Calibri</vt:lpstr>
      <vt:lpstr>Verve</vt:lpstr>
      <vt:lpstr>Ptice (Aves)</vt:lpstr>
      <vt:lpstr>PowerPointova predstavitev</vt:lpstr>
      <vt:lpstr>Ptice (Aves)  </vt:lpstr>
      <vt:lpstr>Ptice (Aves)</vt:lpstr>
      <vt:lpstr> Ptice (Aves)   </vt:lpstr>
      <vt:lpstr> Ptice (Aves)  </vt:lpstr>
      <vt:lpstr>PowerPointova predstavitev</vt:lpstr>
      <vt:lpstr>Ptice (Aves)</vt:lpstr>
      <vt:lpstr>PowerPointova predstavitev</vt:lpstr>
      <vt:lpstr>Ptice(Aves)</vt:lpstr>
      <vt:lpstr>PowerPointova predstavitev</vt:lpstr>
      <vt:lpstr>Ptice (Aves)</vt:lpstr>
      <vt:lpstr>Ptice (Aves)</vt:lpstr>
      <vt:lpstr>PowerPointova predstavitev</vt:lpstr>
      <vt:lpstr>Ptice (Aves)</vt:lpstr>
      <vt:lpstr>Ptice(Aves)</vt:lpstr>
      <vt:lpstr>PowerPointova predstavitev</vt:lpstr>
      <vt:lpstr>PowerPointova predstavitev</vt:lpstr>
      <vt:lpstr>PowerPointova predstavitev</vt:lpstr>
      <vt:lpstr>Ptice(Aves)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Mirna Malus</dc:creator>
  <cp:lastModifiedBy>Racunalnik</cp:lastModifiedBy>
  <cp:revision>20</cp:revision>
  <dcterms:created xsi:type="dcterms:W3CDTF">2011-04-03T16:35:14Z</dcterms:created>
  <dcterms:modified xsi:type="dcterms:W3CDTF">2011-05-11T08:22:53Z</dcterms:modified>
</cp:coreProperties>
</file>