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8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23" autoAdjust="0"/>
  </p:normalViewPr>
  <p:slideViewPr>
    <p:cSldViewPr>
      <p:cViewPr varScale="1">
        <p:scale>
          <a:sx n="77" d="100"/>
          <a:sy n="77" d="100"/>
        </p:scale>
        <p:origin x="-1618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BAA825-5598-45F7-9232-2B707AE791CA}" type="datetimeFigureOut">
              <a:rPr lang="sl-SI"/>
              <a:pPr/>
              <a:t>11.5.2011</a:t>
            </a:fld>
            <a:endParaRPr lang="sl-SI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FCD78C-931A-4901-99FB-6777D3C3CBC5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0893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947936-16F7-4CD9-BF6F-98116AB07F25}" type="datetimeFigureOut">
              <a:rPr lang="sl-SI"/>
              <a:pPr/>
              <a:t>11.5.2011</a:t>
            </a:fld>
            <a:endParaRPr lang="sl-SI"/>
          </a:p>
        </p:txBody>
      </p:sp>
      <p:sp>
        <p:nvSpPr>
          <p:cNvPr id="28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F82C38-6758-4947-BC82-6D4F822EF8A0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3563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33B2-C476-4B4D-B85A-41CCDD05DC20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CD17C-353A-4CBA-BF0F-855A73ED0D0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571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75693-0CC5-4894-B973-C27DE64FD94E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3417B-9A38-44F8-8991-1971EDF5C15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109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25915-2044-4DC6-8F6F-D8C22A794013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201BD-091A-4900-8587-AEDAA1BF2BE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530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E4253-D453-42F5-85E6-7829067626CE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2C6BF-0B4A-4E20-A27A-543A3C339BD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283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3DBA-9EAE-4514-B6F5-4246CF3BD0FD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9E5FD-375E-4493-A56A-83AE13669AB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9190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DB0ED-B1B0-480B-8874-EF8642FF4742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16EE6-57FE-4E22-9B82-0C7C2F5FF0F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783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77894-9261-406A-9DFF-69CAAB2D94F8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FA253-3269-47C7-B3F8-BB3922A6D29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684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6C7CF-DAD2-4B60-9084-48D73AC365D6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8039C-61FB-4B72-A998-72F97A0C7D7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823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27555-5E28-4047-976E-21EF71383788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336BD-57CA-477A-B5DA-13C50A82D57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435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12012-C75E-4D7C-9165-E79BAF461D4A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6593D-6237-49A6-870B-61E3DD988A6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264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C6048-B844-4FE6-9E9D-E4522974EF05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E7B0A-7F10-49A4-8393-85AB597D5BD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279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91E8962-9B45-4B02-9331-D5CB3AAA8FBD}" type="datetimeFigureOut">
              <a:rPr lang="sl-SI"/>
              <a:pPr>
                <a:defRPr/>
              </a:pPr>
              <a:t>11.5.2011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BE401E7-F005-4951-832F-1BCB9076E72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  <p:sldLayoutId id="2147483754" r:id="rId4"/>
    <p:sldLayoutId id="2147483758" r:id="rId5"/>
    <p:sldLayoutId id="2147483753" r:id="rId6"/>
    <p:sldLayoutId id="2147483752" r:id="rId7"/>
    <p:sldLayoutId id="2147483759" r:id="rId8"/>
    <p:sldLayoutId id="2147483751" r:id="rId9"/>
    <p:sldLayoutId id="2147483750" r:id="rId10"/>
    <p:sldLayoutId id="214748374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5175"/>
            <a:ext cx="7848600" cy="13684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l-SI" sz="4800" cap="none" smtClean="0"/>
              <a:t>PLAZILCI </a:t>
            </a:r>
            <a:br>
              <a:rPr lang="sl-SI" sz="4800" cap="none" smtClean="0"/>
            </a:br>
            <a:r>
              <a:rPr lang="sl-SI" sz="4800" i="1" cap="none" smtClean="0"/>
              <a:t>(REPTILIA)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2205038"/>
            <a:ext cx="6400800" cy="2976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 Skupine: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-prakuščarji: tuatara</a:t>
            </a:r>
            <a:endParaRPr lang="sl-SI" dirty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319463"/>
            <a:ext cx="3779838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13113"/>
            <a:ext cx="4608513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04813"/>
            <a:ext cx="4537075" cy="282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l-SI" smtClean="0"/>
              <a:t>Plazilci </a:t>
            </a:r>
            <a:r>
              <a:rPr lang="sl-SI" i="1" smtClean="0"/>
              <a:t>(Reptilia)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229600" cy="5135562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sl-SI" smtClean="0"/>
              <a:t>10. Živčevje in čutila: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smtClean="0"/>
              <a:t>živčevje sestavljajo centralni in periferni živčni sistem.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sl-SI" smtClean="0"/>
              <a:t>-čutila/pri vohanju sodeluje jezik, bobniča nimajo-slabo slišijo,zaznavajo tresljaje podlage, termoreceptorji omogočajo zaznavanje plena, zelo dobro so razviti pri kačah.</a:t>
            </a:r>
          </a:p>
          <a:p>
            <a:endParaRPr lang="sl-SI" smtClean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5651500" cy="290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768725"/>
            <a:ext cx="3563937" cy="267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Plazilci </a:t>
            </a:r>
            <a:r>
              <a:rPr lang="sl-SI" i="1" dirty="0"/>
              <a:t>(Reptilia)</a:t>
            </a:r>
            <a:endParaRPr lang="sl-SI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sl-SI" smtClean="0"/>
              <a:t>11. Razmnoževanje:</a:t>
            </a:r>
          </a:p>
          <a:p>
            <a:pPr marL="0" indent="0">
              <a:buFont typeface="Arial" charset="0"/>
              <a:buNone/>
            </a:pPr>
            <a:r>
              <a:rPr lang="sl-SI" smtClean="0"/>
              <a:t>-spolno-enospolniki-jajcerodni. Nekateri plazilci so tudi živorodni.</a:t>
            </a:r>
          </a:p>
          <a:p>
            <a:pPr marL="0" indent="0">
              <a:buFont typeface="Arial" charset="0"/>
              <a:buNone/>
            </a:pPr>
            <a:r>
              <a:rPr lang="sl-SI" smtClean="0"/>
              <a:t>-amniotska jajca so pridobitev plazilcev.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3357563"/>
            <a:ext cx="4779962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4427538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Plazilci </a:t>
            </a:r>
            <a:r>
              <a:rPr lang="sl-SI" i="1" dirty="0"/>
              <a:t>(Reptilia)</a:t>
            </a:r>
            <a:endParaRPr lang="sl-SI" dirty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74168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Plazilci </a:t>
            </a:r>
            <a:r>
              <a:rPr lang="sl-SI" i="1"/>
              <a:t>(Reptilia)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-zarodek črpa hrano iz rumenjaka in beljaka.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-plodnikova membrana (amnion) obdaja jajčni mehur ali plodnik (amniotsko votlino).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-v njej se razvija zarodek (embrio).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-plazilci, ptiči in sesalci–stokovci so amnioti, odlagajo amniotska jajca z jajčno lupino.</a:t>
            </a:r>
          </a:p>
          <a:p>
            <a:pPr marL="182880" indent="-182880" fontAlgn="auto">
              <a:spcAft>
                <a:spcPts val="0"/>
              </a:spcAft>
              <a:buFontTx/>
              <a:buChar char="-"/>
              <a:defRPr/>
            </a:pPr>
            <a:endParaRPr lang="sl-SI" dirty="0" smtClean="0"/>
          </a:p>
          <a:p>
            <a:pPr marL="182880" indent="-182880" fontAlgn="auto">
              <a:spcAft>
                <a:spcPts val="0"/>
              </a:spcAft>
              <a:buFontTx/>
              <a:buChar char="-"/>
              <a:defRPr/>
            </a:pPr>
            <a:endParaRPr lang="sl-SI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06863"/>
            <a:ext cx="3529012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52850"/>
            <a:ext cx="41402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Plazilci </a:t>
            </a:r>
            <a:r>
              <a:rPr lang="sl-SI" i="1" dirty="0"/>
              <a:t>(Reptilia)</a:t>
            </a:r>
            <a:endParaRPr lang="sl-SI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sl-SI" smtClean="0"/>
              <a:t>-krokodili: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557338"/>
            <a:ext cx="31051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27559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98938"/>
            <a:ext cx="4032250" cy="265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993900"/>
            <a:ext cx="2665412" cy="211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219575"/>
            <a:ext cx="439102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sl-SI" smtClean="0"/>
              <a:t>-želve: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3816350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419600"/>
            <a:ext cx="31146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413250"/>
            <a:ext cx="367347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84313"/>
            <a:ext cx="3924300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Plazilci </a:t>
            </a:r>
            <a:r>
              <a:rPr lang="sl-SI" i="1" dirty="0"/>
              <a:t>(Reptilia)</a:t>
            </a:r>
            <a:endParaRPr lang="sl-SI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sl-SI" smtClean="0"/>
              <a:t>-luskarji:kuščarji, kače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341438"/>
            <a:ext cx="4464050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05038"/>
            <a:ext cx="26955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06913"/>
            <a:ext cx="3095625" cy="235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481513"/>
            <a:ext cx="316865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448175"/>
            <a:ext cx="18954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Plazilci </a:t>
            </a:r>
            <a:r>
              <a:rPr lang="sl-SI" i="1" dirty="0"/>
              <a:t>(Reptilia)</a:t>
            </a:r>
            <a:endParaRPr lang="sl-SI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charset="0"/>
              <a:buAutoNum type="arabicPeriod"/>
            </a:pPr>
            <a:r>
              <a:rPr lang="sl-SI" smtClean="0"/>
              <a:t>Habitat: kopenski in vodni ekosistemi.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sl-SI" smtClean="0"/>
              <a:t>Zgradba pozidne kuščarice: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997325"/>
            <a:ext cx="4752975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65575"/>
            <a:ext cx="3816350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Plazilci </a:t>
            </a:r>
            <a:r>
              <a:rPr lang="sl-SI" i="1" dirty="0"/>
              <a:t>(Reptilia)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sl-SI" sz="2200" smtClean="0"/>
              <a:t>3. Dihala: koža nima dihalne vloge, dihalni organ so pljuča-navznoter povečana dihalna površina.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sl-SI" sz="2200" smtClean="0"/>
              <a:t>4. Prebavilo: 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sl-SI" sz="2200" smtClean="0"/>
              <a:t>-usta z zobmi in jezikom-požiralnik-želodec-črevo-zadnjična odprtina-stok ali kloaka.V začetni del črevesa se iztekajo izvodila iz trebušne slinavke in jeter - z izločki omogočajo kemično razgradnjo hrane.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sl-SI" sz="2200" smtClean="0"/>
              <a:t>-prebavila plazilcev se nekoliko razlikujejo, saj je večina mesojeda, nekateri so rastlinojedi ali vsejedi.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sl-SI" sz="220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sl-SI" sz="2200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2082800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60825"/>
            <a:ext cx="3492500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122738"/>
            <a:ext cx="3600450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l-SI" smtClean="0"/>
              <a:t>Plazilci </a:t>
            </a:r>
            <a:r>
              <a:rPr lang="sl-SI" i="1" smtClean="0"/>
              <a:t>(Reptilia)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sl-SI" sz="2200" smtClean="0"/>
              <a:t>5. Krvožilni sistem: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sl-SI" sz="2200" smtClean="0"/>
              <a:t>-sklenjen-dvojni krvni obtok- tridelno srce. Pri krokodilih se pojavlja štiridelno srce.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sl-SI" sz="2200" smtClean="0"/>
              <a:t>-so živali z nestalno telesno temperaturo.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55938"/>
            <a:ext cx="6048375" cy="380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781550"/>
            <a:ext cx="28575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Plazilci </a:t>
            </a:r>
            <a:r>
              <a:rPr lang="sl-SI" i="1" dirty="0"/>
              <a:t>(Reptilia)</a:t>
            </a:r>
            <a:endParaRPr lang="sl-SI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sl-SI" smtClean="0"/>
              <a:t>6. Mišičje: </a:t>
            </a:r>
          </a:p>
          <a:p>
            <a:pPr marL="0" indent="0">
              <a:buFont typeface="Arial" charset="0"/>
              <a:buNone/>
            </a:pPr>
            <a:r>
              <a:rPr lang="sl-SI" smtClean="0"/>
              <a:t>-skeletno, gladko in srčno mišično tkivo.</a:t>
            </a:r>
          </a:p>
          <a:p>
            <a:pPr marL="0" indent="0">
              <a:buFont typeface="Arial" charset="0"/>
              <a:buNone/>
            </a:pPr>
            <a:r>
              <a:rPr lang="sl-SI" smtClean="0"/>
              <a:t>7. Ogrodje:</a:t>
            </a:r>
          </a:p>
          <a:p>
            <a:pPr marL="0" indent="0">
              <a:buFont typeface="Arial" charset="0"/>
              <a:buNone/>
            </a:pPr>
            <a:r>
              <a:rPr lang="sl-SI" smtClean="0"/>
              <a:t>-notranje:kosti glave, trupa, sprednjih in zadnjih okončin.</a:t>
            </a:r>
          </a:p>
          <a:p>
            <a:pPr marL="0" indent="0">
              <a:buFont typeface="Arial" charset="0"/>
              <a:buNone/>
            </a:pPr>
            <a:r>
              <a:rPr lang="sl-SI" smtClean="0"/>
              <a:t>Primerjalno: okostja plazilcev se razlikujejo.</a:t>
            </a:r>
          </a:p>
          <a:p>
            <a:pPr marL="0" indent="0">
              <a:buFont typeface="Arial" charset="0"/>
              <a:buNone/>
            </a:pPr>
            <a:endParaRPr lang="sl-SI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60800"/>
            <a:ext cx="4679950" cy="281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816350"/>
            <a:ext cx="352742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Plazilci </a:t>
            </a:r>
            <a:r>
              <a:rPr lang="sl-SI" i="1" dirty="0"/>
              <a:t>(Reptilia)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sl-SI" smtClean="0"/>
              <a:t>8. Izločala: srednje ledvice. V izločku prevladuje sečna kislina-slabo topna v vodi.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sl-SI" smtClean="0"/>
              <a:t>9. Ovojni sistem: debela, dvoplastna koža iz povrhnjice in usnjice.</a:t>
            </a:r>
          </a:p>
          <a:p>
            <a:pPr marL="0" indent="0">
              <a:lnSpc>
                <a:spcPct val="90000"/>
              </a:lnSpc>
              <a:buFontTx/>
              <a:buChar char="-"/>
            </a:pPr>
            <a:r>
              <a:rPr lang="sl-SI" smtClean="0"/>
              <a:t>zunanji del povrhnjice je poroženel. Žival varuje pred poškodbami, preprečuje dihanje, občasno se levi.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57563"/>
            <a:ext cx="2778125" cy="350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360738"/>
            <a:ext cx="5256213" cy="349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200</TotalTime>
  <Words>357</Words>
  <Application>Microsoft Office PowerPoint</Application>
  <PresentationFormat>Diaprojekcija na zaslonu (4:3)</PresentationFormat>
  <Paragraphs>44</Paragraphs>
  <Slides>13</Slides>
  <Notes>13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6" baseType="lpstr">
      <vt:lpstr>Arial</vt:lpstr>
      <vt:lpstr>Calibri</vt:lpstr>
      <vt:lpstr>Clarity</vt:lpstr>
      <vt:lpstr>PLAZILCI  (REPTILIA)</vt:lpstr>
      <vt:lpstr>Plazilci (Reptilia)</vt:lpstr>
      <vt:lpstr>PowerPointova predstavitev</vt:lpstr>
      <vt:lpstr>Plazilci (Reptilia)</vt:lpstr>
      <vt:lpstr>Plazilci (Reptilia)</vt:lpstr>
      <vt:lpstr>Plazilci (Reptilia)</vt:lpstr>
      <vt:lpstr>Plazilci (Reptilia)</vt:lpstr>
      <vt:lpstr>Plazilci (Reptilia)</vt:lpstr>
      <vt:lpstr>Plazilci (Reptilia)</vt:lpstr>
      <vt:lpstr>Plazilci (Reptilia)</vt:lpstr>
      <vt:lpstr>Plazilci (Reptilia)</vt:lpstr>
      <vt:lpstr>Plazilci (Reptilia)</vt:lpstr>
      <vt:lpstr>Plazilci (Reptilia)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Plazilci (Reptilia)</dc:title>
  <dc:creator>Mirna Malus</dc:creator>
  <cp:lastModifiedBy>Racunalnik</cp:lastModifiedBy>
  <cp:revision>11</cp:revision>
  <dcterms:created xsi:type="dcterms:W3CDTF">2011-03-23T16:47:22Z</dcterms:created>
  <dcterms:modified xsi:type="dcterms:W3CDTF">2011-05-11T08:21:18Z</dcterms:modified>
</cp:coreProperties>
</file>