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58" r:id="rId4"/>
    <p:sldId id="259" r:id="rId5"/>
    <p:sldId id="257" r:id="rId6"/>
    <p:sldId id="263" r:id="rId7"/>
    <p:sldId id="261" r:id="rId8"/>
    <p:sldId id="262" r:id="rId9"/>
    <p:sldId id="264" r:id="rId10"/>
    <p:sldId id="268" r:id="rId11"/>
    <p:sldId id="267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9" autoAdjust="0"/>
  </p:normalViewPr>
  <p:slideViewPr>
    <p:cSldViewPr>
      <p:cViewPr varScale="1">
        <p:scale>
          <a:sx n="78" d="100"/>
          <a:sy n="78" d="100"/>
        </p:scale>
        <p:origin x="-157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-18"/>
              </a:defRPr>
            </a:lvl1pPr>
          </a:lstStyle>
          <a:p>
            <a:endParaRPr lang="sl-SI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-18"/>
              </a:defRPr>
            </a:lvl1pPr>
          </a:lstStyle>
          <a:p>
            <a:fld id="{F2A51DAA-76FC-444A-B579-D249A3780818}" type="datetimeFigureOut">
              <a:rPr lang="sl-SI"/>
              <a:pPr/>
              <a:t>11.5.2011</a:t>
            </a:fld>
            <a:endParaRPr lang="sl-SI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-18"/>
              </a:defRPr>
            </a:lvl1pPr>
          </a:lstStyle>
          <a:p>
            <a:endParaRPr lang="sl-SI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-18"/>
              </a:defRPr>
            </a:lvl1pPr>
          </a:lstStyle>
          <a:p>
            <a:fld id="{6C8337CB-EE1E-409F-A610-CB45781DAB5E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5611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E2609F-D8AB-43D9-85EF-EA3FF683E790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1E0C17-B590-4C2F-AAC8-8BAD9A4549C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1603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7796AB-D058-4EDC-A2A0-C8ADE80769E7}" type="slidenum">
              <a:rPr lang="sl-SI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l-SI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758963-D6B1-4304-82E0-F649044BCAE7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41860B-7F70-4455-9FD1-AD63CFEDD2B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9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9D8E-7010-43CA-AFFC-B85903959E3B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B11B-9907-40CD-8D9D-436EAA2F9CD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72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DEF1C-0F94-458E-B4E9-1ECDC13E1EAC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7F79-0596-4C35-8663-C8FEE53646B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63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CC98-6E12-4F5B-85FB-C30E839842A9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2299-EDD9-4823-916C-B86880D767A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592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7C83A0-AA14-4074-BD87-B21A9AC788D7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155963-F35D-4392-8CAA-6DC3F7FEAA3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473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D5B73-52BC-4F44-84FB-E03D01E77743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67EA-49A0-4993-8EF9-C9E2220D63B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448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988297-13F4-472B-BCD2-81F48ACB79F4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B4C083-BB72-4BAC-BD67-8D62B190F45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56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97224-5159-4AA9-A60A-CC7FC64EFC69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E0AF-9A7B-498A-847D-9C5626C6B05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55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82F7D5-345E-48C5-A973-526289C2DB6A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7F33C7-2DC7-4F69-ABAE-CEA0F7AB448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410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9F48FB-09EF-4B4B-90C7-EA7C464D662F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630E73-A95B-437E-927F-2F4AB7D134D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929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021A36-CBF8-4DFD-8D66-8F7556B8AACE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507089-E9B2-4214-91C6-ED63BD89C42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06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C8C8022-ED59-4B0B-9C62-A80F8D0F0F5E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BFE217C0-6117-4761-B7AB-32790B33899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94" r:id="rId5"/>
    <p:sldLayoutId id="2147483789" r:id="rId6"/>
    <p:sldLayoutId id="2147483795" r:id="rId7"/>
    <p:sldLayoutId id="2147483796" r:id="rId8"/>
    <p:sldLayoutId id="2147483797" r:id="rId9"/>
    <p:sldLayoutId id="2147483788" r:id="rId10"/>
    <p:sldLayoutId id="21474837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7663" y="415925"/>
            <a:ext cx="7405687" cy="1471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2">
                    <a:satMod val="130000"/>
                  </a:schemeClr>
                </a:solidFill>
              </a:rPr>
              <a:t>Dvoživke </a:t>
            </a:r>
            <a:r>
              <a:rPr lang="sl-SI" i="1" dirty="0" smtClean="0">
                <a:solidFill>
                  <a:schemeClr val="tx2">
                    <a:satMod val="130000"/>
                  </a:schemeClr>
                </a:solidFill>
              </a:rPr>
              <a:t>(Amphibia)</a:t>
            </a:r>
            <a:endParaRPr lang="sl-SI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marL="541782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sl-SI" dirty="0" smtClean="0"/>
              <a:t>Habitat in primeri:</a:t>
            </a:r>
          </a:p>
          <a:p>
            <a:pPr marL="484632" indent="-457200"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celinske vode in kopno.</a:t>
            </a:r>
          </a:p>
          <a:p>
            <a:pPr marL="484632" indent="-457200"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p</a:t>
            </a:r>
            <a:r>
              <a:rPr lang="sl-SI" dirty="0" smtClean="0"/>
              <a:t>rimeri:</a:t>
            </a:r>
            <a:endParaRPr lang="sl-SI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13113"/>
            <a:ext cx="42767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3400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Dvoživke </a:t>
            </a:r>
            <a:r>
              <a:rPr lang="sl-SI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(Amphibia)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1435100" y="1052513"/>
            <a:ext cx="7499350" cy="5195887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sl-SI" sz="2500" smtClean="0"/>
              <a:t>8. Izločala: preproste ledvice-sečevoda-sečni mehur-stok ali kloaka. Izloček je seč ali urin, dušikova snov je sečnina.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sl-SI" sz="2500" smtClean="0"/>
              <a:t>9. Ovojni sistem: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l-SI" sz="2500" smtClean="0"/>
              <a:t>tanka dvoplastna koža, brez lusk, sluzasta, močno prekrvavljena in omogoča dihanje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l-SI" sz="2500" smtClean="0"/>
              <a:t>zunanja plast je roževinasta, tanka plast roževine se večkrat osmuka.</a:t>
            </a:r>
          </a:p>
          <a:p>
            <a:endParaRPr lang="sl-SI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03650"/>
            <a:ext cx="36004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33825"/>
            <a:ext cx="3916363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7497763" cy="86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Dvoživke </a:t>
            </a:r>
            <a:r>
              <a:rPr lang="sl-SI" i="1" dirty="0">
                <a:solidFill>
                  <a:schemeClr val="tx2">
                    <a:satMod val="130000"/>
                  </a:schemeClr>
                </a:solidFill>
              </a:rPr>
              <a:t>(Amphibia)</a:t>
            </a: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963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700" smtClean="0"/>
              <a:t>10. Živčevje in čutila: dobro razvita.</a:t>
            </a:r>
          </a:p>
          <a:p>
            <a:pPr marL="80963" indent="0">
              <a:lnSpc>
                <a:spcPct val="80000"/>
              </a:lnSpc>
              <a:buFontTx/>
              <a:buChar char="-"/>
            </a:pPr>
            <a:r>
              <a:rPr lang="sl-SI" sz="2700" smtClean="0"/>
              <a:t>centralno živčevje sestavljajo možgani in hrbtenjača.</a:t>
            </a:r>
          </a:p>
          <a:p>
            <a:pPr marL="80963" indent="0">
              <a:lnSpc>
                <a:spcPct val="80000"/>
              </a:lnSpc>
              <a:buFontTx/>
              <a:buChar char="-"/>
            </a:pPr>
            <a:r>
              <a:rPr lang="sl-SI" sz="2700" smtClean="0"/>
              <a:t>periferno živčevje sestavljajo možganski, hrbtenjačni ali spinalni živci, vegetativni živci.</a:t>
            </a:r>
          </a:p>
          <a:p>
            <a:pPr marL="80963" indent="0">
              <a:lnSpc>
                <a:spcPct val="80000"/>
              </a:lnSpc>
              <a:buFontTx/>
              <a:buChar char="-"/>
            </a:pPr>
            <a:endParaRPr lang="sl-SI" sz="270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13100"/>
            <a:ext cx="5113337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213100"/>
            <a:ext cx="2992437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Dvoživke </a:t>
            </a:r>
            <a:r>
              <a:rPr lang="sl-SI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(Amphibia)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1435100" y="1125538"/>
            <a:ext cx="7499350" cy="51228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sl-SI" sz="2700" smtClean="0"/>
              <a:t>čutila: imajo notranje in srednje uho. Na zunanji strani srednjega ušesa je bobnič, povezavo med žrelom in srednjim ušesom tvori Evstahijeva cev. V notranjem ušesu je čutilo za sluh in ravnotežje.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l-SI" sz="2700" smtClean="0"/>
              <a:t>velike oči so zavarovane z žmurko in vekami.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l-SI" sz="2700" smtClean="0"/>
              <a:t>V nosni votlini so nosnice s čutnicami za zaznavanje kemičnih dražljajev.</a:t>
            </a:r>
          </a:p>
          <a:p>
            <a:endParaRPr lang="sl-SI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73475"/>
            <a:ext cx="3960813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421163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Dvoživke </a:t>
            </a:r>
            <a:r>
              <a:rPr lang="sl-SI" sz="39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(Amphibia)</a:t>
            </a:r>
            <a:endParaRPr lang="sl-SI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963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700" smtClean="0"/>
              <a:t>11. Razmnoževalni sistem:</a:t>
            </a:r>
          </a:p>
          <a:p>
            <a:pPr marL="80963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700" smtClean="0"/>
              <a:t>-spolno-enospolniki.</a:t>
            </a:r>
          </a:p>
          <a:p>
            <a:pPr marL="80963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700" smtClean="0"/>
              <a:t>-pri zeleni žabi je prisotna preobrazba ali metamorfoza, nekatere dvoživke so živorodne.</a:t>
            </a:r>
          </a:p>
          <a:p>
            <a:pPr marL="80963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700" smtClean="0"/>
              <a:t>-osemenitev je zunanja. Samica odlaga mrest- to so kepe s sluzjo ovitih jajčec, ki jih samec  osemenjuje.</a:t>
            </a:r>
          </a:p>
          <a:p>
            <a:pPr marL="80963" indent="0">
              <a:lnSpc>
                <a:spcPct val="80000"/>
              </a:lnSpc>
              <a:buFontTx/>
              <a:buChar char="-"/>
            </a:pPr>
            <a:r>
              <a:rPr lang="sl-SI" sz="2700" smtClean="0"/>
              <a:t>preobrazba: oplojeno jajčece -paglavec -mlada žaba.</a:t>
            </a:r>
          </a:p>
          <a:p>
            <a:pPr marL="80963" indent="0">
              <a:lnSpc>
                <a:spcPct val="80000"/>
              </a:lnSpc>
              <a:buFontTx/>
              <a:buChar char="-"/>
            </a:pPr>
            <a:r>
              <a:rPr lang="sl-SI" sz="2700" smtClean="0"/>
              <a:t>na preobrazbo vpliva temperatura...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03688"/>
            <a:ext cx="3671887" cy="275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138613"/>
            <a:ext cx="4284662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35100" y="274638"/>
            <a:ext cx="749935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Dvoživke </a:t>
            </a:r>
            <a:r>
              <a:rPr lang="sl-SI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(Amphibia)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sl-SI" sz="2700" smtClean="0"/>
              <a:t>12. Posebnosti: dvoživke so še živali z nestalno telesno temperaturo/poikilotermni organizmi, temperatura je odvisna od temperature okolja.</a:t>
            </a:r>
          </a:p>
          <a:p>
            <a:endParaRPr lang="sl-SI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654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37063"/>
            <a:ext cx="2057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636838"/>
            <a:ext cx="2690812" cy="42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92375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79925"/>
            <a:ext cx="3176587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Dvoživke </a:t>
            </a:r>
            <a:r>
              <a:rPr lang="sl-SI" i="1" dirty="0">
                <a:solidFill>
                  <a:schemeClr val="tx2">
                    <a:satMod val="130000"/>
                  </a:schemeClr>
                </a:solidFill>
              </a:rPr>
              <a:t>(Amphibia)</a:t>
            </a: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 smtClean="0"/>
              <a:t>Sistematika dvoživk: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sleporili: tropske dvoživke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r</a:t>
            </a:r>
            <a:r>
              <a:rPr lang="sl-SI" dirty="0" smtClean="0"/>
              <a:t>epate dvoživke: veliki pupek, navadni močerad, človeška ribica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b</a:t>
            </a:r>
            <a:r>
              <a:rPr lang="sl-SI" dirty="0" smtClean="0"/>
              <a:t>rezrepe dvoživke: zelena žaba, navadna krastača, urh, sekulja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57340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11575"/>
            <a:ext cx="57150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Dvoživke </a:t>
            </a:r>
            <a:r>
              <a:rPr lang="sl-SI" i="1" dirty="0">
                <a:solidFill>
                  <a:schemeClr val="tx2">
                    <a:satMod val="130000"/>
                  </a:schemeClr>
                </a:solidFill>
              </a:rPr>
              <a:t>(Amphibia)</a:t>
            </a: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9138"/>
            <a:ext cx="5715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Dvoživke </a:t>
            </a:r>
            <a:r>
              <a:rPr lang="sl-SI" i="1" dirty="0">
                <a:solidFill>
                  <a:schemeClr val="tx2">
                    <a:satMod val="130000"/>
                  </a:schemeClr>
                </a:solidFill>
              </a:rPr>
              <a:t>(Amphibia)</a:t>
            </a: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 smtClean="0"/>
              <a:t>2. Zgradba zelene žabe: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ploščata glava prehaja v kratek trup.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s</a:t>
            </a:r>
            <a:r>
              <a:rPr lang="sl-SI" dirty="0" smtClean="0"/>
              <a:t>prednje in zadnje okončine.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s</a:t>
            </a:r>
            <a:r>
              <a:rPr lang="sl-SI" dirty="0" smtClean="0"/>
              <a:t>prednja okončina je sestavljena iz kosti v nadlakti, podlakti in roki.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z</a:t>
            </a:r>
            <a:r>
              <a:rPr lang="sl-SI" dirty="0" smtClean="0"/>
              <a:t>adnja okončina je sestavljena iz kosti v stegnu, goleni in stopalu.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endParaRPr lang="sl-SI" dirty="0" smtClean="0"/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Dvoživke </a:t>
            </a:r>
            <a:r>
              <a:rPr lang="sl-SI" i="1" dirty="0">
                <a:solidFill>
                  <a:schemeClr val="tx2">
                    <a:satMod val="130000"/>
                  </a:schemeClr>
                </a:solidFill>
              </a:rPr>
              <a:t>(Amphibia)</a:t>
            </a: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963" indent="0">
              <a:lnSpc>
                <a:spcPct val="90000"/>
              </a:lnSpc>
              <a:buFont typeface="Wingdings 2" pitchFamily="18" charset="2"/>
              <a:buNone/>
            </a:pPr>
            <a:r>
              <a:rPr lang="sl-SI" sz="3000" smtClean="0"/>
              <a:t>3. Dihala: </a:t>
            </a:r>
          </a:p>
          <a:p>
            <a:pPr marL="80963" indent="0">
              <a:lnSpc>
                <a:spcPct val="90000"/>
              </a:lnSpc>
              <a:buFont typeface="Wingdings 2" pitchFamily="18" charset="2"/>
              <a:buNone/>
            </a:pPr>
            <a:r>
              <a:rPr lang="sl-SI" sz="3000" smtClean="0"/>
              <a:t>-odrasla žaba diha s pljuči in kožo. </a:t>
            </a:r>
          </a:p>
          <a:p>
            <a:pPr marL="80963" indent="0">
              <a:lnSpc>
                <a:spcPct val="90000"/>
              </a:lnSpc>
              <a:buFont typeface="Wingdings 2" pitchFamily="18" charset="2"/>
              <a:buNone/>
            </a:pPr>
            <a:r>
              <a:rPr lang="sl-SI" sz="3000" smtClean="0"/>
              <a:t>-ličinke dihajo s škrgami.</a:t>
            </a:r>
          </a:p>
          <a:p>
            <a:pPr marL="80963" indent="0">
              <a:lnSpc>
                <a:spcPct val="90000"/>
              </a:lnSpc>
              <a:buFont typeface="Wingdings 2" pitchFamily="18" charset="2"/>
              <a:buNone/>
            </a:pPr>
            <a:r>
              <a:rPr lang="sl-SI" sz="3000" smtClean="0"/>
              <a:t>4. Prebavila:</a:t>
            </a:r>
          </a:p>
          <a:p>
            <a:pPr marL="80963" indent="0">
              <a:lnSpc>
                <a:spcPct val="90000"/>
              </a:lnSpc>
              <a:buFont typeface="Wingdings 2" pitchFamily="18" charset="2"/>
              <a:buNone/>
            </a:pPr>
            <a:r>
              <a:rPr lang="sl-SI" sz="3000" smtClean="0"/>
              <a:t>-usta z jezikom in zobmi-požiralnik-želodec-dvanajstnik-tanko črevo- debelo črevo-stok ali kloaka.</a:t>
            </a:r>
          </a:p>
          <a:p>
            <a:pPr marL="80963" indent="0">
              <a:lnSpc>
                <a:spcPct val="90000"/>
              </a:lnSpc>
              <a:buFont typeface="Wingdings 2" pitchFamily="18" charset="2"/>
              <a:buNone/>
            </a:pPr>
            <a:r>
              <a:rPr lang="sl-SI" sz="3000" smtClean="0"/>
              <a:t>-v dvanajstnik se izlivajo izvodila trebušne slinavke in jeter.</a:t>
            </a:r>
          </a:p>
          <a:p>
            <a:pPr marL="80963" indent="0">
              <a:lnSpc>
                <a:spcPct val="90000"/>
              </a:lnSpc>
              <a:buFont typeface="Wingdings 2" pitchFamily="18" charset="2"/>
              <a:buNone/>
            </a:pPr>
            <a:r>
              <a:rPr lang="sl-SI" sz="3000" smtClean="0"/>
              <a:t>-po načinu prehranjevanja je mesojedec.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4384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Dvoživke </a:t>
            </a:r>
            <a:r>
              <a:rPr lang="sl-SI" i="1" dirty="0">
                <a:solidFill>
                  <a:schemeClr val="tx2">
                    <a:satMod val="130000"/>
                  </a:schemeClr>
                </a:solidFill>
              </a:rPr>
              <a:t>(Amphibia)</a:t>
            </a: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 smtClean="0"/>
              <a:t>5. Krvožilni sistem: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 smtClean="0"/>
              <a:t>-sklenjen, dvojni krvni obtok.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srce je iz dveh preddvorov in enega prekata.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Iz pljuč priteka oksigenirana kri v levi preddvor.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Deoksigenirana kri iz telesa se izliva v desni preddvor.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V prekatu se obe krvi deloma pomešata.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Prekat omogoča izlivanje krvi proti pljučam in posameznim delom telesa.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5775"/>
            <a:ext cx="3059112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Dvoživke </a:t>
            </a:r>
            <a:r>
              <a:rPr lang="sl-SI" i="1" dirty="0">
                <a:solidFill>
                  <a:schemeClr val="tx2">
                    <a:satMod val="130000"/>
                  </a:schemeClr>
                </a:solidFill>
              </a:rPr>
              <a:t>(Amphibia)</a:t>
            </a: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963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500" smtClean="0"/>
              <a:t>6. Mišičje: sestavljajo različna tkiva – skeletno, gladko in srčno mišično tkivo.</a:t>
            </a:r>
          </a:p>
          <a:p>
            <a:pPr marL="80963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500" smtClean="0"/>
              <a:t>7. Ogrodje: notranje.</a:t>
            </a:r>
          </a:p>
          <a:p>
            <a:pPr marL="80963" indent="0">
              <a:lnSpc>
                <a:spcPct val="80000"/>
              </a:lnSpc>
              <a:buFont typeface="Wingdings 2" pitchFamily="18" charset="2"/>
              <a:buNone/>
            </a:pPr>
            <a:r>
              <a:rPr lang="sl-SI" sz="2500" smtClean="0"/>
              <a:t>Sestavljajo ga kosti glave, trupa, sprednjih in zadnjih okončin.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22588"/>
            <a:ext cx="4321175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52738"/>
            <a:ext cx="3851275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129</TotalTime>
  <Words>498</Words>
  <Application>Microsoft Office PowerPoint</Application>
  <PresentationFormat>Diaprojekcija na zaslonu (4:3)</PresentationFormat>
  <Paragraphs>59</Paragraphs>
  <Slides>14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Gill Sans MT</vt:lpstr>
      <vt:lpstr>Arial</vt:lpstr>
      <vt:lpstr>Wingdings 2</vt:lpstr>
      <vt:lpstr>Verdana</vt:lpstr>
      <vt:lpstr>Calibri</vt:lpstr>
      <vt:lpstr>Solstice</vt:lpstr>
      <vt:lpstr>Dvoživke (Amphibia)</vt:lpstr>
      <vt:lpstr>Dvoživke (Amphibia)</vt:lpstr>
      <vt:lpstr>PowerPointova predstavitev</vt:lpstr>
      <vt:lpstr>Dvoživke (Amphibia)</vt:lpstr>
      <vt:lpstr>Dvoživke (Amphibia)</vt:lpstr>
      <vt:lpstr>PowerPointova predstavitev</vt:lpstr>
      <vt:lpstr>Dvoživke (Amphibia)</vt:lpstr>
      <vt:lpstr>Dvoživke (Amphibia)</vt:lpstr>
      <vt:lpstr>Dvoživke (Amphibia)</vt:lpstr>
      <vt:lpstr>Dvoživke (Amphibia)</vt:lpstr>
      <vt:lpstr>Dvoživke (Amphibia)</vt:lpstr>
      <vt:lpstr>Dvoživke (Amphibia)</vt:lpstr>
      <vt:lpstr>Dvoživke (Amphibia)</vt:lpstr>
      <vt:lpstr>Dvoživke (Amphibia)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Dvoživke (Amphibia)</dc:title>
  <dc:creator>Mirna Malus</dc:creator>
  <cp:lastModifiedBy>Racunalnik</cp:lastModifiedBy>
  <cp:revision>10</cp:revision>
  <dcterms:created xsi:type="dcterms:W3CDTF">2011-03-17T16:38:48Z</dcterms:created>
  <dcterms:modified xsi:type="dcterms:W3CDTF">2011-05-11T08:19:15Z</dcterms:modified>
</cp:coreProperties>
</file>