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2" r:id="rId8"/>
    <p:sldId id="261" r:id="rId9"/>
    <p:sldId id="263" r:id="rId10"/>
    <p:sldId id="264" r:id="rId11"/>
    <p:sldId id="265" r:id="rId12"/>
    <p:sldId id="266" r:id="rId13"/>
    <p:sldId id="268" r:id="rId14"/>
    <p:sldId id="269" r:id="rId15"/>
    <p:sldId id="270" r:id="rId16"/>
    <p:sldId id="271" r:id="rId17"/>
    <p:sldId id="272" r:id="rId18"/>
    <p:sldId id="273" r:id="rId19"/>
    <p:sldId id="274" r:id="rId20"/>
    <p:sldId id="277" r:id="rId21"/>
    <p:sldId id="275" r:id="rId22"/>
    <p:sldId id="276" r:id="rId23"/>
    <p:sldId id="278" r:id="rId24"/>
    <p:sldId id="279" r:id="rId25"/>
    <p:sldId id="280" r:id="rId2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7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A4045A84-53AB-4F3C-B443-08B9EBA77985}"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365346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4045A84-53AB-4F3C-B443-08B9EBA77985}"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63550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4045A84-53AB-4F3C-B443-08B9EBA77985}"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151171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4045A84-53AB-4F3C-B443-08B9EBA77985}"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109131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A4045A84-53AB-4F3C-B443-08B9EBA77985}"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7820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A4045A84-53AB-4F3C-B443-08B9EBA77985}" type="datetimeFigureOut">
              <a:rPr lang="sl-SI" smtClean="0"/>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397811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A4045A84-53AB-4F3C-B443-08B9EBA77985}" type="datetimeFigureOut">
              <a:rPr lang="sl-SI" smtClean="0"/>
              <a:t>30.3.2020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257867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A4045A84-53AB-4F3C-B443-08B9EBA77985}" type="datetimeFigureOut">
              <a:rPr lang="sl-SI" smtClean="0"/>
              <a:t>30.3.2020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321439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A4045A84-53AB-4F3C-B443-08B9EBA77985}" type="datetimeFigureOut">
              <a:rPr lang="sl-SI" smtClean="0"/>
              <a:t>30.3.2020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189366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A4045A84-53AB-4F3C-B443-08B9EBA77985}" type="datetimeFigureOut">
              <a:rPr lang="sl-SI" smtClean="0"/>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115906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A4045A84-53AB-4F3C-B443-08B9EBA77985}" type="datetimeFigureOut">
              <a:rPr lang="sl-SI" smtClean="0"/>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B36CB-62BF-447E-8CEB-5A4667F2109C}" type="slidenum">
              <a:rPr lang="sl-SI" smtClean="0"/>
              <a:t>‹#›</a:t>
            </a:fld>
            <a:endParaRPr lang="sl-SI"/>
          </a:p>
        </p:txBody>
      </p:sp>
    </p:spTree>
    <p:extLst>
      <p:ext uri="{BB962C8B-B14F-4D97-AF65-F5344CB8AC3E}">
        <p14:creationId xmlns:p14="http://schemas.microsoft.com/office/powerpoint/2010/main" val="90114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45A84-53AB-4F3C-B443-08B9EBA77985}" type="datetimeFigureOut">
              <a:rPr lang="sl-SI" smtClean="0"/>
              <a:t>30.3.2020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B36CB-62BF-447E-8CEB-5A4667F2109C}" type="slidenum">
              <a:rPr lang="sl-SI" smtClean="0"/>
              <a:t>‹#›</a:t>
            </a:fld>
            <a:endParaRPr lang="sl-SI"/>
          </a:p>
        </p:txBody>
      </p:sp>
    </p:spTree>
    <p:extLst>
      <p:ext uri="{BB962C8B-B14F-4D97-AF65-F5344CB8AC3E}">
        <p14:creationId xmlns:p14="http://schemas.microsoft.com/office/powerpoint/2010/main" val="154549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pUM58LIU2L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umanotera.org/izracunaj-svoj-ogljicni-odti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600891"/>
            <a:ext cx="9144000" cy="1558835"/>
          </a:xfrm>
        </p:spPr>
        <p:txBody>
          <a:bodyPr/>
          <a:lstStyle/>
          <a:p>
            <a:r>
              <a:rPr lang="sl-SI" dirty="0" err="1" smtClean="0"/>
              <a:t>Okoljski</a:t>
            </a:r>
            <a:r>
              <a:rPr lang="sl-SI" dirty="0" smtClean="0"/>
              <a:t> problemi</a:t>
            </a:r>
            <a:endParaRPr lang="sl-SI" dirty="0"/>
          </a:p>
        </p:txBody>
      </p:sp>
      <p:pic>
        <p:nvPicPr>
          <p:cNvPr id="5" name="Slika 4"/>
          <p:cNvPicPr>
            <a:picLocks noChangeAspect="1"/>
          </p:cNvPicPr>
          <p:nvPr/>
        </p:nvPicPr>
        <p:blipFill>
          <a:blip r:embed="rId2"/>
          <a:stretch>
            <a:fillRect/>
          </a:stretch>
        </p:blipFill>
        <p:spPr>
          <a:xfrm>
            <a:off x="2664822" y="2360023"/>
            <a:ext cx="7743825" cy="3848100"/>
          </a:xfrm>
          <a:prstGeom prst="rect">
            <a:avLst/>
          </a:prstGeom>
        </p:spPr>
      </p:pic>
      <p:sp>
        <p:nvSpPr>
          <p:cNvPr id="3" name="Podnaslov 2"/>
          <p:cNvSpPr>
            <a:spLocks noGrp="1"/>
          </p:cNvSpPr>
          <p:nvPr>
            <p:ph type="subTitle" idx="1"/>
          </p:nvPr>
        </p:nvSpPr>
        <p:spPr>
          <a:xfrm>
            <a:off x="1524000" y="2360023"/>
            <a:ext cx="9144000" cy="3971108"/>
          </a:xfrm>
        </p:spPr>
        <p:txBody>
          <a:bodyPr/>
          <a:lstStyle/>
          <a:p>
            <a:endParaRPr lang="sl-SI" dirty="0"/>
          </a:p>
        </p:txBody>
      </p:sp>
    </p:spTree>
    <p:extLst>
      <p:ext uri="{BB962C8B-B14F-4D97-AF65-F5344CB8AC3E}">
        <p14:creationId xmlns:p14="http://schemas.microsoft.com/office/powerpoint/2010/main" val="22484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36955"/>
          </a:xfrm>
        </p:spPr>
        <p:txBody>
          <a:bodyPr/>
          <a:lstStyle/>
          <a:p>
            <a:pPr algn="ctr"/>
            <a:r>
              <a:rPr lang="sl-SI" dirty="0" smtClean="0"/>
              <a:t>Dejanska ekološka niša</a:t>
            </a:r>
            <a:endParaRPr lang="sl-SI" dirty="0"/>
          </a:p>
        </p:txBody>
      </p:sp>
      <p:pic>
        <p:nvPicPr>
          <p:cNvPr id="4" name="Označba mesta vsebine 3"/>
          <p:cNvPicPr>
            <a:picLocks noGrp="1" noChangeAspect="1"/>
          </p:cNvPicPr>
          <p:nvPr>
            <p:ph idx="1"/>
          </p:nvPr>
        </p:nvPicPr>
        <p:blipFill>
          <a:blip r:embed="rId2"/>
          <a:stretch>
            <a:fillRect/>
          </a:stretch>
        </p:blipFill>
        <p:spPr>
          <a:xfrm>
            <a:off x="550077" y="1976845"/>
            <a:ext cx="11427455" cy="4171405"/>
          </a:xfrm>
          <a:prstGeom prst="rect">
            <a:avLst/>
          </a:prstGeom>
        </p:spPr>
      </p:pic>
    </p:spTree>
    <p:extLst>
      <p:ext uri="{BB962C8B-B14F-4D97-AF65-F5344CB8AC3E}">
        <p14:creationId xmlns:p14="http://schemas.microsoft.com/office/powerpoint/2010/main" val="361864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title"/>
          </p:nvPr>
        </p:nvSpPr>
        <p:spPr>
          <a:xfrm>
            <a:off x="838200" y="365126"/>
            <a:ext cx="10515600" cy="906326"/>
          </a:xfrm>
        </p:spPr>
        <p:txBody>
          <a:bodyPr/>
          <a:lstStyle/>
          <a:p>
            <a:pPr algn="ctr"/>
            <a:r>
              <a:rPr lang="sl-SI" dirty="0" smtClean="0"/>
              <a:t>Prekrivanje ekoloških niš</a:t>
            </a:r>
            <a:endParaRPr lang="sl-SI" dirty="0"/>
          </a:p>
        </p:txBody>
      </p:sp>
      <p:sp>
        <p:nvSpPr>
          <p:cNvPr id="10" name="Označba mesta vsebine 9"/>
          <p:cNvSpPr>
            <a:spLocks noGrp="1"/>
          </p:cNvSpPr>
          <p:nvPr>
            <p:ph sz="half" idx="1"/>
          </p:nvPr>
        </p:nvSpPr>
        <p:spPr/>
        <p:txBody>
          <a:bodyPr/>
          <a:lstStyle/>
          <a:p>
            <a:r>
              <a:rPr lang="sl-SI" dirty="0" smtClean="0"/>
              <a:t>Ekološke niše se prekrivajo, saj imajo mnogi organizmi podobne zahteve do okolja</a:t>
            </a:r>
          </a:p>
          <a:p>
            <a:r>
              <a:rPr lang="sl-SI" dirty="0" smtClean="0"/>
              <a:t>Bolj kot se niše prekrivajo:</a:t>
            </a:r>
          </a:p>
          <a:p>
            <a:pPr marL="0" indent="0">
              <a:buNone/>
            </a:pPr>
            <a:r>
              <a:rPr lang="sl-SI" dirty="0"/>
              <a:t> </a:t>
            </a:r>
            <a:r>
              <a:rPr lang="sl-SI" dirty="0" smtClean="0"/>
              <a:t>     - večja je kompeticija</a:t>
            </a:r>
          </a:p>
          <a:p>
            <a:pPr marL="0" indent="0">
              <a:buNone/>
            </a:pPr>
            <a:r>
              <a:rPr lang="sl-SI" dirty="0"/>
              <a:t> </a:t>
            </a:r>
            <a:r>
              <a:rPr lang="sl-SI" dirty="0" smtClean="0"/>
              <a:t>     - manjša je nosilnost okolja za </a:t>
            </a:r>
          </a:p>
          <a:p>
            <a:pPr marL="0" indent="0">
              <a:buNone/>
            </a:pPr>
            <a:r>
              <a:rPr lang="sl-SI" dirty="0" smtClean="0"/>
              <a:t>         vrste</a:t>
            </a:r>
          </a:p>
          <a:p>
            <a:pPr marL="0" indent="0">
              <a:buNone/>
            </a:pPr>
            <a:r>
              <a:rPr lang="sl-SI" dirty="0"/>
              <a:t> </a:t>
            </a:r>
            <a:r>
              <a:rPr lang="sl-SI" dirty="0" smtClean="0"/>
              <a:t>     - pogosto velja: vrste so bolj </a:t>
            </a:r>
          </a:p>
          <a:p>
            <a:pPr marL="0" indent="0">
              <a:buNone/>
            </a:pPr>
            <a:r>
              <a:rPr lang="sl-SI" dirty="0"/>
              <a:t> </a:t>
            </a:r>
            <a:r>
              <a:rPr lang="sl-SI" dirty="0" smtClean="0"/>
              <a:t>        sorodne </a:t>
            </a:r>
            <a:endParaRPr lang="sl-SI" dirty="0"/>
          </a:p>
        </p:txBody>
      </p:sp>
      <p:pic>
        <p:nvPicPr>
          <p:cNvPr id="4098" name="Picture 2" descr="Razlika in kompl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1726" y="1825625"/>
            <a:ext cx="4955177" cy="403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8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74171"/>
            <a:ext cx="10515600" cy="775063"/>
          </a:xfrm>
        </p:spPr>
        <p:txBody>
          <a:bodyPr>
            <a:normAutofit/>
          </a:bodyPr>
          <a:lstStyle/>
          <a:p>
            <a:pPr algn="ctr"/>
            <a:r>
              <a:rPr lang="sl-SI" dirty="0" smtClean="0"/>
              <a:t>Rast populacije je omejena</a:t>
            </a:r>
            <a:endParaRPr lang="sl-SI" dirty="0"/>
          </a:p>
        </p:txBody>
      </p:sp>
      <p:pic>
        <p:nvPicPr>
          <p:cNvPr id="5122" name="Picture 2" descr="Exponential versus self-limiting growth. A plot of the tim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3001" y="1054100"/>
            <a:ext cx="6628163" cy="552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0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40863"/>
          </a:xfrm>
        </p:spPr>
        <p:txBody>
          <a:bodyPr/>
          <a:lstStyle/>
          <a:p>
            <a:pPr algn="ctr"/>
            <a:r>
              <a:rPr lang="sl-SI" dirty="0" smtClean="0"/>
              <a:t>Omejitve okolja</a:t>
            </a:r>
            <a:endParaRPr lang="sl-SI" dirty="0"/>
          </a:p>
        </p:txBody>
      </p:sp>
      <p:sp>
        <p:nvSpPr>
          <p:cNvPr id="3" name="Označba mesta vsebine 2"/>
          <p:cNvSpPr>
            <a:spLocks noGrp="1"/>
          </p:cNvSpPr>
          <p:nvPr>
            <p:ph idx="1"/>
          </p:nvPr>
        </p:nvSpPr>
        <p:spPr>
          <a:xfrm>
            <a:off x="838200" y="1393371"/>
            <a:ext cx="10515600" cy="4783592"/>
          </a:xfrm>
        </p:spPr>
        <p:txBody>
          <a:bodyPr>
            <a:normAutofit/>
          </a:bodyPr>
          <a:lstStyle/>
          <a:p>
            <a:r>
              <a:rPr lang="sl-SI" dirty="0"/>
              <a:t>Eksponentna rast naleti na omejitve okolja (prostor, hrana, ostale populacije) in notranje </a:t>
            </a:r>
            <a:r>
              <a:rPr lang="sl-SI" dirty="0" smtClean="0"/>
              <a:t>omejitve </a:t>
            </a:r>
            <a:r>
              <a:rPr lang="sl-SI" dirty="0"/>
              <a:t>(bolezni, umiranje zaradi pomanjkanja hrane, stalni stres zaradi gostote</a:t>
            </a:r>
            <a:r>
              <a:rPr lang="sl-SI" dirty="0" smtClean="0"/>
              <a:t>,...)</a:t>
            </a:r>
          </a:p>
          <a:p>
            <a:r>
              <a:rPr lang="sl-SI" dirty="0"/>
              <a:t>Z naraščanjem </a:t>
            </a:r>
            <a:r>
              <a:rPr lang="sl-SI" dirty="0" smtClean="0"/>
              <a:t>populacije</a:t>
            </a:r>
            <a:r>
              <a:rPr lang="sl-SI" dirty="0"/>
              <a:t>, narašča tekmovalnost in smrtnost, z upadanjem številčnosti pa pride do </a:t>
            </a:r>
            <a:r>
              <a:rPr lang="sl-SI" dirty="0" smtClean="0"/>
              <a:t>ponovnega </a:t>
            </a:r>
            <a:r>
              <a:rPr lang="sl-SI" dirty="0"/>
              <a:t>povečanja rodnosti</a:t>
            </a:r>
            <a:r>
              <a:rPr lang="sl-SI" dirty="0" smtClean="0"/>
              <a:t>.</a:t>
            </a:r>
          </a:p>
          <a:p>
            <a:r>
              <a:rPr lang="sl-SI" dirty="0"/>
              <a:t>Dejavnike ki omejujejo rast populacije imenujemo upor okolja. Njeno rast omejujejo: </a:t>
            </a:r>
            <a:endParaRPr lang="sl-SI" dirty="0" smtClean="0"/>
          </a:p>
          <a:p>
            <a:r>
              <a:rPr lang="sl-SI" dirty="0" smtClean="0"/>
              <a:t>pomanjkanje hrane in življenjskega </a:t>
            </a:r>
            <a:r>
              <a:rPr lang="sl-SI" dirty="0"/>
              <a:t>prostora, </a:t>
            </a:r>
            <a:r>
              <a:rPr lang="sl-SI" dirty="0" smtClean="0"/>
              <a:t>kompeticija drugih populacij, </a:t>
            </a:r>
            <a:r>
              <a:rPr lang="sl-SI" dirty="0"/>
              <a:t>bolezni, klima, </a:t>
            </a:r>
            <a:r>
              <a:rPr lang="sl-SI" dirty="0" smtClean="0"/>
              <a:t>škodljive mutacije</a:t>
            </a:r>
          </a:p>
          <a:p>
            <a:r>
              <a:rPr lang="sl-SI" dirty="0" smtClean="0"/>
              <a:t>Rezultat </a:t>
            </a:r>
            <a:r>
              <a:rPr lang="sl-SI" dirty="0"/>
              <a:t>upora okolja je nosilnost okolja</a:t>
            </a:r>
          </a:p>
          <a:p>
            <a:endParaRPr lang="sl-SI" dirty="0"/>
          </a:p>
          <a:p>
            <a:endParaRPr lang="sl-SI" dirty="0"/>
          </a:p>
          <a:p>
            <a:endParaRPr lang="sl-SI" dirty="0"/>
          </a:p>
        </p:txBody>
      </p:sp>
    </p:spTree>
    <p:extLst>
      <p:ext uri="{BB962C8B-B14F-4D97-AF65-F5344CB8AC3E}">
        <p14:creationId xmlns:p14="http://schemas.microsoft.com/office/powerpoint/2010/main" val="29315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66988"/>
          </a:xfrm>
        </p:spPr>
        <p:txBody>
          <a:bodyPr>
            <a:normAutofit/>
          </a:bodyPr>
          <a:lstStyle/>
          <a:p>
            <a:pPr algn="ctr"/>
            <a:r>
              <a:rPr lang="sl-SI"/>
              <a:t>Nosilnost okolja</a:t>
            </a:r>
            <a:endParaRPr lang="sl-SI" dirty="0"/>
          </a:p>
        </p:txBody>
      </p:sp>
      <p:sp>
        <p:nvSpPr>
          <p:cNvPr id="3" name="Označba mesta vsebine 2"/>
          <p:cNvSpPr>
            <a:spLocks noGrp="1"/>
          </p:cNvSpPr>
          <p:nvPr>
            <p:ph idx="1"/>
          </p:nvPr>
        </p:nvSpPr>
        <p:spPr>
          <a:xfrm>
            <a:off x="838200" y="1375954"/>
            <a:ext cx="10515600" cy="4801009"/>
          </a:xfrm>
        </p:spPr>
        <p:txBody>
          <a:bodyPr/>
          <a:lstStyle/>
          <a:p>
            <a:r>
              <a:rPr lang="sl-SI" dirty="0" smtClean="0"/>
              <a:t>Nosilna </a:t>
            </a:r>
            <a:r>
              <a:rPr lang="sl-SI" dirty="0"/>
              <a:t>kapaciteta (število osebkov, ki jih okolje prenese) okolja se spreminja zaradi </a:t>
            </a:r>
            <a:r>
              <a:rPr lang="sl-SI" dirty="0" smtClean="0"/>
              <a:t>nihanj </a:t>
            </a:r>
            <a:r>
              <a:rPr lang="sl-SI" dirty="0"/>
              <a:t>v okolju (predvsem razpoložljivih virov). </a:t>
            </a:r>
            <a:endParaRPr lang="sl-SI" dirty="0" smtClean="0"/>
          </a:p>
          <a:p>
            <a:r>
              <a:rPr lang="sl-SI" dirty="0" smtClean="0"/>
              <a:t>Stanje </a:t>
            </a:r>
            <a:r>
              <a:rPr lang="sl-SI" dirty="0"/>
              <a:t>populacije ne odraža potencialne </a:t>
            </a:r>
            <a:r>
              <a:rPr lang="sl-SI" dirty="0" smtClean="0"/>
              <a:t>nosilne </a:t>
            </a:r>
            <a:r>
              <a:rPr lang="sl-SI" dirty="0"/>
              <a:t>kapacitete. </a:t>
            </a:r>
            <a:endParaRPr lang="sl-SI" dirty="0" smtClean="0"/>
          </a:p>
          <a:p>
            <a:r>
              <a:rPr lang="sl-SI" dirty="0" smtClean="0"/>
              <a:t>Populacija </a:t>
            </a:r>
            <a:r>
              <a:rPr lang="sl-SI" dirty="0"/>
              <a:t>usklajuje ravnovesje z okoljem preko procesov urejanja </a:t>
            </a:r>
          </a:p>
          <a:p>
            <a:r>
              <a:rPr lang="sl-SI" dirty="0"/>
              <a:t>gostote (rodnost in </a:t>
            </a:r>
            <a:r>
              <a:rPr lang="sl-SI" dirty="0" smtClean="0"/>
              <a:t>smrtnost),</a:t>
            </a:r>
            <a:endParaRPr lang="sl-SI" dirty="0"/>
          </a:p>
          <a:p>
            <a:r>
              <a:rPr lang="sl-SI" dirty="0"/>
              <a:t>migracijami, </a:t>
            </a:r>
            <a:endParaRPr lang="sl-SI" dirty="0" smtClean="0"/>
          </a:p>
          <a:p>
            <a:r>
              <a:rPr lang="sl-SI" dirty="0" err="1" smtClean="0"/>
              <a:t>diapavzo</a:t>
            </a:r>
            <a:r>
              <a:rPr lang="sl-SI" dirty="0" smtClean="0"/>
              <a:t> (upočasnitev </a:t>
            </a:r>
            <a:r>
              <a:rPr lang="sl-SI" dirty="0"/>
              <a:t>življenjskih procesov </a:t>
            </a:r>
            <a:r>
              <a:rPr lang="sl-SI" dirty="0" smtClean="0"/>
              <a:t>organizma</a:t>
            </a:r>
            <a:r>
              <a:rPr lang="sl-SI" dirty="0"/>
              <a:t>), </a:t>
            </a:r>
            <a:endParaRPr lang="sl-SI" dirty="0" smtClean="0"/>
          </a:p>
          <a:p>
            <a:r>
              <a:rPr lang="sl-SI" dirty="0" smtClean="0"/>
              <a:t>hibernacijo,</a:t>
            </a:r>
          </a:p>
          <a:p>
            <a:r>
              <a:rPr lang="sl-SI" dirty="0" err="1" smtClean="0"/>
              <a:t>aestivacijo</a:t>
            </a:r>
            <a:r>
              <a:rPr lang="sl-SI" dirty="0" smtClean="0"/>
              <a:t> (poletni </a:t>
            </a:r>
            <a:r>
              <a:rPr lang="sl-SI" dirty="0"/>
              <a:t>odpočitek). </a:t>
            </a:r>
          </a:p>
          <a:p>
            <a:endParaRPr lang="sl-SI" dirty="0"/>
          </a:p>
        </p:txBody>
      </p:sp>
    </p:spTree>
    <p:extLst>
      <p:ext uri="{BB962C8B-B14F-4D97-AF65-F5344CB8AC3E}">
        <p14:creationId xmlns:p14="http://schemas.microsoft.com/office/powerpoint/2010/main" val="33977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671194"/>
          </a:xfrm>
        </p:spPr>
        <p:txBody>
          <a:bodyPr>
            <a:normAutofit fontScale="90000"/>
          </a:bodyPr>
          <a:lstStyle/>
          <a:p>
            <a:pPr algn="ctr"/>
            <a:r>
              <a:rPr lang="sl-SI" dirty="0" smtClean="0"/>
              <a:t>Starostna struktura</a:t>
            </a:r>
            <a:endParaRPr lang="sl-SI" dirty="0"/>
          </a:p>
        </p:txBody>
      </p:sp>
      <p:sp>
        <p:nvSpPr>
          <p:cNvPr id="3" name="Označba mesta vsebine 2"/>
          <p:cNvSpPr>
            <a:spLocks noGrp="1"/>
          </p:cNvSpPr>
          <p:nvPr>
            <p:ph idx="1"/>
          </p:nvPr>
        </p:nvSpPr>
        <p:spPr>
          <a:xfrm>
            <a:off x="838200" y="1306286"/>
            <a:ext cx="10515600" cy="4870677"/>
          </a:xfrm>
        </p:spPr>
        <p:txBody>
          <a:bodyPr/>
          <a:lstStyle/>
          <a:p>
            <a:r>
              <a:rPr lang="sl-SI" dirty="0" smtClean="0"/>
              <a:t>Populacija ima 3 ekološka obdobja:</a:t>
            </a:r>
          </a:p>
          <a:p>
            <a:pPr>
              <a:buFont typeface="Wingdings" panose="05000000000000000000" pitchFamily="2" charset="2"/>
              <a:buChar char="Ø"/>
            </a:pPr>
            <a:r>
              <a:rPr lang="sl-SI" dirty="0" smtClean="0"/>
              <a:t> </a:t>
            </a:r>
            <a:r>
              <a:rPr lang="sl-SI" dirty="0" err="1" smtClean="0"/>
              <a:t>prereproduktivno</a:t>
            </a:r>
            <a:endParaRPr lang="sl-SI" dirty="0" smtClean="0"/>
          </a:p>
          <a:p>
            <a:pPr>
              <a:buFont typeface="Wingdings" panose="05000000000000000000" pitchFamily="2" charset="2"/>
              <a:buChar char="Ø"/>
            </a:pPr>
            <a:r>
              <a:rPr lang="sl-SI" dirty="0" smtClean="0"/>
              <a:t> </a:t>
            </a:r>
            <a:r>
              <a:rPr lang="sl-SI" dirty="0" err="1" smtClean="0"/>
              <a:t>repreduktivno</a:t>
            </a:r>
            <a:endParaRPr lang="sl-SI" dirty="0" smtClean="0"/>
          </a:p>
          <a:p>
            <a:pPr>
              <a:buFont typeface="Wingdings" panose="05000000000000000000" pitchFamily="2" charset="2"/>
              <a:buChar char="Ø"/>
            </a:pPr>
            <a:r>
              <a:rPr lang="sl-SI" dirty="0" smtClean="0"/>
              <a:t> </a:t>
            </a:r>
            <a:r>
              <a:rPr lang="sl-SI" dirty="0" err="1" smtClean="0"/>
              <a:t>postreproduktivno</a:t>
            </a:r>
            <a:r>
              <a:rPr lang="sl-SI" dirty="0" smtClean="0"/>
              <a:t> </a:t>
            </a:r>
          </a:p>
          <a:p>
            <a:r>
              <a:rPr lang="sl-SI" dirty="0" smtClean="0"/>
              <a:t>Številčna rast je odvisna od razmerij med posameznimi starostnimi kategorijami</a:t>
            </a:r>
          </a:p>
          <a:p>
            <a:endParaRPr lang="sl-SI" dirty="0"/>
          </a:p>
          <a:p>
            <a:endParaRPr lang="sl-SI" dirty="0"/>
          </a:p>
        </p:txBody>
      </p:sp>
      <p:pic>
        <p:nvPicPr>
          <p:cNvPr id="4" name="Slika 3"/>
          <p:cNvPicPr>
            <a:picLocks noChangeAspect="1"/>
          </p:cNvPicPr>
          <p:nvPr/>
        </p:nvPicPr>
        <p:blipFill>
          <a:blip r:embed="rId2"/>
          <a:stretch>
            <a:fillRect/>
          </a:stretch>
        </p:blipFill>
        <p:spPr>
          <a:xfrm>
            <a:off x="1135515" y="4281488"/>
            <a:ext cx="8353425" cy="1895475"/>
          </a:xfrm>
          <a:prstGeom prst="rect">
            <a:avLst/>
          </a:prstGeom>
        </p:spPr>
      </p:pic>
    </p:spTree>
    <p:extLst>
      <p:ext uri="{BB962C8B-B14F-4D97-AF65-F5344CB8AC3E}">
        <p14:creationId xmlns:p14="http://schemas.microsoft.com/office/powerpoint/2010/main" val="392958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493921" y="15923"/>
            <a:ext cx="9182788" cy="6842077"/>
          </a:xfrm>
          <a:prstGeom prst="rect">
            <a:avLst/>
          </a:prstGeom>
        </p:spPr>
      </p:pic>
    </p:spTree>
    <p:extLst>
      <p:ext uri="{BB962C8B-B14F-4D97-AF65-F5344CB8AC3E}">
        <p14:creationId xmlns:p14="http://schemas.microsoft.com/office/powerpoint/2010/main" val="252320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93115"/>
          </a:xfrm>
        </p:spPr>
        <p:txBody>
          <a:bodyPr/>
          <a:lstStyle/>
          <a:p>
            <a:pPr algn="ctr"/>
            <a:r>
              <a:rPr lang="sl-SI" dirty="0" smtClean="0"/>
              <a:t>Reproduktivni vzorci</a:t>
            </a:r>
            <a:endParaRPr lang="sl-SI" dirty="0"/>
          </a:p>
        </p:txBody>
      </p:sp>
      <p:pic>
        <p:nvPicPr>
          <p:cNvPr id="4" name="Označba mesta vsebine 3"/>
          <p:cNvPicPr>
            <a:picLocks noGrp="1" noChangeAspect="1"/>
          </p:cNvPicPr>
          <p:nvPr>
            <p:ph idx="1"/>
          </p:nvPr>
        </p:nvPicPr>
        <p:blipFill>
          <a:blip r:embed="rId2"/>
          <a:stretch>
            <a:fillRect/>
          </a:stretch>
        </p:blipFill>
        <p:spPr>
          <a:xfrm>
            <a:off x="1611044" y="1071131"/>
            <a:ext cx="9412089" cy="2595178"/>
          </a:xfrm>
          <a:prstGeom prst="rect">
            <a:avLst/>
          </a:prstGeom>
        </p:spPr>
      </p:pic>
      <p:pic>
        <p:nvPicPr>
          <p:cNvPr id="6" name="Slika 5"/>
          <p:cNvPicPr>
            <a:picLocks noChangeAspect="1"/>
          </p:cNvPicPr>
          <p:nvPr/>
        </p:nvPicPr>
        <p:blipFill>
          <a:blip r:embed="rId3"/>
          <a:stretch>
            <a:fillRect/>
          </a:stretch>
        </p:blipFill>
        <p:spPr>
          <a:xfrm>
            <a:off x="1" y="4093029"/>
            <a:ext cx="12216856" cy="1791923"/>
          </a:xfrm>
          <a:prstGeom prst="rect">
            <a:avLst/>
          </a:prstGeom>
        </p:spPr>
      </p:pic>
    </p:spTree>
    <p:extLst>
      <p:ext uri="{BB962C8B-B14F-4D97-AF65-F5344CB8AC3E}">
        <p14:creationId xmlns:p14="http://schemas.microsoft.com/office/powerpoint/2010/main" val="222846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575401"/>
          </a:xfrm>
        </p:spPr>
        <p:txBody>
          <a:bodyPr>
            <a:normAutofit fontScale="90000"/>
          </a:bodyPr>
          <a:lstStyle/>
          <a:p>
            <a:pPr algn="ctr"/>
            <a:r>
              <a:rPr lang="sl-SI" dirty="0" smtClean="0"/>
              <a:t>Reproduktivni vzorci</a:t>
            </a:r>
            <a:endParaRPr lang="sl-SI" dirty="0"/>
          </a:p>
        </p:txBody>
      </p:sp>
      <p:pic>
        <p:nvPicPr>
          <p:cNvPr id="4" name="Označba mesta vsebine 3"/>
          <p:cNvPicPr>
            <a:picLocks noGrp="1" noChangeAspect="1"/>
          </p:cNvPicPr>
          <p:nvPr>
            <p:ph idx="1"/>
          </p:nvPr>
        </p:nvPicPr>
        <p:blipFill>
          <a:blip r:embed="rId2"/>
          <a:stretch>
            <a:fillRect/>
          </a:stretch>
        </p:blipFill>
        <p:spPr>
          <a:xfrm>
            <a:off x="984748" y="1132115"/>
            <a:ext cx="10369052" cy="2168434"/>
          </a:xfrm>
          <a:prstGeom prst="rect">
            <a:avLst/>
          </a:prstGeom>
        </p:spPr>
      </p:pic>
      <p:pic>
        <p:nvPicPr>
          <p:cNvPr id="5" name="Slika 4"/>
          <p:cNvPicPr>
            <a:picLocks noChangeAspect="1"/>
          </p:cNvPicPr>
          <p:nvPr/>
        </p:nvPicPr>
        <p:blipFill>
          <a:blip r:embed="rId3"/>
          <a:stretch>
            <a:fillRect/>
          </a:stretch>
        </p:blipFill>
        <p:spPr>
          <a:xfrm>
            <a:off x="984748" y="3281431"/>
            <a:ext cx="9998137" cy="3576569"/>
          </a:xfrm>
          <a:prstGeom prst="rect">
            <a:avLst/>
          </a:prstGeom>
        </p:spPr>
      </p:pic>
    </p:spTree>
    <p:extLst>
      <p:ext uri="{BB962C8B-B14F-4D97-AF65-F5344CB8AC3E}">
        <p14:creationId xmlns:p14="http://schemas.microsoft.com/office/powerpoint/2010/main" val="192591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8566" y="174171"/>
            <a:ext cx="10515600" cy="1158240"/>
          </a:xfrm>
        </p:spPr>
        <p:txBody>
          <a:bodyPr>
            <a:normAutofit/>
          </a:bodyPr>
          <a:lstStyle/>
          <a:p>
            <a:pPr algn="ctr"/>
            <a:r>
              <a:rPr lang="sl-SI" sz="6000" dirty="0" smtClean="0"/>
              <a:t>Vplivi na gostoto </a:t>
            </a:r>
            <a:r>
              <a:rPr lang="sl-SI" sz="3100" dirty="0"/>
              <a:t>(glej </a:t>
            </a:r>
            <a:r>
              <a:rPr lang="sl-SI" sz="3100" dirty="0" err="1"/>
              <a:t>učb</a:t>
            </a:r>
            <a:r>
              <a:rPr lang="sl-SI" sz="3100" dirty="0"/>
              <a:t>. </a:t>
            </a:r>
            <a:r>
              <a:rPr lang="sl-SI" sz="3100"/>
              <a:t>61</a:t>
            </a:r>
            <a:r>
              <a:rPr lang="sl-SI" sz="3100" smtClean="0"/>
              <a:t>)</a:t>
            </a:r>
            <a:endParaRPr lang="sl-SI" dirty="0"/>
          </a:p>
        </p:txBody>
      </p:sp>
      <p:sp>
        <p:nvSpPr>
          <p:cNvPr id="3" name="Označba mesta vsebine 2"/>
          <p:cNvSpPr>
            <a:spLocks noGrp="1"/>
          </p:cNvSpPr>
          <p:nvPr>
            <p:ph idx="1"/>
          </p:nvPr>
        </p:nvSpPr>
        <p:spPr>
          <a:xfrm>
            <a:off x="759822" y="1332411"/>
            <a:ext cx="10515600" cy="4818426"/>
          </a:xfrm>
        </p:spPr>
        <p:txBody>
          <a:bodyPr/>
          <a:lstStyle/>
          <a:p>
            <a:r>
              <a:rPr lang="sl-SI" dirty="0" smtClean="0"/>
              <a:t>Tekmovanje </a:t>
            </a:r>
          </a:p>
          <a:p>
            <a:r>
              <a:rPr lang="sl-SI" dirty="0" err="1" smtClean="0"/>
              <a:t>Teritorialnost</a:t>
            </a:r>
            <a:endParaRPr lang="sl-SI" dirty="0" smtClean="0"/>
          </a:p>
          <a:p>
            <a:r>
              <a:rPr lang="sl-SI" dirty="0" smtClean="0"/>
              <a:t>Bolezni in zajedavci</a:t>
            </a:r>
          </a:p>
          <a:p>
            <a:r>
              <a:rPr lang="sl-SI" dirty="0" smtClean="0"/>
              <a:t>Plenilci</a:t>
            </a:r>
          </a:p>
          <a:p>
            <a:r>
              <a:rPr lang="sl-SI" dirty="0" smtClean="0"/>
              <a:t>Strupeni odpadni produkti</a:t>
            </a:r>
            <a:endParaRPr lang="sl-SI" dirty="0"/>
          </a:p>
          <a:p>
            <a:endParaRPr lang="sl-SI" dirty="0" smtClean="0"/>
          </a:p>
          <a:p>
            <a:endParaRPr lang="sl-SI" dirty="0"/>
          </a:p>
          <a:p>
            <a:endParaRPr lang="sl-SI" dirty="0"/>
          </a:p>
        </p:txBody>
      </p:sp>
      <p:pic>
        <p:nvPicPr>
          <p:cNvPr id="4" name="Slika 3"/>
          <p:cNvPicPr>
            <a:picLocks noChangeAspect="1"/>
          </p:cNvPicPr>
          <p:nvPr/>
        </p:nvPicPr>
        <p:blipFill>
          <a:blip r:embed="rId2"/>
          <a:stretch>
            <a:fillRect/>
          </a:stretch>
        </p:blipFill>
        <p:spPr>
          <a:xfrm>
            <a:off x="8676593" y="1332411"/>
            <a:ext cx="2881624" cy="2403566"/>
          </a:xfrm>
          <a:prstGeom prst="rect">
            <a:avLst/>
          </a:prstGeom>
        </p:spPr>
      </p:pic>
      <p:pic>
        <p:nvPicPr>
          <p:cNvPr id="5" name="Slika 4"/>
          <p:cNvPicPr>
            <a:picLocks noChangeAspect="1"/>
          </p:cNvPicPr>
          <p:nvPr/>
        </p:nvPicPr>
        <p:blipFill>
          <a:blip r:embed="rId3"/>
          <a:stretch>
            <a:fillRect/>
          </a:stretch>
        </p:blipFill>
        <p:spPr>
          <a:xfrm>
            <a:off x="5244329" y="1332411"/>
            <a:ext cx="3451630" cy="2403565"/>
          </a:xfrm>
          <a:prstGeom prst="rect">
            <a:avLst/>
          </a:prstGeom>
        </p:spPr>
      </p:pic>
      <p:pic>
        <p:nvPicPr>
          <p:cNvPr id="1026" name="Picture 2" descr="Plant Flowers to Encourage Beneficial Insects – Master Garden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329" y="4074388"/>
            <a:ext cx="2511282" cy="2369954"/>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p:cNvPicPr>
            <a:picLocks noChangeAspect="1"/>
          </p:cNvPicPr>
          <p:nvPr/>
        </p:nvPicPr>
        <p:blipFill>
          <a:blip r:embed="rId5"/>
          <a:stretch>
            <a:fillRect/>
          </a:stretch>
        </p:blipFill>
        <p:spPr>
          <a:xfrm>
            <a:off x="867369" y="4046081"/>
            <a:ext cx="4246333" cy="2398261"/>
          </a:xfrm>
          <a:prstGeom prst="rect">
            <a:avLst/>
          </a:prstGeom>
        </p:spPr>
      </p:pic>
      <p:pic>
        <p:nvPicPr>
          <p:cNvPr id="9" name="Slika 8"/>
          <p:cNvPicPr>
            <a:picLocks noChangeAspect="1"/>
          </p:cNvPicPr>
          <p:nvPr/>
        </p:nvPicPr>
        <p:blipFill>
          <a:blip r:embed="rId6"/>
          <a:stretch>
            <a:fillRect/>
          </a:stretch>
        </p:blipFill>
        <p:spPr>
          <a:xfrm>
            <a:off x="8016867" y="4046081"/>
            <a:ext cx="3445956" cy="2581141"/>
          </a:xfrm>
          <a:prstGeom prst="rect">
            <a:avLst/>
          </a:prstGeom>
        </p:spPr>
      </p:pic>
    </p:spTree>
    <p:extLst>
      <p:ext uri="{BB962C8B-B14F-4D97-AF65-F5344CB8AC3E}">
        <p14:creationId xmlns:p14="http://schemas.microsoft.com/office/powerpoint/2010/main" val="292678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23446"/>
          </a:xfrm>
        </p:spPr>
        <p:txBody>
          <a:bodyPr/>
          <a:lstStyle/>
          <a:p>
            <a:pPr algn="ctr"/>
            <a:r>
              <a:rPr lang="sl-SI" b="1" dirty="0"/>
              <a:t>Thomas</a:t>
            </a:r>
            <a:r>
              <a:rPr lang="sl-SI" dirty="0"/>
              <a:t> Robert </a:t>
            </a:r>
            <a:r>
              <a:rPr lang="sl-SI" b="1" dirty="0" err="1" smtClean="0"/>
              <a:t>Malthus</a:t>
            </a:r>
            <a:r>
              <a:rPr lang="sl-SI" b="1" smtClean="0"/>
              <a:t> - 1798</a:t>
            </a:r>
            <a:endParaRPr lang="sl-SI" dirty="0"/>
          </a:p>
        </p:txBody>
      </p:sp>
      <p:pic>
        <p:nvPicPr>
          <p:cNvPr id="4" name="Označba mesta vsebine 3"/>
          <p:cNvPicPr>
            <a:picLocks noGrp="1" noChangeAspect="1"/>
          </p:cNvPicPr>
          <p:nvPr>
            <p:ph idx="1"/>
          </p:nvPr>
        </p:nvPicPr>
        <p:blipFill>
          <a:blip r:embed="rId2"/>
          <a:stretch>
            <a:fillRect/>
          </a:stretch>
        </p:blipFill>
        <p:spPr>
          <a:xfrm>
            <a:off x="2784332" y="1428887"/>
            <a:ext cx="6780089" cy="5000625"/>
          </a:xfrm>
          <a:prstGeom prst="rect">
            <a:avLst/>
          </a:prstGeom>
        </p:spPr>
      </p:pic>
    </p:spTree>
    <p:extLst>
      <p:ext uri="{BB962C8B-B14F-4D97-AF65-F5344CB8AC3E}">
        <p14:creationId xmlns:p14="http://schemas.microsoft.com/office/powerpoint/2010/main" val="262771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671194"/>
          </a:xfrm>
        </p:spPr>
        <p:txBody>
          <a:bodyPr>
            <a:normAutofit fontScale="90000"/>
          </a:bodyPr>
          <a:lstStyle/>
          <a:p>
            <a:pPr algn="ctr"/>
            <a:r>
              <a:rPr lang="sl-SI" dirty="0" smtClean="0"/>
              <a:t>Medsebojni vpliv plenilec -- plen</a:t>
            </a:r>
            <a:endParaRPr lang="sl-SI" dirty="0"/>
          </a:p>
        </p:txBody>
      </p:sp>
      <p:pic>
        <p:nvPicPr>
          <p:cNvPr id="2050" name="Picture 2" descr="Species Interactions | BioNin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229" y="1192891"/>
            <a:ext cx="8242868" cy="559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84406"/>
          </a:xfrm>
        </p:spPr>
        <p:txBody>
          <a:bodyPr/>
          <a:lstStyle/>
          <a:p>
            <a:pPr algn="ctr"/>
            <a:r>
              <a:rPr lang="sl-SI" dirty="0" smtClean="0"/>
              <a:t>Vpliv človeka na gostoto populacij</a:t>
            </a:r>
            <a:endParaRPr lang="sl-SI" dirty="0"/>
          </a:p>
        </p:txBody>
      </p:sp>
      <p:sp>
        <p:nvSpPr>
          <p:cNvPr id="3" name="Označba mesta vsebine 2"/>
          <p:cNvSpPr>
            <a:spLocks noGrp="1"/>
          </p:cNvSpPr>
          <p:nvPr>
            <p:ph idx="1"/>
          </p:nvPr>
        </p:nvSpPr>
        <p:spPr>
          <a:xfrm>
            <a:off x="838200" y="1149532"/>
            <a:ext cx="10515600" cy="5027431"/>
          </a:xfrm>
        </p:spPr>
        <p:txBody>
          <a:bodyPr/>
          <a:lstStyle/>
          <a:p>
            <a:r>
              <a:rPr lang="sl-SI" dirty="0">
                <a:hlinkClick r:id="rId2"/>
              </a:rPr>
              <a:t>https://</a:t>
            </a:r>
            <a:r>
              <a:rPr lang="sl-SI" dirty="0" smtClean="0">
                <a:hlinkClick r:id="rId2"/>
              </a:rPr>
              <a:t>www.youtube.com/watch?v=pUM58LIU2Lo</a:t>
            </a:r>
            <a:endParaRPr lang="sl-SI" dirty="0" smtClean="0"/>
          </a:p>
          <a:p>
            <a:endParaRPr lang="sl-SI" dirty="0"/>
          </a:p>
        </p:txBody>
      </p:sp>
      <p:pic>
        <p:nvPicPr>
          <p:cNvPr id="4" name="Slika 3"/>
          <p:cNvPicPr>
            <a:picLocks noChangeAspect="1"/>
          </p:cNvPicPr>
          <p:nvPr/>
        </p:nvPicPr>
        <p:blipFill>
          <a:blip r:embed="rId3"/>
          <a:stretch>
            <a:fillRect/>
          </a:stretch>
        </p:blipFill>
        <p:spPr>
          <a:xfrm>
            <a:off x="1990316" y="1668915"/>
            <a:ext cx="8233059" cy="5115062"/>
          </a:xfrm>
          <a:prstGeom prst="rect">
            <a:avLst/>
          </a:prstGeom>
        </p:spPr>
      </p:pic>
    </p:spTree>
    <p:extLst>
      <p:ext uri="{BB962C8B-B14F-4D97-AF65-F5344CB8AC3E}">
        <p14:creationId xmlns:p14="http://schemas.microsoft.com/office/powerpoint/2010/main" val="333280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32155"/>
          </a:xfrm>
        </p:spPr>
        <p:txBody>
          <a:bodyPr/>
          <a:lstStyle/>
          <a:p>
            <a:pPr algn="ctr"/>
            <a:r>
              <a:rPr lang="sl-SI" dirty="0" smtClean="0"/>
              <a:t>Ekološki odtis</a:t>
            </a:r>
            <a:endParaRPr lang="sl-SI" dirty="0"/>
          </a:p>
        </p:txBody>
      </p:sp>
      <p:sp>
        <p:nvSpPr>
          <p:cNvPr id="3" name="Označba mesta vsebine 2"/>
          <p:cNvSpPr>
            <a:spLocks noGrp="1"/>
          </p:cNvSpPr>
          <p:nvPr>
            <p:ph idx="1"/>
          </p:nvPr>
        </p:nvSpPr>
        <p:spPr>
          <a:xfrm>
            <a:off x="838200" y="1036320"/>
            <a:ext cx="10515600" cy="5268686"/>
          </a:xfrm>
        </p:spPr>
        <p:txBody>
          <a:bodyPr>
            <a:normAutofit lnSpcReduction="10000"/>
          </a:bodyPr>
          <a:lstStyle/>
          <a:p>
            <a:r>
              <a:rPr lang="sl-SI" b="1" dirty="0" err="1" smtClean="0"/>
              <a:t>Okoljski</a:t>
            </a:r>
            <a:r>
              <a:rPr lang="sl-SI" b="1" dirty="0" smtClean="0"/>
              <a:t> </a:t>
            </a:r>
            <a:r>
              <a:rPr lang="sl-SI" b="1" dirty="0"/>
              <a:t>odtis</a:t>
            </a:r>
            <a:r>
              <a:rPr lang="sl-SI" dirty="0"/>
              <a:t> (</a:t>
            </a:r>
            <a:r>
              <a:rPr lang="sl-SI" dirty="0" err="1"/>
              <a:t>ecological</a:t>
            </a:r>
            <a:r>
              <a:rPr lang="sl-SI" dirty="0"/>
              <a:t> </a:t>
            </a:r>
            <a:r>
              <a:rPr lang="sl-SI" dirty="0" err="1"/>
              <a:t>footprint</a:t>
            </a:r>
            <a:r>
              <a:rPr lang="sl-SI" dirty="0"/>
              <a:t>) predstavlja </a:t>
            </a:r>
            <a:r>
              <a:rPr lang="sl-SI" b="1" dirty="0"/>
              <a:t>biološko produktivno površino zemlje in </a:t>
            </a:r>
            <a:r>
              <a:rPr lang="sl-SI" b="1" dirty="0" smtClean="0"/>
              <a:t>morja</a:t>
            </a:r>
            <a:r>
              <a:rPr lang="sl-SI" dirty="0" smtClean="0"/>
              <a:t>, ki jo organizem potrebuje za svoje življenje</a:t>
            </a:r>
          </a:p>
          <a:p>
            <a:r>
              <a:rPr lang="sl-SI" dirty="0" smtClean="0"/>
              <a:t>Človekov ekološki odtis se eksponentno povečuje od začetka industrijske revolucije</a:t>
            </a:r>
          </a:p>
          <a:p>
            <a:r>
              <a:rPr lang="sl-SI" dirty="0" smtClean="0"/>
              <a:t>V razvitih deželah je mnogo večji kot v nerazvitih</a:t>
            </a:r>
          </a:p>
          <a:p>
            <a:r>
              <a:rPr lang="sl-SI" dirty="0" smtClean="0"/>
              <a:t>Izražamo ga v porabi:   </a:t>
            </a:r>
          </a:p>
          <a:p>
            <a:pPr marL="0" indent="0">
              <a:buNone/>
            </a:pPr>
            <a:r>
              <a:rPr lang="sl-SI" dirty="0"/>
              <a:t> </a:t>
            </a:r>
            <a:r>
              <a:rPr lang="sl-SI" dirty="0" smtClean="0"/>
              <a:t>                               - površine obdelovalne zemlje , </a:t>
            </a:r>
          </a:p>
          <a:p>
            <a:pPr marL="0" indent="0">
              <a:buNone/>
            </a:pPr>
            <a:r>
              <a:rPr lang="sl-SI" dirty="0" smtClean="0"/>
              <a:t>                                - količini v fotosintezi sintetiziranih snovi, </a:t>
            </a:r>
          </a:p>
          <a:p>
            <a:pPr marL="0" indent="0">
              <a:buNone/>
            </a:pPr>
            <a:r>
              <a:rPr lang="sl-SI" dirty="0"/>
              <a:t> </a:t>
            </a:r>
            <a:r>
              <a:rPr lang="sl-SI" dirty="0" smtClean="0"/>
              <a:t>                               - količini CO</a:t>
            </a:r>
            <a:r>
              <a:rPr lang="sl-SI" baseline="-25000" dirty="0" smtClean="0"/>
              <a:t>2</a:t>
            </a:r>
            <a:r>
              <a:rPr lang="sl-SI" dirty="0" smtClean="0"/>
              <a:t> izpustov,</a:t>
            </a:r>
          </a:p>
          <a:p>
            <a:pPr marL="0" indent="0">
              <a:buNone/>
            </a:pPr>
            <a:r>
              <a:rPr lang="sl-SI" dirty="0"/>
              <a:t> </a:t>
            </a:r>
            <a:r>
              <a:rPr lang="sl-SI" dirty="0" smtClean="0"/>
              <a:t>                               - količini izrabljenih naravnih virov (ruda, les, voda …)</a:t>
            </a:r>
            <a:endParaRPr lang="sl-SI" dirty="0"/>
          </a:p>
          <a:p>
            <a:pPr marL="0" indent="0">
              <a:buNone/>
            </a:pPr>
            <a:r>
              <a:rPr lang="sl-SI" dirty="0" smtClean="0"/>
              <a:t>Izračunaj svoj </a:t>
            </a:r>
            <a:r>
              <a:rPr lang="sl-SI" dirty="0" err="1" smtClean="0"/>
              <a:t>ogljični</a:t>
            </a:r>
            <a:r>
              <a:rPr lang="sl-SI" dirty="0" smtClean="0"/>
              <a:t> odtis: </a:t>
            </a:r>
            <a:r>
              <a:rPr lang="sl-SI" sz="2000" dirty="0">
                <a:hlinkClick r:id="rId2"/>
              </a:rPr>
              <a:t>https://www.umanotera.org/izracunaj-svoj-ogljicni-odtis</a:t>
            </a:r>
            <a:r>
              <a:rPr lang="sl-SI" sz="2000" dirty="0" smtClean="0">
                <a:hlinkClick r:id="rId2"/>
              </a:rPr>
              <a:t>/</a:t>
            </a:r>
            <a:r>
              <a:rPr lang="sl-SI" sz="2000" dirty="0" smtClean="0"/>
              <a:t> </a:t>
            </a:r>
            <a:endParaRPr lang="sl-SI" dirty="0"/>
          </a:p>
        </p:txBody>
      </p:sp>
    </p:spTree>
    <p:extLst>
      <p:ext uri="{BB962C8B-B14F-4D97-AF65-F5344CB8AC3E}">
        <p14:creationId xmlns:p14="http://schemas.microsoft.com/office/powerpoint/2010/main" val="3139467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32155"/>
          </a:xfrm>
        </p:spPr>
        <p:txBody>
          <a:bodyPr/>
          <a:lstStyle/>
          <a:p>
            <a:pPr algn="ctr"/>
            <a:r>
              <a:rPr lang="sl-SI" dirty="0" smtClean="0"/>
              <a:t>Svetovni ekološki odtis</a:t>
            </a:r>
            <a:endParaRPr lang="sl-SI" dirty="0"/>
          </a:p>
        </p:txBody>
      </p:sp>
      <p:pic>
        <p:nvPicPr>
          <p:cNvPr id="3074" name="Picture 2" descr="Sustainability | Free Full-Text | Sustainability: Living within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57299" y="1097280"/>
            <a:ext cx="9743749" cy="545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66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Planet in Ecological Debt | GRID-Aren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52"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4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rgbClr val="FF0000"/>
                </a:solidFill>
              </a:rPr>
              <a:t>Hvala za vztrajnost</a:t>
            </a:r>
            <a:endParaRPr lang="sl-SI" b="1" dirty="0">
              <a:solidFill>
                <a:srgbClr val="FF0000"/>
              </a:solidFill>
            </a:endParaRPr>
          </a:p>
        </p:txBody>
      </p:sp>
      <p:pic>
        <p:nvPicPr>
          <p:cNvPr id="5124" name="Picture 4" descr="200+ Free Emoji &amp; Smiley Vectors - Pixab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6114" y="1594789"/>
            <a:ext cx="7031593" cy="491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7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Eksponentni model rasti</a:t>
            </a:r>
            <a:endParaRPr lang="sl-SI" dirty="0"/>
          </a:p>
        </p:txBody>
      </p:sp>
      <p:sp>
        <p:nvSpPr>
          <p:cNvPr id="5" name="Označba mesta vsebine 4"/>
          <p:cNvSpPr>
            <a:spLocks noGrp="1"/>
          </p:cNvSpPr>
          <p:nvPr>
            <p:ph sz="half" idx="1"/>
          </p:nvPr>
        </p:nvSpPr>
        <p:spPr>
          <a:xfrm>
            <a:off x="838199" y="1393371"/>
            <a:ext cx="5693229" cy="4783592"/>
          </a:xfrm>
        </p:spPr>
        <p:txBody>
          <a:bodyPr>
            <a:normAutofit/>
          </a:bodyPr>
          <a:lstStyle/>
          <a:p>
            <a:r>
              <a:rPr lang="sl-SI" dirty="0" smtClean="0"/>
              <a:t>Populacija ima eksponentno rast, če</a:t>
            </a:r>
          </a:p>
          <a:p>
            <a:pPr marL="0" indent="0">
              <a:buNone/>
            </a:pPr>
            <a:r>
              <a:rPr lang="sl-SI" dirty="0" smtClean="0"/>
              <a:t>ni upora okolja (veliko hrane, ni plenilcev, bolezni, kompeticija je majhna …)</a:t>
            </a:r>
          </a:p>
          <a:p>
            <a:r>
              <a:rPr lang="sl-SI" dirty="0" smtClean="0"/>
              <a:t>To se zgodi pri invazivnih vrstah, pogosto tudi pri bakterijah (E. coli se v idealnih razmerah cepi na 20 min – glej </a:t>
            </a:r>
            <a:r>
              <a:rPr lang="sl-SI" dirty="0" err="1" smtClean="0"/>
              <a:t>učb</a:t>
            </a:r>
            <a:r>
              <a:rPr lang="sl-SI" dirty="0" smtClean="0"/>
              <a:t>. </a:t>
            </a:r>
            <a:r>
              <a:rPr lang="sl-SI" dirty="0"/>
              <a:t>s</a:t>
            </a:r>
            <a:r>
              <a:rPr lang="sl-SI" dirty="0" smtClean="0"/>
              <a:t>tr. 56 – 57)</a:t>
            </a:r>
          </a:p>
          <a:p>
            <a:r>
              <a:rPr lang="sl-SI" dirty="0" smtClean="0"/>
              <a:t>Model kaže možnost eksponentnega naraščanja populacije; v naravi skoraj nikoli ni prisotna</a:t>
            </a:r>
          </a:p>
        </p:txBody>
      </p:sp>
      <p:pic>
        <p:nvPicPr>
          <p:cNvPr id="7" name="Označba mesta vsebine 6"/>
          <p:cNvPicPr>
            <a:picLocks noGrp="1" noChangeAspect="1"/>
          </p:cNvPicPr>
          <p:nvPr>
            <p:ph sz="half" idx="2"/>
          </p:nvPr>
        </p:nvPicPr>
        <p:blipFill>
          <a:blip r:embed="rId2"/>
          <a:stretch>
            <a:fillRect/>
          </a:stretch>
        </p:blipFill>
        <p:spPr>
          <a:xfrm>
            <a:off x="6938962" y="1799431"/>
            <a:ext cx="3648075" cy="3971925"/>
          </a:xfrm>
          <a:prstGeom prst="rect">
            <a:avLst/>
          </a:prstGeom>
        </p:spPr>
      </p:pic>
    </p:spTree>
    <p:extLst>
      <p:ext uri="{BB962C8B-B14F-4D97-AF65-F5344CB8AC3E}">
        <p14:creationId xmlns:p14="http://schemas.microsoft.com/office/powerpoint/2010/main" val="413782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967285"/>
          </a:xfrm>
        </p:spPr>
        <p:txBody>
          <a:bodyPr/>
          <a:lstStyle/>
          <a:p>
            <a:pPr algn="ctr"/>
            <a:r>
              <a:rPr lang="sl-SI" dirty="0" smtClean="0"/>
              <a:t>Običajna rast populacije</a:t>
            </a:r>
            <a:endParaRPr lang="sl-SI" dirty="0"/>
          </a:p>
        </p:txBody>
      </p:sp>
      <p:sp>
        <p:nvSpPr>
          <p:cNvPr id="3" name="Označba mesta vsebine 2"/>
          <p:cNvSpPr>
            <a:spLocks noGrp="1"/>
          </p:cNvSpPr>
          <p:nvPr>
            <p:ph sz="half" idx="1"/>
          </p:nvPr>
        </p:nvSpPr>
        <p:spPr>
          <a:xfrm>
            <a:off x="838200" y="1837509"/>
            <a:ext cx="5181600" cy="4339454"/>
          </a:xfrm>
        </p:spPr>
        <p:txBody>
          <a:bodyPr/>
          <a:lstStyle/>
          <a:p>
            <a:endParaRPr lang="sl-SI" dirty="0" smtClean="0"/>
          </a:p>
          <a:p>
            <a:r>
              <a:rPr lang="sl-SI" dirty="0" smtClean="0"/>
              <a:t>Praviloma je rast eksponentna do takrat, ko prične upor okolja naraščati (nekje pri polovici polne številčnosti = ½ K)</a:t>
            </a:r>
          </a:p>
          <a:p>
            <a:r>
              <a:rPr lang="sl-SI" dirty="0" smtClean="0"/>
              <a:t>Nato številčnost niha okoli nosilnosti okolja (K)</a:t>
            </a:r>
            <a:endParaRPr lang="sl-SI" dirty="0"/>
          </a:p>
        </p:txBody>
      </p:sp>
      <p:pic>
        <p:nvPicPr>
          <p:cNvPr id="5" name="Označba mesta vsebine 4"/>
          <p:cNvPicPr>
            <a:picLocks noGrp="1" noChangeAspect="1"/>
          </p:cNvPicPr>
          <p:nvPr>
            <p:ph sz="half" idx="2"/>
          </p:nvPr>
        </p:nvPicPr>
        <p:blipFill>
          <a:blip r:embed="rId2"/>
          <a:stretch>
            <a:fillRect/>
          </a:stretch>
        </p:blipFill>
        <p:spPr>
          <a:xfrm>
            <a:off x="6557962" y="1712913"/>
            <a:ext cx="4410075" cy="4048125"/>
          </a:xfrm>
          <a:prstGeom prst="rect">
            <a:avLst/>
          </a:prstGeom>
        </p:spPr>
      </p:pic>
    </p:spTree>
    <p:extLst>
      <p:ext uri="{BB962C8B-B14F-4D97-AF65-F5344CB8AC3E}">
        <p14:creationId xmlns:p14="http://schemas.microsoft.com/office/powerpoint/2010/main" val="200662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838200" y="365125"/>
            <a:ext cx="10515600" cy="819241"/>
          </a:xfrm>
        </p:spPr>
        <p:txBody>
          <a:bodyPr/>
          <a:lstStyle/>
          <a:p>
            <a:pPr algn="ctr"/>
            <a:r>
              <a:rPr lang="sl-SI" dirty="0" smtClean="0"/>
              <a:t>Človeštvo ima eksponentno rast </a:t>
            </a:r>
            <a:endParaRPr lang="sl-SI" dirty="0"/>
          </a:p>
        </p:txBody>
      </p:sp>
      <p:pic>
        <p:nvPicPr>
          <p:cNvPr id="1026" name="Picture 2" descr="World Population Growth Charts --- MORE Than Exponenti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7756" y="1306287"/>
            <a:ext cx="6390580" cy="532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28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97618"/>
          </a:xfrm>
        </p:spPr>
        <p:txBody>
          <a:bodyPr>
            <a:normAutofit/>
          </a:bodyPr>
          <a:lstStyle/>
          <a:p>
            <a:r>
              <a:rPr lang="sl-SI" sz="3200" dirty="0" smtClean="0"/>
              <a:t>Razlike v stopnji rasti prebivalstva glede na razvitost </a:t>
            </a:r>
            <a:endParaRPr lang="sl-SI" sz="3200" dirty="0"/>
          </a:p>
        </p:txBody>
      </p:sp>
      <p:pic>
        <p:nvPicPr>
          <p:cNvPr id="2050" name="Picture 2" descr="Overpopulation - Over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73" y="1375954"/>
            <a:ext cx="12107037" cy="496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0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 Real Life Examples Of Exponential Growth – StudiousG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01" y="722809"/>
            <a:ext cx="8619192" cy="594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0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32155"/>
          </a:xfrm>
        </p:spPr>
        <p:txBody>
          <a:bodyPr/>
          <a:lstStyle/>
          <a:p>
            <a:pPr algn="ctr"/>
            <a:r>
              <a:rPr lang="sl-SI" dirty="0" smtClean="0"/>
              <a:t>Ekološka niša</a:t>
            </a:r>
            <a:endParaRPr lang="sl-SI" dirty="0"/>
          </a:p>
        </p:txBody>
      </p:sp>
      <p:sp>
        <p:nvSpPr>
          <p:cNvPr id="3" name="Označba mesta vsebine 2"/>
          <p:cNvSpPr>
            <a:spLocks noGrp="1"/>
          </p:cNvSpPr>
          <p:nvPr>
            <p:ph idx="1"/>
          </p:nvPr>
        </p:nvSpPr>
        <p:spPr>
          <a:xfrm>
            <a:off x="838200" y="1637211"/>
            <a:ext cx="10515600" cy="4539752"/>
          </a:xfrm>
        </p:spPr>
        <p:txBody>
          <a:bodyPr/>
          <a:lstStyle/>
          <a:p>
            <a:r>
              <a:rPr lang="sl-SI" b="1" dirty="0" smtClean="0"/>
              <a:t>Je poklic in prebivališče vrste</a:t>
            </a:r>
          </a:p>
          <a:p>
            <a:r>
              <a:rPr lang="sl-SI" dirty="0"/>
              <a:t>Prostor, ki ga naseljujejo vrste, pomeni tako fizični prostor kot funkcijsko vlogo, ki jo imajo te vrste. </a:t>
            </a:r>
            <a:endParaRPr lang="sl-SI" dirty="0" smtClean="0"/>
          </a:p>
          <a:p>
            <a:r>
              <a:rPr lang="sl-SI" dirty="0" smtClean="0"/>
              <a:t>Ekološka </a:t>
            </a:r>
            <a:r>
              <a:rPr lang="sl-SI" dirty="0"/>
              <a:t>niša se nanaša na značilnosti nekega okolja, ki priskrbi vso temeljno prehrano in varstvo za stalno preživetje določene rastlinske ali živalske vrste. Razen hrane in zavetja ni dolgoročne grožnje za njihov obstoj pred morebitnimi plenilci, paraziti in tekmeci. Koncept ekološke niše presega idejo o življenjskem habitatu vrst.</a:t>
            </a:r>
          </a:p>
        </p:txBody>
      </p:sp>
    </p:spTree>
    <p:extLst>
      <p:ext uri="{BB962C8B-B14F-4D97-AF65-F5344CB8AC3E}">
        <p14:creationId xmlns:p14="http://schemas.microsoft.com/office/powerpoint/2010/main" val="120323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80201"/>
          </a:xfrm>
        </p:spPr>
        <p:txBody>
          <a:bodyPr/>
          <a:lstStyle/>
          <a:p>
            <a:pPr algn="ctr"/>
            <a:r>
              <a:rPr lang="sl-SI" dirty="0" smtClean="0"/>
              <a:t>Temeljna ekološka niša</a:t>
            </a:r>
            <a:endParaRPr lang="sl-SI" dirty="0"/>
          </a:p>
        </p:txBody>
      </p:sp>
      <p:pic>
        <p:nvPicPr>
          <p:cNvPr id="4" name="Označba mesta vsebine 3"/>
          <p:cNvPicPr>
            <a:picLocks noGrp="1" noChangeAspect="1"/>
          </p:cNvPicPr>
          <p:nvPr>
            <p:ph idx="1"/>
          </p:nvPr>
        </p:nvPicPr>
        <p:blipFill>
          <a:blip r:embed="rId2"/>
          <a:stretch>
            <a:fillRect/>
          </a:stretch>
        </p:blipFill>
        <p:spPr>
          <a:xfrm>
            <a:off x="1128712" y="1619794"/>
            <a:ext cx="9934575" cy="4362700"/>
          </a:xfrm>
          <a:prstGeom prst="rect">
            <a:avLst/>
          </a:prstGeom>
        </p:spPr>
      </p:pic>
    </p:spTree>
    <p:extLst>
      <p:ext uri="{BB962C8B-B14F-4D97-AF65-F5344CB8AC3E}">
        <p14:creationId xmlns:p14="http://schemas.microsoft.com/office/powerpoint/2010/main" val="162649213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475</Words>
  <Application>Microsoft Office PowerPoint</Application>
  <PresentationFormat>Po meri</PresentationFormat>
  <Paragraphs>74</Paragraphs>
  <Slides>25</Slides>
  <Notes>0</Notes>
  <HiddenSlides>0</HiddenSlides>
  <MMClips>0</MMClips>
  <ScaleCrop>false</ScaleCrop>
  <HeadingPairs>
    <vt:vector size="4" baseType="variant">
      <vt:variant>
        <vt:lpstr>Tema</vt:lpstr>
      </vt:variant>
      <vt:variant>
        <vt:i4>1</vt:i4>
      </vt:variant>
      <vt:variant>
        <vt:lpstr>Naslovi diapozitivov</vt:lpstr>
      </vt:variant>
      <vt:variant>
        <vt:i4>25</vt:i4>
      </vt:variant>
    </vt:vector>
  </HeadingPairs>
  <TitlesOfParts>
    <vt:vector size="26" baseType="lpstr">
      <vt:lpstr>Officeova tema</vt:lpstr>
      <vt:lpstr>Okoljski problemi</vt:lpstr>
      <vt:lpstr>Thomas Robert Malthus - 1798</vt:lpstr>
      <vt:lpstr>Eksponentni model rasti</vt:lpstr>
      <vt:lpstr>Običajna rast populacije</vt:lpstr>
      <vt:lpstr>Človeštvo ima eksponentno rast </vt:lpstr>
      <vt:lpstr>Razlike v stopnji rasti prebivalstva glede na razvitost </vt:lpstr>
      <vt:lpstr>PowerPointova predstavitev</vt:lpstr>
      <vt:lpstr>Ekološka niša</vt:lpstr>
      <vt:lpstr>Temeljna ekološka niša</vt:lpstr>
      <vt:lpstr>Dejanska ekološka niša</vt:lpstr>
      <vt:lpstr>Prekrivanje ekoloških niš</vt:lpstr>
      <vt:lpstr>Rast populacije je omejena</vt:lpstr>
      <vt:lpstr>Omejitve okolja</vt:lpstr>
      <vt:lpstr>Nosilnost okolja</vt:lpstr>
      <vt:lpstr>Starostna struktura</vt:lpstr>
      <vt:lpstr>PowerPointova predstavitev</vt:lpstr>
      <vt:lpstr>Reproduktivni vzorci</vt:lpstr>
      <vt:lpstr>Reproduktivni vzorci</vt:lpstr>
      <vt:lpstr>Vplivi na gostoto (glej učb. 61)</vt:lpstr>
      <vt:lpstr>Medsebojni vpliv plenilec -- plen</vt:lpstr>
      <vt:lpstr>Vpliv človeka na gostoto populacij</vt:lpstr>
      <vt:lpstr>Ekološki odtis</vt:lpstr>
      <vt:lpstr>Svetovni ekološki odtis</vt:lpstr>
      <vt:lpstr>PowerPointova predstavitev</vt:lpstr>
      <vt:lpstr>Hvala za vztrajnost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Okoljski problemi</dc:title>
  <dc:creator>Pavle</dc:creator>
  <cp:lastModifiedBy>Sony</cp:lastModifiedBy>
  <cp:revision>19</cp:revision>
  <dcterms:created xsi:type="dcterms:W3CDTF">2020-03-30T09:30:45Z</dcterms:created>
  <dcterms:modified xsi:type="dcterms:W3CDTF">2020-03-30T13:33:54Z</dcterms:modified>
</cp:coreProperties>
</file>