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71" r:id="rId13"/>
    <p:sldId id="286" r:id="rId14"/>
    <p:sldId id="269" r:id="rId15"/>
    <p:sldId id="272" r:id="rId16"/>
    <p:sldId id="277" r:id="rId17"/>
    <p:sldId id="273" r:id="rId18"/>
    <p:sldId id="274" r:id="rId19"/>
    <p:sldId id="276" r:id="rId20"/>
    <p:sldId id="279" r:id="rId21"/>
    <p:sldId id="280" r:id="rId22"/>
    <p:sldId id="281" r:id="rId23"/>
    <p:sldId id="278" r:id="rId24"/>
    <p:sldId id="282" r:id="rId25"/>
    <p:sldId id="283" r:id="rId26"/>
    <p:sldId id="284" r:id="rId27"/>
    <p:sldId id="285" r:id="rId28"/>
    <p:sldId id="257" r:id="rId29"/>
    <p:sldId id="268" r:id="rId30"/>
    <p:sldId id="275" r:id="rId3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178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2044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21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243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2024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7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007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2149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338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090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175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394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1287B-16EC-4B6B-A101-124530C289E1}" type="datetimeFigureOut">
              <a:rPr lang="sl-SI" smtClean="0"/>
              <a:t>18.3.2020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4C7CC-02CE-4A5F-A24C-32E60E2ED3F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041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DtlvZGmHYk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www.youtube.com/watch?v=x7SAecAIeMI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ovocT91G1ww" TargetMode="External"/><Relationship Id="rId4" Type="http://schemas.openxmlformats.org/officeDocument/2006/relationships/hyperlink" Target="https://www.youtube.com/watch?v=xaV1_M2j20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1CP1i0UKvb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v2rJ_yaPHB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SO1WccH2_Y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5V6gdu5ih8" TargetMode="External"/><Relationship Id="rId2" Type="http://schemas.openxmlformats.org/officeDocument/2006/relationships/hyperlink" Target="https://www.youtube.com/results?search_query=how+wolves+change+rive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Okolje" TargetMode="External"/><Relationship Id="rId2" Type="http://schemas.openxmlformats.org/officeDocument/2006/relationships/hyperlink" Target="https://sl.wikipedia.org/wiki/Proc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sl.wikipedia.org/wiki/Mikroorganize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nevnik.si/1042493748" TargetMode="External"/><Relationship Id="rId13" Type="http://schemas.openxmlformats.org/officeDocument/2006/relationships/hyperlink" Target="https://sl.congo-mbclub.org/post/635993/" TargetMode="External"/><Relationship Id="rId3" Type="http://schemas.openxmlformats.org/officeDocument/2006/relationships/hyperlink" Target="https://sl.wikipedia.org/wiki/Mutualizem" TargetMode="External"/><Relationship Id="rId7" Type="http://schemas.openxmlformats.org/officeDocument/2006/relationships/hyperlink" Target="https://twitter.com/mbabaoglu/status/564474989072875520" TargetMode="External"/><Relationship Id="rId12" Type="http://schemas.openxmlformats.org/officeDocument/2006/relationships/hyperlink" Target="https://eucbeniki.sio.si/nar7/2016/index3.html" TargetMode="External"/><Relationship Id="rId2" Type="http://schemas.openxmlformats.org/officeDocument/2006/relationships/hyperlink" Target="https://imgflip.com/i/1l0up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Rn62gtgntY" TargetMode="External"/><Relationship Id="rId11" Type="http://schemas.openxmlformats.org/officeDocument/2006/relationships/hyperlink" Target="https://www.slo-foto.net/galerija_slika-158128.html" TargetMode="External"/><Relationship Id="rId5" Type="http://schemas.openxmlformats.org/officeDocument/2006/relationships/hyperlink" Target="https://www.youtube.com/watch?v=-T4Ll68jsZk" TargetMode="External"/><Relationship Id="rId10" Type="http://schemas.openxmlformats.org/officeDocument/2006/relationships/hyperlink" Target="https://allyouneedisbiology.wordpress.com/2015/10/25/animal-mimicry/" TargetMode="External"/><Relationship Id="rId4" Type="http://schemas.openxmlformats.org/officeDocument/2006/relationships/hyperlink" Target="https://vimeo.com/34448448" TargetMode="External"/><Relationship Id="rId9" Type="http://schemas.openxmlformats.org/officeDocument/2006/relationships/hyperlink" Target="https://www.slideshare.net/m5g7j8/mimicry-70192874" TargetMode="External"/><Relationship Id="rId14" Type="http://schemas.openxmlformats.org/officeDocument/2006/relationships/hyperlink" Target="https://www.pinterest.de/pin/735001601663509172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2rJ_yaPHBg" TargetMode="External"/><Relationship Id="rId3" Type="http://schemas.openxmlformats.org/officeDocument/2006/relationships/hyperlink" Target="https://www.youtube.com/watch?v=xaV1_M2j200" TargetMode="External"/><Relationship Id="rId7" Type="http://schemas.openxmlformats.org/officeDocument/2006/relationships/hyperlink" Target="https://danjonsson.blogg.se/2009/july/kottatande-vaxt.html" TargetMode="External"/><Relationship Id="rId12" Type="http://schemas.openxmlformats.org/officeDocument/2006/relationships/hyperlink" Target="https://docplayer.com.br/80433447-Capitulo-13-ecologia-de-populacoes-e-comunidades-troca-de-ideias.html" TargetMode="External"/><Relationship Id="rId2" Type="http://schemas.openxmlformats.org/officeDocument/2006/relationships/hyperlink" Target="https://www.tportal.hr/fun/clanak/osam-zivotinja-koje-mogu-srusiti-olimpijske-rekorde-20120726/prin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1CP1i0UKvb8" TargetMode="External"/><Relationship Id="rId11" Type="http://schemas.openxmlformats.org/officeDocument/2006/relationships/hyperlink" Target="https://unsplash.com/photos/2U4NkYXokvs" TargetMode="External"/><Relationship Id="rId5" Type="http://schemas.openxmlformats.org/officeDocument/2006/relationships/hyperlink" Target="https://www.youtube.com/watch?v=UDtlvZGmHYk" TargetMode="External"/><Relationship Id="rId10" Type="http://schemas.openxmlformats.org/officeDocument/2006/relationships/hyperlink" Target="https://sl.wikipedia.org/wiki/Kaparji" TargetMode="External"/><Relationship Id="rId4" Type="http://schemas.openxmlformats.org/officeDocument/2006/relationships/hyperlink" Target="https://www.youtube.com/watch?v=ovocT91G1ww" TargetMode="External"/><Relationship Id="rId9" Type="http://schemas.openxmlformats.org/officeDocument/2006/relationships/hyperlink" Target="https://www.smithsonianmag.com/smart-news/tumors-tapeworm-grew-inside-human-180957181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-T4Ll68jsZk" TargetMode="External"/><Relationship Id="rId3" Type="http://schemas.openxmlformats.org/officeDocument/2006/relationships/hyperlink" Target="https://sl.wikipedia.org/wiki/Vrsta_(biologija)" TargetMode="External"/><Relationship Id="rId7" Type="http://schemas.openxmlformats.org/officeDocument/2006/relationships/hyperlink" Target="https://vimeo.com/34448448" TargetMode="External"/><Relationship Id="rId2" Type="http://schemas.openxmlformats.org/officeDocument/2006/relationships/hyperlink" Target="https://sl.wikipedia.org/wiki/So%C5%BEitj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.wikipedia.org/wiki/Li%C5%A1aji" TargetMode="External"/><Relationship Id="rId5" Type="http://schemas.openxmlformats.org/officeDocument/2006/relationships/hyperlink" Target="https://sl.wikipedia.org/wiki/Mikoriza" TargetMode="External"/><Relationship Id="rId4" Type="http://schemas.openxmlformats.org/officeDocument/2006/relationships/hyperlink" Target="https://sl.wikipedia.org/wiki/Okolje" TargetMode="External"/><Relationship Id="rId9" Type="http://schemas.openxmlformats.org/officeDocument/2006/relationships/hyperlink" Target="https://www.youtube.com/watch?v=qRn62gtgntY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results?search_query=how+wolves+change+rivers" TargetMode="External"/><Relationship Id="rId3" Type="http://schemas.openxmlformats.org/officeDocument/2006/relationships/hyperlink" Target="https://www.youtube.com/watch?v=Tytzi6Tf1v4" TargetMode="External"/><Relationship Id="rId7" Type="http://schemas.openxmlformats.org/officeDocument/2006/relationships/hyperlink" Target="https://live.staticflickr.com/1855/42662383480_33e57e153f_b.jpg" TargetMode="External"/><Relationship Id="rId12" Type="http://schemas.openxmlformats.org/officeDocument/2006/relationships/hyperlink" Target="https://plot.ly/~Moshab/26/wolf-and-deer-predator-prey-graph.png" TargetMode="External"/><Relationship Id="rId2" Type="http://schemas.openxmlformats.org/officeDocument/2006/relationships/hyperlink" Target="https://kiddyclub.ru/sl/uchastvuyut-v-simbioze-formy-vidy-simbioza-novyi-tolkovo-slovoobrazovatelnyi-slovar-russkogo-yaz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gnitive-edge.com/blog/innovation-on-the-cusp-symbiosis/" TargetMode="External"/><Relationship Id="rId11" Type="http://schemas.openxmlformats.org/officeDocument/2006/relationships/hyperlink" Target="https://miro.medium.com/max/800/0*yNWPUIx-7VHRIIvm.jpg" TargetMode="External"/><Relationship Id="rId5" Type="http://schemas.openxmlformats.org/officeDocument/2006/relationships/hyperlink" Target="http://theconversation.com/cuckoos-beat-competition-by-laying-cryptic-eggs-30329" TargetMode="External"/><Relationship Id="rId10" Type="http://schemas.openxmlformats.org/officeDocument/2006/relationships/hyperlink" Target="https://i.pinimg.com/originals/c3/72/a9/c372a921e1cc5d99d4bacfdf097d7a43.jpg" TargetMode="External"/><Relationship Id="rId4" Type="http://schemas.openxmlformats.org/officeDocument/2006/relationships/hyperlink" Target="https://www.youtube.com/watch?v=SO1WccH2_YM" TargetMode="External"/><Relationship Id="rId9" Type="http://schemas.openxmlformats.org/officeDocument/2006/relationships/hyperlink" Target="https://www.youtube.com/watch?v=a5V6gdu5ih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ytzi6Tf1v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m5g7j8/mimicry-70192874" TargetMode="External"/><Relationship Id="rId2" Type="http://schemas.openxmlformats.org/officeDocument/2006/relationships/hyperlink" Target="https://www.dnevnik.si/1042493748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i="1" dirty="0" smtClean="0">
                <a:latin typeface="Algerian" panose="04020705040A02060702" pitchFamily="82" charset="0"/>
              </a:rPr>
              <a:t>Medvrstni odnosi</a:t>
            </a:r>
            <a:endParaRPr lang="sl-SI" b="1" i="1" dirty="0">
              <a:latin typeface="Algerian" panose="04020705040A02060702" pitchFamily="82" charset="0"/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504" y="1825625"/>
            <a:ext cx="82469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4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8944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Zaščita plena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393371"/>
            <a:ext cx="5181600" cy="4783592"/>
          </a:xfrm>
        </p:spPr>
        <p:txBody>
          <a:bodyPr/>
          <a:lstStyle/>
          <a:p>
            <a:r>
              <a:rPr lang="sl-SI" dirty="0" smtClean="0"/>
              <a:t>Bodice</a:t>
            </a:r>
          </a:p>
          <a:p>
            <a:r>
              <a:rPr lang="sl-SI" dirty="0" smtClean="0"/>
              <a:t>Pridi, če si upaš?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07846" y="1393371"/>
            <a:ext cx="5181600" cy="4783592"/>
          </a:xfrm>
        </p:spPr>
        <p:txBody>
          <a:bodyPr/>
          <a:lstStyle/>
          <a:p>
            <a:r>
              <a:rPr lang="sl-SI" dirty="0" smtClean="0"/>
              <a:t>Kopita, parklji, kremplji</a:t>
            </a:r>
          </a:p>
          <a:p>
            <a:r>
              <a:rPr lang="sl-SI" dirty="0" err="1" smtClean="0"/>
              <a:t>Kung-fu</a:t>
            </a:r>
            <a:r>
              <a:rPr lang="sl-SI" dirty="0" smtClean="0"/>
              <a:t>?</a:t>
            </a:r>
            <a:endParaRPr lang="sl-SI" dirty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90652"/>
            <a:ext cx="4953812" cy="36863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46" y="2490652"/>
            <a:ext cx="5472067" cy="36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2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65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Plenilec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280160"/>
            <a:ext cx="5181600" cy="4896803"/>
          </a:xfrm>
        </p:spPr>
        <p:txBody>
          <a:bodyPr/>
          <a:lstStyle/>
          <a:p>
            <a:r>
              <a:rPr lang="sl-SI" dirty="0" smtClean="0"/>
              <a:t>Iz zasede</a:t>
            </a:r>
          </a:p>
          <a:p>
            <a:r>
              <a:rPr lang="sl-SI" sz="1800" dirty="0">
                <a:hlinkClick r:id="rId2"/>
              </a:rPr>
              <a:t>https://</a:t>
            </a:r>
            <a:r>
              <a:rPr lang="sl-SI" sz="1800" dirty="0" smtClean="0">
                <a:hlinkClick r:id="rId2"/>
              </a:rPr>
              <a:t>www.youtube.com/watch?v=x7SAecAIeMI</a:t>
            </a:r>
            <a:endParaRPr lang="sl-SI" sz="1800" dirty="0" smtClean="0"/>
          </a:p>
          <a:p>
            <a:r>
              <a:rPr lang="sl-SI" sz="1800" dirty="0">
                <a:hlinkClick r:id="rId3"/>
              </a:rPr>
              <a:t>https://www.youtube.com/watch?v=UDtlvZGmHYk</a:t>
            </a:r>
            <a:endParaRPr lang="sl-SI" sz="1800" dirty="0" smtClean="0"/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280160"/>
            <a:ext cx="5181600" cy="4896803"/>
          </a:xfrm>
        </p:spPr>
        <p:txBody>
          <a:bodyPr/>
          <a:lstStyle/>
          <a:p>
            <a:r>
              <a:rPr lang="sl-SI" dirty="0" smtClean="0"/>
              <a:t>Hitrost</a:t>
            </a:r>
          </a:p>
          <a:p>
            <a:r>
              <a:rPr lang="sl-SI" sz="1800" dirty="0">
                <a:hlinkClick r:id="rId4"/>
              </a:rPr>
              <a:t>https://</a:t>
            </a:r>
            <a:r>
              <a:rPr lang="sl-SI" sz="1800" dirty="0" smtClean="0">
                <a:hlinkClick r:id="rId4"/>
              </a:rPr>
              <a:t>www.youtube.com/watch?v=xaV1_M2j200</a:t>
            </a:r>
            <a:endParaRPr lang="sl-SI" sz="1800" dirty="0" smtClean="0"/>
          </a:p>
          <a:p>
            <a:pPr marL="0" indent="0">
              <a:buNone/>
            </a:pPr>
            <a:r>
              <a:rPr lang="sl-SI" sz="1800" dirty="0">
                <a:hlinkClick r:id="rId5"/>
              </a:rPr>
              <a:t>https://www.youtube.com/watch?v=ovocT91G1ww</a:t>
            </a:r>
            <a:endParaRPr lang="sl-SI" sz="1800" dirty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791030"/>
            <a:ext cx="3274423" cy="350363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312" y="2741839"/>
            <a:ext cx="490537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80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572"/>
          </a:xfrm>
        </p:spPr>
        <p:txBody>
          <a:bodyPr/>
          <a:lstStyle/>
          <a:p>
            <a:pPr algn="ctr"/>
            <a:r>
              <a:rPr lang="sl-SI" b="1" dirty="0" err="1" smtClean="0"/>
              <a:t>Plenilstvo</a:t>
            </a:r>
            <a:endParaRPr lang="sl-SI" b="1" dirty="0"/>
          </a:p>
        </p:txBody>
      </p:sp>
      <p:sp>
        <p:nvSpPr>
          <p:cNvPr id="9" name="Označba mesta vsebine 8"/>
          <p:cNvSpPr>
            <a:spLocks noGrp="1"/>
          </p:cNvSpPr>
          <p:nvPr>
            <p:ph idx="1"/>
          </p:nvPr>
        </p:nvSpPr>
        <p:spPr>
          <a:xfrm>
            <a:off x="838200" y="1288869"/>
            <a:ext cx="10515600" cy="4853259"/>
          </a:xfrm>
        </p:spPr>
        <p:txBody>
          <a:bodyPr/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www.youtube.com/watch?v=1CP1i0UKvb8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489" y="1982424"/>
            <a:ext cx="57150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2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pPr algn="ctr"/>
            <a:r>
              <a:rPr lang="sl-SI" b="1" dirty="0" err="1" smtClean="0"/>
              <a:t>Plenilstvo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271451"/>
            <a:ext cx="10515600" cy="4905512"/>
          </a:xfrm>
        </p:spPr>
        <p:txBody>
          <a:bodyPr/>
          <a:lstStyle/>
          <a:p>
            <a:r>
              <a:rPr lang="sl-SI" dirty="0" smtClean="0"/>
              <a:t>Kako niha številčnost plena in plenilca?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910" y="1824038"/>
            <a:ext cx="6840131" cy="46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73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858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Parazitizem</a:t>
            </a:r>
            <a:endParaRPr lang="sl-SI" b="1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838200" y="1210491"/>
            <a:ext cx="10515600" cy="4966472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Parazit </a:t>
            </a:r>
            <a:r>
              <a:rPr lang="sl-SI" dirty="0"/>
              <a:t>ima nedvomno korist</a:t>
            </a:r>
          </a:p>
          <a:p>
            <a:r>
              <a:rPr lang="sl-SI" dirty="0" smtClean="0"/>
              <a:t>Paraziti parazitirajo </a:t>
            </a:r>
            <a:r>
              <a:rPr lang="sl-SI" dirty="0"/>
              <a:t>živali, rastline, </a:t>
            </a:r>
            <a:r>
              <a:rPr lang="sl-SI" dirty="0" smtClean="0"/>
              <a:t>…</a:t>
            </a:r>
          </a:p>
          <a:p>
            <a:r>
              <a:rPr lang="sl-SI" dirty="0"/>
              <a:t>P</a:t>
            </a:r>
            <a:r>
              <a:rPr lang="sl-SI" dirty="0" smtClean="0"/>
              <a:t>araziti so notranji ali zunanji</a:t>
            </a:r>
            <a:endParaRPr lang="sl-SI" dirty="0"/>
          </a:p>
          <a:p>
            <a:r>
              <a:rPr lang="sl-SI" dirty="0"/>
              <a:t>Kaj pa </a:t>
            </a:r>
            <a:r>
              <a:rPr lang="sl-SI" dirty="0" smtClean="0"/>
              <a:t>gostitelj?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- kot posameznik ima škodo </a:t>
            </a:r>
            <a:r>
              <a:rPr lang="sl-SI" dirty="0" smtClean="0"/>
              <a:t>(oslabi ali celo umre</a:t>
            </a:r>
            <a:r>
              <a:rPr lang="sl-SI" dirty="0"/>
              <a:t>)</a:t>
            </a:r>
          </a:p>
          <a:p>
            <a:pPr marL="0" indent="0">
              <a:buNone/>
            </a:pPr>
            <a:r>
              <a:rPr lang="sl-SI" dirty="0"/>
              <a:t>                           - kot vrsta ima korist (manjša </a:t>
            </a:r>
            <a:r>
              <a:rPr lang="sl-SI" dirty="0" err="1"/>
              <a:t>znotrajvrstna</a:t>
            </a:r>
            <a:r>
              <a:rPr lang="sl-SI" dirty="0"/>
              <a:t> kompeticija)</a:t>
            </a:r>
          </a:p>
          <a:p>
            <a:r>
              <a:rPr lang="sl-SI" dirty="0" smtClean="0"/>
              <a:t>Parazit zajeda: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 - </a:t>
            </a:r>
            <a:r>
              <a:rPr lang="sl-SI" dirty="0" smtClean="0"/>
              <a:t>manj odporne (bolne</a:t>
            </a:r>
            <a:r>
              <a:rPr lang="sl-SI" dirty="0"/>
              <a:t>, mlade, stare, poškodovane …)</a:t>
            </a:r>
          </a:p>
          <a:p>
            <a:pPr marL="0" indent="0">
              <a:buNone/>
            </a:pPr>
            <a:r>
              <a:rPr lang="sl-SI" dirty="0" smtClean="0"/>
              <a:t>                            - </a:t>
            </a:r>
            <a:r>
              <a:rPr lang="sl-SI" dirty="0"/>
              <a:t>z manj sreče </a:t>
            </a:r>
            <a:r>
              <a:rPr lang="sl-SI" dirty="0" smtClean="0"/>
              <a:t>(slučajno naleti na parazita…)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 - z dna hierarhije </a:t>
            </a:r>
            <a:r>
              <a:rPr lang="sl-SI" dirty="0" smtClean="0"/>
              <a:t>(manj hrane, manj odporne </a:t>
            </a:r>
            <a:r>
              <a:rPr lang="sl-SI" dirty="0"/>
              <a:t>…)</a:t>
            </a:r>
          </a:p>
          <a:p>
            <a:r>
              <a:rPr lang="sl-SI" dirty="0" smtClean="0"/>
              <a:t>Parazit težko najde novega gostitelja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40676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737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Zajedavci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306285"/>
            <a:ext cx="10515600" cy="4870677"/>
          </a:xfrm>
        </p:spPr>
        <p:txBody>
          <a:bodyPr/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www.youtube.com/watch?v=v2rJ_yaPHBg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         zunanji                                                          notranji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534" y="2424520"/>
            <a:ext cx="3562350" cy="41338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565" y="2402884"/>
            <a:ext cx="5540647" cy="415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22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446"/>
          </a:xfrm>
        </p:spPr>
        <p:txBody>
          <a:bodyPr/>
          <a:lstStyle/>
          <a:p>
            <a:pPr algn="ctr"/>
            <a:r>
              <a:rPr lang="sl-SI" b="1" dirty="0" smtClean="0"/>
              <a:t>Zajedavci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297577"/>
            <a:ext cx="10515600" cy="4879386"/>
          </a:xfrm>
        </p:spPr>
        <p:txBody>
          <a:bodyPr/>
          <a:lstStyle/>
          <a:p>
            <a:r>
              <a:rPr lang="sl-SI" dirty="0" smtClean="0"/>
              <a:t>Posebna oblika je gnezdilni parazitizem</a:t>
            </a:r>
          </a:p>
          <a:p>
            <a:r>
              <a:rPr lang="sl-SI" sz="2400" dirty="0">
                <a:hlinkClick r:id="rId2"/>
              </a:rPr>
              <a:t>https://</a:t>
            </a:r>
            <a:r>
              <a:rPr lang="sl-SI" sz="2400" dirty="0" smtClean="0">
                <a:hlinkClick r:id="rId2"/>
              </a:rPr>
              <a:t>www.youtube.com/watch?v=SO1WccH2_YM</a:t>
            </a:r>
            <a:endParaRPr lang="sl-SI" sz="2400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Katero ni moje?                      Kako si lep, velik …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10" y="2899818"/>
            <a:ext cx="3790950" cy="34861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065" y="1088572"/>
            <a:ext cx="37528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78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486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err="1" smtClean="0"/>
              <a:t>Komenzalizem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5053557"/>
          </a:xfrm>
        </p:spPr>
        <p:txBody>
          <a:bodyPr/>
          <a:lstStyle/>
          <a:p>
            <a:r>
              <a:rPr lang="sl-SI" dirty="0" smtClean="0"/>
              <a:t>Ena vrsta ima korist, druga nima škode</a:t>
            </a:r>
          </a:p>
          <a:p>
            <a:r>
              <a:rPr lang="sl-SI" dirty="0" smtClean="0"/>
              <a:t>Ptica gnezdi na drevesu (a se na njem ne prehranjuje – če se = simbioza ali </a:t>
            </a:r>
            <a:r>
              <a:rPr lang="sl-SI" dirty="0" err="1" smtClean="0"/>
              <a:t>plenilstvo</a:t>
            </a:r>
            <a:r>
              <a:rPr lang="sl-SI" dirty="0" smtClean="0"/>
              <a:t> ali zajedavstvo)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787" y="2409825"/>
            <a:ext cx="66675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7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241"/>
          </a:xfrm>
        </p:spPr>
        <p:txBody>
          <a:bodyPr/>
          <a:lstStyle/>
          <a:p>
            <a:pPr algn="ctr"/>
            <a:r>
              <a:rPr lang="sl-SI" b="1" dirty="0" smtClean="0"/>
              <a:t>Priskledništvo</a:t>
            </a:r>
            <a:endParaRPr lang="sl-SI" b="1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2587" y="1123950"/>
            <a:ext cx="3552825" cy="5329238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5478" y="1445623"/>
            <a:ext cx="4950783" cy="416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37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65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Priskledništvo </a:t>
            </a:r>
            <a:endParaRPr lang="sl-SI" b="1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551614"/>
            <a:ext cx="5181600" cy="4492959"/>
          </a:xfrm>
          <a:prstGeom prst="rect">
            <a:avLst/>
          </a:prstGeom>
        </p:spPr>
      </p:pic>
      <p:sp>
        <p:nvSpPr>
          <p:cNvPr id="8" name="Označba mesta vsebine 7"/>
          <p:cNvSpPr>
            <a:spLocks noGrp="1"/>
          </p:cNvSpPr>
          <p:nvPr>
            <p:ph sz="half" idx="1"/>
          </p:nvPr>
        </p:nvSpPr>
        <p:spPr>
          <a:xfrm>
            <a:off x="838200" y="1201783"/>
            <a:ext cx="5181600" cy="4975180"/>
          </a:xfrm>
        </p:spPr>
        <p:txBody>
          <a:bodyPr/>
          <a:lstStyle/>
          <a:p>
            <a:r>
              <a:rPr lang="sl-SI" dirty="0" smtClean="0"/>
              <a:t>Kdo ima korist? Kakšno?</a:t>
            </a:r>
            <a:endParaRPr lang="sl-SI" dirty="0"/>
          </a:p>
        </p:txBody>
      </p:sp>
      <p:pic>
        <p:nvPicPr>
          <p:cNvPr id="9" name="Označba mesta vseb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55482"/>
            <a:ext cx="5181600" cy="368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13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Kaj so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84366"/>
            <a:ext cx="10515600" cy="4992597"/>
          </a:xfrm>
        </p:spPr>
        <p:txBody>
          <a:bodyPr/>
          <a:lstStyle/>
          <a:p>
            <a:r>
              <a:rPr lang="sl-SI" sz="3200" dirty="0" smtClean="0"/>
              <a:t>Medvrstni odnosi so odnosi med dvema vrstama</a:t>
            </a:r>
          </a:p>
          <a:p>
            <a:endParaRPr lang="sl-SI" sz="2000" dirty="0" smtClean="0"/>
          </a:p>
          <a:p>
            <a:r>
              <a:rPr lang="sl-SI" dirty="0" smtClean="0"/>
              <a:t>Obe vrsti imata korist = simbioza: - mutualizem + </a:t>
            </a:r>
            <a:r>
              <a:rPr lang="sl-SI" dirty="0" err="1" smtClean="0"/>
              <a:t>protokooperacija</a:t>
            </a:r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Ena vrsta ima korist: </a:t>
            </a:r>
            <a:r>
              <a:rPr lang="sl-SI" dirty="0" err="1" smtClean="0"/>
              <a:t>predatorstvo</a:t>
            </a:r>
            <a:r>
              <a:rPr lang="sl-SI" dirty="0"/>
              <a:t> </a:t>
            </a:r>
            <a:r>
              <a:rPr lang="sl-SI" dirty="0" smtClean="0"/>
              <a:t>+ parazitizem + kompeticija + </a:t>
            </a:r>
            <a:r>
              <a:rPr lang="sl-SI" dirty="0" err="1" smtClean="0"/>
              <a:t>komenzalizem</a:t>
            </a:r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Nobena vrsta nima koristi: </a:t>
            </a:r>
            <a:r>
              <a:rPr lang="sl-SI" dirty="0" err="1" smtClean="0"/>
              <a:t>amenzalizem</a:t>
            </a:r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Med vrstama ni direktnega odnosa: </a:t>
            </a:r>
            <a:r>
              <a:rPr lang="sl-SI" dirty="0" err="1" smtClean="0"/>
              <a:t>nevtralize</a:t>
            </a:r>
            <a:r>
              <a:rPr lang="sl-SI" dirty="0" err="1"/>
              <a:t>m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08802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572"/>
          </a:xfrm>
        </p:spPr>
        <p:txBody>
          <a:bodyPr/>
          <a:lstStyle/>
          <a:p>
            <a:pPr algn="ctr"/>
            <a:r>
              <a:rPr lang="sl-SI" b="1" dirty="0" smtClean="0"/>
              <a:t>Kompeticija</a:t>
            </a:r>
            <a:endParaRPr lang="sl-SI" b="1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838200" y="1436914"/>
            <a:ext cx="10515600" cy="4740049"/>
          </a:xfrm>
        </p:spPr>
        <p:txBody>
          <a:bodyPr/>
          <a:lstStyle/>
          <a:p>
            <a:r>
              <a:rPr lang="sl-SI" dirty="0" smtClean="0"/>
              <a:t>Ena vrsta ima korist (več hrane, skrivališč, …)</a:t>
            </a:r>
          </a:p>
          <a:p>
            <a:r>
              <a:rPr lang="sl-SI" dirty="0" smtClean="0"/>
              <a:t>Pogosto drugo vrsto izrine (</a:t>
            </a:r>
            <a:r>
              <a:rPr lang="sl-SI" dirty="0" err="1" smtClean="0"/>
              <a:t>učb</a:t>
            </a:r>
            <a:r>
              <a:rPr lang="sl-SI" dirty="0" smtClean="0"/>
              <a:t>. str.34, </a:t>
            </a:r>
            <a:r>
              <a:rPr lang="sl-SI" sz="2400" dirty="0">
                <a:hlinkClick r:id="rId2"/>
              </a:rPr>
              <a:t>https://www.youtube.com/results?search_query=how+wolves+change+rivers</a:t>
            </a:r>
            <a:r>
              <a:rPr lang="sl-SI" dirty="0" smtClean="0"/>
              <a:t>)</a:t>
            </a:r>
          </a:p>
          <a:p>
            <a:r>
              <a:rPr lang="sl-SI" dirty="0">
                <a:hlinkClick r:id="rId3"/>
              </a:rPr>
              <a:t>https://</a:t>
            </a:r>
            <a:r>
              <a:rPr lang="sl-SI" dirty="0" smtClean="0">
                <a:hlinkClick r:id="rId3"/>
              </a:rPr>
              <a:t>www.youtube.com/watch?v=a5V6gdu5ih8</a:t>
            </a:r>
            <a:endParaRPr lang="sl-SI" dirty="0" smtClean="0"/>
          </a:p>
          <a:p>
            <a:r>
              <a:rPr lang="sl-SI" dirty="0" smtClean="0"/>
              <a:t>Pelin zavira kalitev in rast </a:t>
            </a:r>
          </a:p>
          <a:p>
            <a:pPr marL="0" indent="0">
              <a:buNone/>
            </a:pPr>
            <a:r>
              <a:rPr lang="sl-SI" dirty="0" smtClean="0"/>
              <a:t>   drugih </a:t>
            </a:r>
            <a:r>
              <a:rPr lang="sl-SI" dirty="0"/>
              <a:t>r</a:t>
            </a:r>
            <a:r>
              <a:rPr lang="sl-SI" dirty="0" smtClean="0"/>
              <a:t>astlin 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307" y="3373482"/>
            <a:ext cx="4260588" cy="32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41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21"/>
          </a:xfrm>
        </p:spPr>
        <p:txBody>
          <a:bodyPr/>
          <a:lstStyle/>
          <a:p>
            <a:pPr algn="ctr"/>
            <a:r>
              <a:rPr lang="sl-SI" b="1" dirty="0" err="1" smtClean="0"/>
              <a:t>Amenzalizem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062446"/>
            <a:ext cx="10515600" cy="5114517"/>
          </a:xfrm>
        </p:spPr>
        <p:txBody>
          <a:bodyPr/>
          <a:lstStyle/>
          <a:p>
            <a:r>
              <a:rPr lang="sl-SI" b="1" dirty="0" err="1"/>
              <a:t>Amenzalizem</a:t>
            </a:r>
            <a:r>
              <a:rPr lang="sl-SI" dirty="0"/>
              <a:t> je </a:t>
            </a:r>
            <a:r>
              <a:rPr lang="sl-SI" dirty="0">
                <a:hlinkClick r:id="rId2" tooltip="Proces"/>
              </a:rPr>
              <a:t>proces</a:t>
            </a:r>
            <a:r>
              <a:rPr lang="sl-SI" dirty="0"/>
              <a:t>, pri katerem s sproščanjem v </a:t>
            </a:r>
            <a:r>
              <a:rPr lang="sl-SI" dirty="0">
                <a:hlinkClick r:id="rId3" tooltip="Okolje"/>
              </a:rPr>
              <a:t>okolje</a:t>
            </a:r>
            <a:r>
              <a:rPr lang="sl-SI" dirty="0"/>
              <a:t> različnih snovi ena populacija zavira razvoj druge ali tudi svoje vrste, od tega da zavira razvoj pa sama nima koristi. </a:t>
            </a:r>
            <a:endParaRPr lang="sl-SI" dirty="0" smtClean="0"/>
          </a:p>
          <a:p>
            <a:r>
              <a:rPr lang="sl-SI" dirty="0" smtClean="0"/>
              <a:t>Najpogostejše </a:t>
            </a:r>
            <a:r>
              <a:rPr lang="sl-SI" dirty="0"/>
              <a:t>je pa to pri </a:t>
            </a:r>
            <a:r>
              <a:rPr lang="sl-SI" dirty="0">
                <a:hlinkClick r:id="rId4" tooltip="Mikroorganizem"/>
              </a:rPr>
              <a:t>mikroorganizmih</a:t>
            </a:r>
            <a:r>
              <a:rPr lang="sl-SI" dirty="0"/>
              <a:t> (npr. to so glive, ki z antibiotiki uničujejo bakterije). Zaviranje razvoja je tudi lahko med osebki iste vrste različne starosti</a:t>
            </a:r>
            <a:r>
              <a:rPr lang="sl-SI" dirty="0" smtClean="0"/>
              <a:t>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557" y="3384480"/>
            <a:ext cx="3632564" cy="313783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9364" y="3743462"/>
            <a:ext cx="2886555" cy="277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3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406"/>
          </a:xfrm>
        </p:spPr>
        <p:txBody>
          <a:bodyPr/>
          <a:lstStyle/>
          <a:p>
            <a:pPr algn="ctr"/>
            <a:r>
              <a:rPr lang="sl-SI" b="1" dirty="0" err="1" smtClean="0"/>
              <a:t>Nevtralize</a:t>
            </a:r>
            <a:r>
              <a:rPr lang="sl-SI" b="1" dirty="0" err="1"/>
              <a:t>m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419497"/>
            <a:ext cx="10515600" cy="4757466"/>
          </a:xfrm>
        </p:spPr>
        <p:txBody>
          <a:bodyPr/>
          <a:lstStyle/>
          <a:p>
            <a:r>
              <a:rPr lang="sl-SI" dirty="0" smtClean="0"/>
              <a:t>Živi bitji nista neposredno povezani (Ali je to sploh možno?)</a:t>
            </a:r>
          </a:p>
          <a:p>
            <a:r>
              <a:rPr lang="sl-SI" dirty="0"/>
              <a:t>v</a:t>
            </a:r>
            <a:r>
              <a:rPr lang="sl-SI" dirty="0" smtClean="0"/>
              <a:t>olk in trava                                                          los in ščuka        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59" y="2457857"/>
            <a:ext cx="4178696" cy="38994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1" y="2457857"/>
            <a:ext cx="4403272" cy="43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71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5366"/>
          </a:xfrm>
        </p:spPr>
        <p:txBody>
          <a:bodyPr/>
          <a:lstStyle/>
          <a:p>
            <a:pPr algn="ctr"/>
            <a:r>
              <a:rPr lang="sl-SI" b="1" dirty="0" smtClean="0"/>
              <a:t>Preveri</a:t>
            </a:r>
            <a:endParaRPr lang="sl-SI" b="1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838200" y="1349829"/>
            <a:ext cx="10515600" cy="4827134"/>
          </a:xfrm>
        </p:spPr>
        <p:txBody>
          <a:bodyPr/>
          <a:lstStyle/>
          <a:p>
            <a:r>
              <a:rPr lang="sl-SI" dirty="0" smtClean="0"/>
              <a:t>Katera vrsta odnosa je na sliki? Kateri deležnik ima korist in kakšno?</a:t>
            </a:r>
            <a:endParaRPr lang="sl-SI" dirty="0"/>
          </a:p>
        </p:txBody>
      </p:sp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45" y="1750424"/>
            <a:ext cx="7148568" cy="490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77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126" y="82463"/>
            <a:ext cx="10041798" cy="67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00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47625"/>
            <a:ext cx="991552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34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8100"/>
            <a:ext cx="9906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64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16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401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Viri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210490"/>
            <a:ext cx="10515600" cy="5277395"/>
          </a:xfrm>
        </p:spPr>
        <p:txBody>
          <a:bodyPr>
            <a:normAutofit/>
          </a:bodyPr>
          <a:lstStyle/>
          <a:p>
            <a:r>
              <a:rPr lang="sl-SI" sz="2000" dirty="0" smtClean="0">
                <a:hlinkClick r:id="rId2"/>
              </a:rPr>
              <a:t>https://imgflip.com/i/1l0up5</a:t>
            </a:r>
            <a:endParaRPr lang="sl-SI" sz="2000" dirty="0" smtClean="0"/>
          </a:p>
          <a:p>
            <a:r>
              <a:rPr lang="sl-SI" sz="2000" dirty="0">
                <a:hlinkClick r:id="rId3"/>
              </a:rPr>
              <a:t>https://</a:t>
            </a:r>
            <a:r>
              <a:rPr lang="sl-SI" sz="2000" dirty="0" smtClean="0">
                <a:hlinkClick r:id="rId3"/>
              </a:rPr>
              <a:t>sl.wikipedia.org/wiki/Mutualizem</a:t>
            </a:r>
            <a:endParaRPr lang="sl-SI" sz="2000" dirty="0"/>
          </a:p>
          <a:p>
            <a:r>
              <a:rPr lang="sl-SI" sz="2000" dirty="0">
                <a:hlinkClick r:id="rId4"/>
              </a:rPr>
              <a:t>https://</a:t>
            </a:r>
            <a:r>
              <a:rPr lang="sl-SI" sz="2000" dirty="0" smtClean="0">
                <a:hlinkClick r:id="rId4"/>
              </a:rPr>
              <a:t>vimeo.com/34448448</a:t>
            </a:r>
            <a:endParaRPr lang="sl-SI" sz="2000" dirty="0" smtClean="0"/>
          </a:p>
          <a:p>
            <a:r>
              <a:rPr lang="sl-SI" sz="2000" dirty="0">
                <a:hlinkClick r:id="rId5"/>
              </a:rPr>
              <a:t>https://www.youtube.com/watch?v=-</a:t>
            </a:r>
            <a:r>
              <a:rPr lang="sl-SI" sz="2000" dirty="0" smtClean="0">
                <a:hlinkClick r:id="rId5"/>
              </a:rPr>
              <a:t>T4Ll68jsZk</a:t>
            </a:r>
            <a:endParaRPr lang="sl-SI" sz="2000" dirty="0" smtClean="0"/>
          </a:p>
          <a:p>
            <a:r>
              <a:rPr lang="sl-SI" sz="2000" dirty="0">
                <a:hlinkClick r:id="rId6"/>
              </a:rPr>
              <a:t>https://</a:t>
            </a:r>
            <a:r>
              <a:rPr lang="sl-SI" sz="2000" dirty="0" smtClean="0">
                <a:hlinkClick r:id="rId6"/>
              </a:rPr>
              <a:t>www.youtube.com/watch?v=qRn62gtgntY</a:t>
            </a:r>
            <a:endParaRPr lang="sl-SI" sz="2000" dirty="0" smtClean="0"/>
          </a:p>
          <a:p>
            <a:r>
              <a:rPr lang="sl-SI" sz="2000" dirty="0">
                <a:hlinkClick r:id="rId7"/>
              </a:rPr>
              <a:t>https://</a:t>
            </a:r>
            <a:r>
              <a:rPr lang="sl-SI" sz="2000" dirty="0" smtClean="0">
                <a:hlinkClick r:id="rId7"/>
              </a:rPr>
              <a:t>twitter.com/mbabaoglu/status/564474989072875520</a:t>
            </a:r>
            <a:endParaRPr lang="sl-SI" sz="2000" dirty="0" smtClean="0"/>
          </a:p>
          <a:p>
            <a:r>
              <a:rPr lang="sl-SI" sz="2000" dirty="0">
                <a:hlinkClick r:id="rId8"/>
              </a:rPr>
              <a:t>https://</a:t>
            </a:r>
            <a:r>
              <a:rPr lang="sl-SI" sz="2000" dirty="0" smtClean="0">
                <a:hlinkClick r:id="rId8"/>
              </a:rPr>
              <a:t>www.dnevnik.si/1042493748</a:t>
            </a:r>
            <a:endParaRPr lang="sl-SI" sz="2000" dirty="0" smtClean="0"/>
          </a:p>
          <a:p>
            <a:r>
              <a:rPr lang="sl-SI" sz="2000" dirty="0">
                <a:hlinkClick r:id="rId9"/>
              </a:rPr>
              <a:t>https://</a:t>
            </a:r>
            <a:r>
              <a:rPr lang="sl-SI" sz="2000" dirty="0" smtClean="0">
                <a:hlinkClick r:id="rId9"/>
              </a:rPr>
              <a:t>www.slideshare.net/m5g7j8/mimicry-70192874</a:t>
            </a:r>
            <a:endParaRPr lang="sl-SI" sz="2000" dirty="0" smtClean="0"/>
          </a:p>
          <a:p>
            <a:r>
              <a:rPr lang="sl-SI" sz="2000" dirty="0">
                <a:hlinkClick r:id="rId10"/>
              </a:rPr>
              <a:t>https://allyouneedisbiology.wordpress.com/2015/10/25/animal-mimicry</a:t>
            </a:r>
            <a:r>
              <a:rPr lang="sl-SI" sz="2000" dirty="0" smtClean="0">
                <a:hlinkClick r:id="rId10"/>
              </a:rPr>
              <a:t>/</a:t>
            </a:r>
            <a:endParaRPr lang="sl-SI" sz="2000" dirty="0" smtClean="0"/>
          </a:p>
          <a:p>
            <a:r>
              <a:rPr lang="sl-SI" sz="2000" dirty="0">
                <a:hlinkClick r:id="rId11"/>
              </a:rPr>
              <a:t>https://www.slo-foto.net/galerija_slika-158128.html</a:t>
            </a:r>
            <a:endParaRPr lang="sl-SI" sz="2000" dirty="0" smtClean="0"/>
          </a:p>
          <a:p>
            <a:r>
              <a:rPr lang="sl-SI" sz="2000" dirty="0">
                <a:hlinkClick r:id="rId12"/>
              </a:rPr>
              <a:t>https://</a:t>
            </a:r>
            <a:r>
              <a:rPr lang="sl-SI" sz="2000" dirty="0" smtClean="0">
                <a:hlinkClick r:id="rId12"/>
              </a:rPr>
              <a:t>eucbeniki.sio.si/nar7/2016/index3.html</a:t>
            </a:r>
            <a:endParaRPr lang="sl-SI" sz="2000" dirty="0" smtClean="0"/>
          </a:p>
          <a:p>
            <a:r>
              <a:rPr lang="sl-SI" sz="2000" dirty="0">
                <a:hlinkClick r:id="rId13"/>
              </a:rPr>
              <a:t>https://sl.congo-mbclub.org/post/635993</a:t>
            </a:r>
            <a:r>
              <a:rPr lang="sl-SI" sz="2000" dirty="0" smtClean="0">
                <a:hlinkClick r:id="rId13"/>
              </a:rPr>
              <a:t>/</a:t>
            </a:r>
            <a:endParaRPr lang="sl-SI" sz="2000" dirty="0" smtClean="0"/>
          </a:p>
          <a:p>
            <a:r>
              <a:rPr lang="sl-SI" sz="2000" dirty="0">
                <a:hlinkClick r:id="rId14"/>
              </a:rPr>
              <a:t>https://www.pinterest.de/pin/735001601663509172/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2695336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401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Viri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341119"/>
            <a:ext cx="10515600" cy="4835843"/>
          </a:xfrm>
        </p:spPr>
        <p:txBody>
          <a:bodyPr>
            <a:normAutofit lnSpcReduction="10000"/>
          </a:bodyPr>
          <a:lstStyle/>
          <a:p>
            <a:r>
              <a:rPr lang="sl-SI" sz="2000" dirty="0">
                <a:hlinkClick r:id="rId2"/>
              </a:rPr>
              <a:t>https://</a:t>
            </a:r>
            <a:r>
              <a:rPr lang="sl-SI" sz="2000" dirty="0" smtClean="0">
                <a:hlinkClick r:id="rId2"/>
              </a:rPr>
              <a:t>www.tportal.hr/fun/clanak/osam-zivotinja-koje-mogu-srusiti-olimpijske-rekorde-20120726/print</a:t>
            </a:r>
            <a:endParaRPr lang="sl-SI" sz="2000" dirty="0" smtClean="0"/>
          </a:p>
          <a:p>
            <a:r>
              <a:rPr lang="sl-SI" sz="2000" dirty="0">
                <a:hlinkClick r:id="rId3"/>
              </a:rPr>
              <a:t>https://</a:t>
            </a:r>
            <a:r>
              <a:rPr lang="sl-SI" sz="2000" dirty="0" smtClean="0">
                <a:hlinkClick r:id="rId3"/>
              </a:rPr>
              <a:t>www.youtube.com/watch?v=xaV1_M2j200</a:t>
            </a:r>
            <a:endParaRPr lang="sl-SI" sz="2000" dirty="0" smtClean="0"/>
          </a:p>
          <a:p>
            <a:r>
              <a:rPr lang="sl-SI" sz="2000" dirty="0">
                <a:hlinkClick r:id="rId4"/>
              </a:rPr>
              <a:t>https://</a:t>
            </a:r>
            <a:r>
              <a:rPr lang="sl-SI" sz="2000" dirty="0" smtClean="0">
                <a:hlinkClick r:id="rId4"/>
              </a:rPr>
              <a:t>www.youtube.com/watch?v=ovocT91G1ww</a:t>
            </a:r>
            <a:endParaRPr lang="sl-SI" sz="2000" dirty="0" smtClean="0"/>
          </a:p>
          <a:p>
            <a:r>
              <a:rPr lang="sl-SI" sz="2000" dirty="0">
                <a:hlinkClick r:id="rId5"/>
              </a:rPr>
              <a:t>https://www.youtube.com/watch?v=UDtlvZGmHYk</a:t>
            </a:r>
            <a:endParaRPr lang="sl-SI" sz="2000" dirty="0"/>
          </a:p>
          <a:p>
            <a:r>
              <a:rPr lang="sl-SI" sz="2000" dirty="0">
                <a:hlinkClick r:id="rId6"/>
              </a:rPr>
              <a:t>https://www.youtube.com/watch?v=1CP1i0UKvb8</a:t>
            </a:r>
            <a:endParaRPr lang="sl-SI" sz="2000" dirty="0" smtClean="0"/>
          </a:p>
          <a:p>
            <a:r>
              <a:rPr lang="sl-SI" sz="2000" dirty="0">
                <a:hlinkClick r:id="rId7"/>
              </a:rPr>
              <a:t>https://</a:t>
            </a:r>
            <a:r>
              <a:rPr lang="sl-SI" sz="2000" dirty="0" smtClean="0">
                <a:hlinkClick r:id="rId7"/>
              </a:rPr>
              <a:t>danjonsson.blogg.se/2009/july/kottatande-vaxt.html</a:t>
            </a:r>
            <a:endParaRPr lang="sl-SI" sz="2000" dirty="0" smtClean="0"/>
          </a:p>
          <a:p>
            <a:r>
              <a:rPr lang="sl-SI" sz="2000" dirty="0">
                <a:hlinkClick r:id="rId8"/>
              </a:rPr>
              <a:t>https://www.youtube.com/watch?v=v2rJ_yaPHBg</a:t>
            </a:r>
            <a:endParaRPr lang="sl-SI" sz="2000" dirty="0" smtClean="0"/>
          </a:p>
          <a:p>
            <a:r>
              <a:rPr lang="sl-SI" sz="2000" dirty="0">
                <a:hlinkClick r:id="rId9"/>
              </a:rPr>
              <a:t>https://www.smithsonianmag.com/smart-news/tumors-tapeworm-grew-inside-human-180957181</a:t>
            </a:r>
            <a:r>
              <a:rPr lang="sl-SI" sz="2000" dirty="0" smtClean="0">
                <a:hlinkClick r:id="rId9"/>
              </a:rPr>
              <a:t>/</a:t>
            </a:r>
            <a:endParaRPr lang="sl-SI" sz="2000" dirty="0" smtClean="0"/>
          </a:p>
          <a:p>
            <a:r>
              <a:rPr lang="sl-SI" sz="2000" dirty="0">
                <a:hlinkClick r:id="rId10"/>
              </a:rPr>
              <a:t>https://</a:t>
            </a:r>
            <a:r>
              <a:rPr lang="sl-SI" sz="2000" dirty="0" smtClean="0">
                <a:hlinkClick r:id="rId10"/>
              </a:rPr>
              <a:t>sl.wikipedia.org/wiki/Kaparji</a:t>
            </a:r>
            <a:endParaRPr lang="sl-SI" sz="2000" dirty="0" smtClean="0"/>
          </a:p>
          <a:p>
            <a:r>
              <a:rPr lang="sl-SI" sz="2000" dirty="0">
                <a:hlinkClick r:id="rId11"/>
              </a:rPr>
              <a:t>https://</a:t>
            </a:r>
            <a:r>
              <a:rPr lang="sl-SI" sz="2000" dirty="0" smtClean="0">
                <a:hlinkClick r:id="rId11"/>
              </a:rPr>
              <a:t>unsplash.com/photos/2U4NkYXokvs</a:t>
            </a:r>
            <a:endParaRPr lang="sl-SI" sz="2000" dirty="0" smtClean="0"/>
          </a:p>
          <a:p>
            <a:r>
              <a:rPr lang="sl-SI" sz="2000" dirty="0">
                <a:hlinkClick r:id="rId12"/>
              </a:rPr>
              <a:t>https://docplayer.com.br/80433447-Capitulo-13-ecologia-de-populacoes-e-comunidades-troca-de-ideias.html</a:t>
            </a:r>
            <a:endParaRPr lang="sl-SI" sz="2000" dirty="0" smtClean="0"/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1323586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738"/>
          </a:xfrm>
        </p:spPr>
        <p:txBody>
          <a:bodyPr/>
          <a:lstStyle/>
          <a:p>
            <a:pPr algn="ctr"/>
            <a:r>
              <a:rPr lang="sl-SI" b="1" dirty="0" smtClean="0"/>
              <a:t>Sožitje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262743"/>
            <a:ext cx="10515600" cy="4914220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Je</a:t>
            </a:r>
            <a:r>
              <a:rPr lang="sl-SI" dirty="0"/>
              <a:t> </a:t>
            </a:r>
            <a:r>
              <a:rPr lang="sl-SI" dirty="0">
                <a:hlinkClick r:id="rId2" tooltip="Sožitje"/>
              </a:rPr>
              <a:t>sožitje</a:t>
            </a:r>
            <a:r>
              <a:rPr lang="sl-SI" dirty="0"/>
              <a:t> dveh ali več </a:t>
            </a:r>
            <a:r>
              <a:rPr lang="sl-SI" dirty="0">
                <a:hlinkClick r:id="rId3" tooltip="Vrsta (biologija)"/>
              </a:rPr>
              <a:t>vrst</a:t>
            </a:r>
            <a:r>
              <a:rPr lang="sl-SI" dirty="0"/>
              <a:t>, kjer imajo vse udeleženke korist; </a:t>
            </a:r>
            <a:r>
              <a:rPr lang="sl-SI" dirty="0" smtClean="0"/>
              <a:t>pogosto ena (ali obe) izven sožitje ne preživi</a:t>
            </a:r>
          </a:p>
          <a:p>
            <a:r>
              <a:rPr lang="sl-SI" dirty="0" smtClean="0"/>
              <a:t>Mutualizem je obvezno sožitje (mikoriza, opraševanje, …)</a:t>
            </a:r>
          </a:p>
          <a:p>
            <a:r>
              <a:rPr lang="sl-SI" dirty="0" err="1" smtClean="0"/>
              <a:t>Protokooperacija</a:t>
            </a:r>
            <a:r>
              <a:rPr lang="sl-SI" dirty="0" smtClean="0"/>
              <a:t> je neobvezno sodelovanje – partnerja lažje preživita skupaj (mešane črede v savani, listne uši in mravlje, …)</a:t>
            </a:r>
          </a:p>
          <a:p>
            <a:r>
              <a:rPr lang="sl-SI" dirty="0"/>
              <a:t>zveza jim omogoča preživetje v </a:t>
            </a:r>
            <a:r>
              <a:rPr lang="sl-SI" u="sng" dirty="0">
                <a:hlinkClick r:id="rId4"/>
              </a:rPr>
              <a:t>okolju</a:t>
            </a:r>
            <a:r>
              <a:rPr lang="sl-SI" dirty="0"/>
              <a:t> z neugodnimi življenjskimi pogoji (npr. </a:t>
            </a:r>
            <a:r>
              <a:rPr lang="sl-SI" dirty="0">
                <a:hlinkClick r:id="rId5" tooltip="Mikoriza"/>
              </a:rPr>
              <a:t>mikoriza</a:t>
            </a:r>
            <a:r>
              <a:rPr lang="sl-SI" dirty="0"/>
              <a:t> pri </a:t>
            </a:r>
            <a:r>
              <a:rPr lang="sl-SI" dirty="0">
                <a:hlinkClick r:id="rId6" tooltip="Lišaji"/>
              </a:rPr>
              <a:t>lišajih</a:t>
            </a:r>
            <a:r>
              <a:rPr lang="sl-SI" dirty="0"/>
              <a:t>) </a:t>
            </a:r>
            <a:r>
              <a:rPr lang="sl-SI" dirty="0" smtClean="0"/>
              <a:t>ali učinkovitejšo izrabo hrane (bakterije in praživali v vampu prežvekovalcev, bakterije v prebavilu medicinske pijavke)</a:t>
            </a:r>
          </a:p>
          <a:p>
            <a:r>
              <a:rPr lang="sl-SI" dirty="0" smtClean="0"/>
              <a:t>Primeri: - </a:t>
            </a:r>
            <a:r>
              <a:rPr lang="sl-SI" dirty="0">
                <a:hlinkClick r:id="rId7"/>
              </a:rPr>
              <a:t>https://</a:t>
            </a:r>
            <a:r>
              <a:rPr lang="sl-SI" dirty="0" smtClean="0">
                <a:hlinkClick r:id="rId7"/>
              </a:rPr>
              <a:t>vimeo.com/34448448</a:t>
            </a:r>
            <a:endParaRPr lang="sl-SI" dirty="0"/>
          </a:p>
          <a:p>
            <a:pPr marL="0" indent="0">
              <a:buNone/>
            </a:pPr>
            <a:r>
              <a:rPr lang="sl-SI" dirty="0" smtClean="0"/>
              <a:t>                  - </a:t>
            </a:r>
            <a:r>
              <a:rPr lang="sl-SI" dirty="0">
                <a:hlinkClick r:id="rId8"/>
              </a:rPr>
              <a:t>https://www.youtube.com/watch?v=-</a:t>
            </a:r>
            <a:r>
              <a:rPr lang="sl-SI" dirty="0" smtClean="0">
                <a:hlinkClick r:id="rId8"/>
              </a:rPr>
              <a:t>T4Ll68jsZk</a:t>
            </a:r>
            <a:endParaRPr lang="sl-SI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- </a:t>
            </a:r>
            <a:r>
              <a:rPr lang="sl-SI" dirty="0">
                <a:hlinkClick r:id="rId9"/>
              </a:rPr>
              <a:t>https://www.youtube.com/watch?v=qRn62gtgntY</a:t>
            </a:r>
            <a:endParaRPr lang="sl-SI" dirty="0" smtClean="0"/>
          </a:p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4034901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818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Viri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58240"/>
            <a:ext cx="10515600" cy="5018723"/>
          </a:xfrm>
        </p:spPr>
        <p:txBody>
          <a:bodyPr>
            <a:normAutofit/>
          </a:bodyPr>
          <a:lstStyle/>
          <a:p>
            <a:r>
              <a:rPr lang="sl-SI" sz="2000" dirty="0">
                <a:hlinkClick r:id="rId2"/>
              </a:rPr>
              <a:t>https://kiddyclub.ru/sl/uchastvuyut-v-simbioze-formy-vidy-simbioza-novyi-tolkovo-slovoobrazovatelnyi-slovar-russkogo-yazy</a:t>
            </a:r>
            <a:r>
              <a:rPr lang="sl-SI" sz="2000" dirty="0" smtClean="0">
                <a:hlinkClick r:id="rId2"/>
              </a:rPr>
              <a:t>/</a:t>
            </a:r>
            <a:endParaRPr lang="sl-SI" sz="2000" dirty="0" smtClean="0"/>
          </a:p>
          <a:p>
            <a:r>
              <a:rPr lang="sl-SI" sz="2000" dirty="0">
                <a:hlinkClick r:id="rId3"/>
              </a:rPr>
              <a:t>https://</a:t>
            </a:r>
            <a:r>
              <a:rPr lang="sl-SI" sz="2000" dirty="0" smtClean="0">
                <a:hlinkClick r:id="rId3"/>
              </a:rPr>
              <a:t>www.youtube.com/watch?v=Tytzi6Tf1v4</a:t>
            </a:r>
            <a:endParaRPr lang="sl-SI" sz="2000" dirty="0" smtClean="0"/>
          </a:p>
          <a:p>
            <a:r>
              <a:rPr lang="sl-SI" sz="2000" dirty="0">
                <a:hlinkClick r:id="rId4"/>
              </a:rPr>
              <a:t>https://</a:t>
            </a:r>
            <a:r>
              <a:rPr lang="sl-SI" sz="2000" dirty="0" smtClean="0">
                <a:hlinkClick r:id="rId4"/>
              </a:rPr>
              <a:t>www.youtube.com/watch?v=SO1WccH2_YM</a:t>
            </a:r>
            <a:endParaRPr lang="sl-SI" sz="2000" dirty="0" smtClean="0"/>
          </a:p>
          <a:p>
            <a:r>
              <a:rPr lang="sl-SI" sz="2000" dirty="0">
                <a:hlinkClick r:id="rId5"/>
              </a:rPr>
              <a:t>http://</a:t>
            </a:r>
            <a:r>
              <a:rPr lang="sl-SI" sz="2000" dirty="0" smtClean="0">
                <a:hlinkClick r:id="rId5"/>
              </a:rPr>
              <a:t>theconversation.com/cuckoos-beat-competition-by-laying-cryptic-eggs-30329</a:t>
            </a:r>
            <a:endParaRPr lang="sl-SI" sz="2000" dirty="0" smtClean="0"/>
          </a:p>
          <a:p>
            <a:r>
              <a:rPr lang="sl-SI" sz="2000" dirty="0">
                <a:hlinkClick r:id="rId6"/>
              </a:rPr>
              <a:t>https://cognitive-edge.com/blog/innovation-on-the-cusp-symbiosis</a:t>
            </a:r>
            <a:r>
              <a:rPr lang="sl-SI" sz="2000" dirty="0" smtClean="0">
                <a:hlinkClick r:id="rId6"/>
              </a:rPr>
              <a:t>/</a:t>
            </a:r>
            <a:endParaRPr lang="sl-SI" sz="2000" dirty="0" smtClean="0"/>
          </a:p>
          <a:p>
            <a:r>
              <a:rPr lang="sl-SI" sz="2000" dirty="0">
                <a:hlinkClick r:id="rId7"/>
              </a:rPr>
              <a:t>https://</a:t>
            </a:r>
            <a:r>
              <a:rPr lang="sl-SI" sz="2000" dirty="0" smtClean="0">
                <a:hlinkClick r:id="rId7"/>
              </a:rPr>
              <a:t>live.staticflickr.com/1855/42662383480_33e57e153f_b.jpg</a:t>
            </a:r>
            <a:endParaRPr lang="sl-SI" sz="2000" dirty="0" smtClean="0"/>
          </a:p>
          <a:p>
            <a:r>
              <a:rPr lang="sl-SI" sz="2000" dirty="0">
                <a:hlinkClick r:id="rId8"/>
              </a:rPr>
              <a:t>https://</a:t>
            </a:r>
            <a:r>
              <a:rPr lang="sl-SI" sz="2000" dirty="0" smtClean="0">
                <a:hlinkClick r:id="rId8"/>
              </a:rPr>
              <a:t>www.youtube.com/results?search_query=how+wolves+change+rivers</a:t>
            </a:r>
            <a:endParaRPr lang="sl-SI" sz="2000" dirty="0" smtClean="0"/>
          </a:p>
          <a:p>
            <a:r>
              <a:rPr lang="sl-SI" sz="2000" dirty="0">
                <a:hlinkClick r:id="rId9"/>
              </a:rPr>
              <a:t>https://</a:t>
            </a:r>
            <a:r>
              <a:rPr lang="sl-SI" sz="2000" dirty="0" smtClean="0">
                <a:hlinkClick r:id="rId9"/>
              </a:rPr>
              <a:t>www.youtube.com/watch?v=a5V6gdu5ih8</a:t>
            </a:r>
            <a:endParaRPr lang="sl-SI" sz="2000" dirty="0" smtClean="0"/>
          </a:p>
          <a:p>
            <a:r>
              <a:rPr lang="sl-SI" sz="2000" dirty="0">
                <a:hlinkClick r:id="rId10"/>
              </a:rPr>
              <a:t>https://</a:t>
            </a:r>
            <a:r>
              <a:rPr lang="sl-SI" sz="2000" dirty="0" smtClean="0">
                <a:hlinkClick r:id="rId10"/>
              </a:rPr>
              <a:t>i.pinimg.com/originals/c3/72/a9/c372a921e1cc5d99d4bacfdf097d7a43.jpg</a:t>
            </a:r>
            <a:endParaRPr lang="sl-SI" sz="2000" dirty="0" smtClean="0"/>
          </a:p>
          <a:p>
            <a:r>
              <a:rPr lang="sl-SI" sz="2000" dirty="0">
                <a:hlinkClick r:id="rId11"/>
              </a:rPr>
              <a:t>https://</a:t>
            </a:r>
            <a:r>
              <a:rPr lang="sl-SI" sz="2000" dirty="0" smtClean="0">
                <a:hlinkClick r:id="rId11"/>
              </a:rPr>
              <a:t>miro.medium.com/max/800/0*yNWPUIx-7VHRIIvm.jpg</a:t>
            </a:r>
            <a:endParaRPr lang="sl-SI" sz="2000" dirty="0" smtClean="0"/>
          </a:p>
          <a:p>
            <a:r>
              <a:rPr lang="sl-SI" sz="2000">
                <a:hlinkClick r:id="rId12"/>
              </a:rPr>
              <a:t>https://plot.ly/~</a:t>
            </a:r>
            <a:r>
              <a:rPr lang="sl-SI" sz="2000" smtClean="0">
                <a:hlinkClick r:id="rId12"/>
              </a:rPr>
              <a:t>Moshab/26/wolf-and-deer-predator-prey-graph.png</a:t>
            </a:r>
            <a:endParaRPr lang="sl-SI" sz="2000" smtClean="0"/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29076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644525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Sožitje</a:t>
            </a:r>
            <a:endParaRPr lang="sl-SI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33" y="0"/>
            <a:ext cx="8438606" cy="68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94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61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Preveri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93074"/>
            <a:ext cx="10515600" cy="4983889"/>
          </a:xfrm>
        </p:spPr>
        <p:txBody>
          <a:bodyPr>
            <a:normAutofit/>
          </a:bodyPr>
          <a:lstStyle/>
          <a:p>
            <a:r>
              <a:rPr lang="sl-SI" dirty="0"/>
              <a:t>Pri naslednjih primerih navedi za kakšen medvrsten odnos </a:t>
            </a:r>
            <a:r>
              <a:rPr lang="sl-SI" dirty="0" smtClean="0"/>
              <a:t>gre (mutualizem ali </a:t>
            </a:r>
            <a:r>
              <a:rPr lang="sl-SI" dirty="0" err="1" smtClean="0"/>
              <a:t>protokooperacijo</a:t>
            </a:r>
            <a:r>
              <a:rPr lang="sl-SI" dirty="0" smtClean="0"/>
              <a:t>): </a:t>
            </a:r>
          </a:p>
          <a:p>
            <a:endParaRPr lang="sl-SI" dirty="0"/>
          </a:p>
          <a:p>
            <a:r>
              <a:rPr lang="sl-SI" dirty="0"/>
              <a:t>alge in </a:t>
            </a:r>
            <a:r>
              <a:rPr lang="sl-SI" dirty="0" smtClean="0"/>
              <a:t>glive ………………………………………………._____________________</a:t>
            </a:r>
            <a:endParaRPr lang="sl-SI" dirty="0"/>
          </a:p>
          <a:p>
            <a:r>
              <a:rPr lang="sl-SI" dirty="0"/>
              <a:t>enocelične živali in </a:t>
            </a:r>
            <a:r>
              <a:rPr lang="sl-SI" dirty="0" smtClean="0"/>
              <a:t>prežvekovalci ………………_____________________</a:t>
            </a:r>
            <a:endParaRPr lang="sl-SI" dirty="0"/>
          </a:p>
          <a:p>
            <a:r>
              <a:rPr lang="sl-SI" dirty="0"/>
              <a:t>bičkarji in </a:t>
            </a:r>
            <a:r>
              <a:rPr lang="sl-SI" dirty="0" smtClean="0"/>
              <a:t>termiti ………………………………………_____________________</a:t>
            </a:r>
            <a:endParaRPr lang="sl-SI" dirty="0"/>
          </a:p>
          <a:p>
            <a:r>
              <a:rPr lang="sl-SI" dirty="0"/>
              <a:t>glive in </a:t>
            </a:r>
            <a:r>
              <a:rPr lang="sl-SI" dirty="0" smtClean="0"/>
              <a:t>dreves ………………………………………….._____________________</a:t>
            </a:r>
            <a:endParaRPr lang="sl-SI" dirty="0"/>
          </a:p>
          <a:p>
            <a:r>
              <a:rPr lang="sl-SI" dirty="0"/>
              <a:t>rak samotar in stražna </a:t>
            </a:r>
            <a:r>
              <a:rPr lang="sl-SI" dirty="0" smtClean="0"/>
              <a:t>vetrnica …………………_____________________</a:t>
            </a:r>
            <a:endParaRPr lang="sl-SI" dirty="0"/>
          </a:p>
          <a:p>
            <a:r>
              <a:rPr lang="sl-SI" dirty="0"/>
              <a:t>črede gazel, gnujev, </a:t>
            </a:r>
            <a:r>
              <a:rPr lang="sl-SI" dirty="0" smtClean="0"/>
              <a:t>žiraf ………………….........._____________________</a:t>
            </a:r>
            <a:endParaRPr lang="sl-SI" dirty="0"/>
          </a:p>
          <a:p>
            <a:r>
              <a:rPr lang="sl-SI" dirty="0"/>
              <a:t>ptiči </a:t>
            </a:r>
            <a:r>
              <a:rPr lang="sl-SI" dirty="0" smtClean="0"/>
              <a:t>in krokodili ……………………………………….._____________________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87758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err="1" smtClean="0"/>
              <a:t>Predatorstvo</a:t>
            </a:r>
            <a:endParaRPr lang="sl-SI" b="1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2325" y="1690688"/>
            <a:ext cx="5327701" cy="4370478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5708" y="1690688"/>
            <a:ext cx="51780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3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err="1" smtClean="0"/>
              <a:t>Plenilstvo</a:t>
            </a:r>
            <a:endParaRPr lang="sl-SI" b="1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838200" y="844731"/>
            <a:ext cx="10515600" cy="5477692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Plenilec ima nedvomno korist</a:t>
            </a:r>
          </a:p>
          <a:p>
            <a:r>
              <a:rPr lang="sl-SI" dirty="0" smtClean="0"/>
              <a:t>Plenilci „plenijo“ živali, rastline, …</a:t>
            </a:r>
          </a:p>
          <a:p>
            <a:r>
              <a:rPr lang="sl-SI" dirty="0" smtClean="0"/>
              <a:t>Kaj pa plen?</a:t>
            </a:r>
          </a:p>
          <a:p>
            <a:pPr marL="0" indent="0">
              <a:buNone/>
            </a:pPr>
            <a:r>
              <a:rPr lang="sl-SI" dirty="0" smtClean="0"/>
              <a:t>                           - kot posameznik ima škodo (umre)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- kot vrsta ima korist (manjša </a:t>
            </a:r>
            <a:r>
              <a:rPr lang="sl-SI" dirty="0" err="1" smtClean="0"/>
              <a:t>znotrajvrstna</a:t>
            </a:r>
            <a:r>
              <a:rPr lang="sl-SI" dirty="0" smtClean="0"/>
              <a:t> kompeticija)</a:t>
            </a:r>
          </a:p>
          <a:p>
            <a:r>
              <a:rPr lang="sl-SI" dirty="0" smtClean="0"/>
              <a:t>Plenilec ujame: </a:t>
            </a:r>
          </a:p>
          <a:p>
            <a:pPr marL="0" indent="0">
              <a:buNone/>
            </a:pPr>
            <a:r>
              <a:rPr lang="sl-SI" dirty="0" smtClean="0"/>
              <a:t>                            - počasnejše (bolne, mlade, stare, poškodovane …)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- neizkušene (mladi) </a:t>
            </a:r>
            <a:r>
              <a:rPr lang="sl-SI" sz="2200" dirty="0">
                <a:hlinkClick r:id="rId2"/>
              </a:rPr>
              <a:t>https://www.youtube.com/watch?v=Tytzi6Tf1v4</a:t>
            </a:r>
            <a:endParaRPr lang="sl-SI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- z manj sreče (na begu stopi v luknjo in zlomi nogo …)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- z dna hierarhije (slabše skrivališče, manj hrane …)</a:t>
            </a:r>
          </a:p>
          <a:p>
            <a:r>
              <a:rPr lang="sl-SI" dirty="0" smtClean="0"/>
              <a:t>Plenilec se med lovom lahko poškoduje, izgubi preveč energije, …</a:t>
            </a:r>
          </a:p>
          <a:p>
            <a:r>
              <a:rPr lang="sl-SI" dirty="0" smtClean="0"/>
              <a:t>Kako imenujemo </a:t>
            </a:r>
            <a:r>
              <a:rPr lang="sl-SI" dirty="0" err="1" smtClean="0"/>
              <a:t>znotrajvrstno</a:t>
            </a:r>
            <a:r>
              <a:rPr lang="sl-SI" dirty="0" smtClean="0"/>
              <a:t> </a:t>
            </a:r>
            <a:r>
              <a:rPr lang="sl-SI" dirty="0" err="1" smtClean="0"/>
              <a:t>plenilstvo</a:t>
            </a:r>
            <a:r>
              <a:rPr lang="sl-SI" dirty="0" smtClean="0"/>
              <a:t>?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29166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8944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Zaščita plena</a:t>
            </a:r>
            <a:endParaRPr lang="sl-SI" b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1"/>
          </p:nvPr>
        </p:nvSpPr>
        <p:spPr>
          <a:xfrm>
            <a:off x="838200" y="1210491"/>
            <a:ext cx="5181600" cy="4966472"/>
          </a:xfrm>
        </p:spPr>
        <p:txBody>
          <a:bodyPr/>
          <a:lstStyle/>
          <a:p>
            <a:r>
              <a:rPr lang="sl-SI" dirty="0" smtClean="0"/>
              <a:t>Mimikrija </a:t>
            </a:r>
          </a:p>
          <a:p>
            <a:r>
              <a:rPr lang="sl-SI" sz="2400" dirty="0">
                <a:hlinkClick r:id="rId2"/>
              </a:rPr>
              <a:t>https://www.dnevnik.si/1042493748</a:t>
            </a:r>
            <a:endParaRPr lang="sl-SI" sz="2400" dirty="0"/>
          </a:p>
        </p:txBody>
      </p:sp>
      <p:sp>
        <p:nvSpPr>
          <p:cNvPr id="5" name="Označba mesta vsebine 4"/>
          <p:cNvSpPr>
            <a:spLocks noGrp="1"/>
          </p:cNvSpPr>
          <p:nvPr>
            <p:ph sz="half" idx="2"/>
          </p:nvPr>
        </p:nvSpPr>
        <p:spPr>
          <a:xfrm>
            <a:off x="6172200" y="1210491"/>
            <a:ext cx="5181600" cy="4966472"/>
          </a:xfrm>
        </p:spPr>
        <p:txBody>
          <a:bodyPr/>
          <a:lstStyle/>
          <a:p>
            <a:r>
              <a:rPr lang="sl-SI" dirty="0" err="1" smtClean="0"/>
              <a:t>Mimeza</a:t>
            </a:r>
            <a:endParaRPr lang="sl-SI" dirty="0" smtClean="0"/>
          </a:p>
          <a:p>
            <a:r>
              <a:rPr lang="sl-SI" sz="1600" dirty="0">
                <a:hlinkClick r:id="rId3"/>
              </a:rPr>
              <a:t>https://</a:t>
            </a:r>
            <a:r>
              <a:rPr lang="sl-SI" sz="1600" dirty="0" smtClean="0">
                <a:hlinkClick r:id="rId3"/>
              </a:rPr>
              <a:t>www.slideshare.net/m5g7j8/mimicry-70192874</a:t>
            </a:r>
            <a:endParaRPr lang="sl-SI" sz="1600" dirty="0" smtClean="0"/>
          </a:p>
          <a:p>
            <a:endParaRPr lang="sl-SI" sz="2000" dirty="0" smtClean="0"/>
          </a:p>
          <a:p>
            <a:r>
              <a:rPr lang="sl-SI" dirty="0" smtClean="0"/>
              <a:t>Gosenica </a:t>
            </a:r>
            <a:r>
              <a:rPr lang="sl-SI" dirty="0" err="1" smtClean="0"/>
              <a:t>al</a:t>
            </a:r>
            <a:r>
              <a:rPr lang="sl-SI" dirty="0" smtClean="0"/>
              <a:t> kača (To je vprašanje zdaj?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15" y="2400028"/>
            <a:ext cx="4735969" cy="377693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325" y="3285309"/>
            <a:ext cx="49434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51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3777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Zaščita plena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201783"/>
            <a:ext cx="5181600" cy="4975180"/>
          </a:xfrm>
        </p:spPr>
        <p:txBody>
          <a:bodyPr/>
          <a:lstStyle/>
          <a:p>
            <a:r>
              <a:rPr lang="sl-SI" dirty="0" smtClean="0"/>
              <a:t>Varovalna barva</a:t>
            </a:r>
          </a:p>
          <a:p>
            <a:r>
              <a:rPr lang="sl-SI" dirty="0" smtClean="0"/>
              <a:t>A me vidiš?</a:t>
            </a:r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201783"/>
            <a:ext cx="5181600" cy="4975180"/>
          </a:xfrm>
        </p:spPr>
        <p:txBody>
          <a:bodyPr/>
          <a:lstStyle/>
          <a:p>
            <a:r>
              <a:rPr lang="sl-SI" dirty="0" smtClean="0"/>
              <a:t>Svarilna barva</a:t>
            </a:r>
          </a:p>
          <a:p>
            <a:r>
              <a:rPr lang="sl-SI" dirty="0" err="1" smtClean="0"/>
              <a:t>Bejž</a:t>
            </a:r>
            <a:r>
              <a:rPr lang="sl-SI" dirty="0" smtClean="0"/>
              <a:t> stran – sem neužiten</a:t>
            </a:r>
          </a:p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944" y="2152649"/>
            <a:ext cx="5684111" cy="354216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91" y="2176581"/>
            <a:ext cx="4136572" cy="438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46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627</Words>
  <Application>Microsoft Office PowerPoint</Application>
  <PresentationFormat>Po meri</PresentationFormat>
  <Paragraphs>149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30</vt:i4>
      </vt:variant>
    </vt:vector>
  </HeadingPairs>
  <TitlesOfParts>
    <vt:vector size="31" baseType="lpstr">
      <vt:lpstr>Officeova tema</vt:lpstr>
      <vt:lpstr>Medvrstni odnosi</vt:lpstr>
      <vt:lpstr>Kaj so</vt:lpstr>
      <vt:lpstr>Sožitje</vt:lpstr>
      <vt:lpstr>Sožitje</vt:lpstr>
      <vt:lpstr>Preveri</vt:lpstr>
      <vt:lpstr>Predatorstvo</vt:lpstr>
      <vt:lpstr>Plenilstvo</vt:lpstr>
      <vt:lpstr>Zaščita plena</vt:lpstr>
      <vt:lpstr>Zaščita plena</vt:lpstr>
      <vt:lpstr>Zaščita plena</vt:lpstr>
      <vt:lpstr>Plenilec</vt:lpstr>
      <vt:lpstr>Plenilstvo</vt:lpstr>
      <vt:lpstr>Plenilstvo</vt:lpstr>
      <vt:lpstr>Parazitizem</vt:lpstr>
      <vt:lpstr>Zajedavci</vt:lpstr>
      <vt:lpstr>Zajedavci</vt:lpstr>
      <vt:lpstr>Komenzalizem</vt:lpstr>
      <vt:lpstr>Priskledništvo</vt:lpstr>
      <vt:lpstr>Priskledništvo </vt:lpstr>
      <vt:lpstr>Kompeticija</vt:lpstr>
      <vt:lpstr>Amenzalizem</vt:lpstr>
      <vt:lpstr>Nevtralizem</vt:lpstr>
      <vt:lpstr>Preveri</vt:lpstr>
      <vt:lpstr>PowerPointova predstavitev</vt:lpstr>
      <vt:lpstr>PowerPointova predstavitev</vt:lpstr>
      <vt:lpstr>PowerPointova predstavitev</vt:lpstr>
      <vt:lpstr>PowerPointova predstavitev</vt:lpstr>
      <vt:lpstr>Viri</vt:lpstr>
      <vt:lpstr>Viri</vt:lpstr>
      <vt:lpstr>Viri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Medvrstni odnosi</dc:title>
  <dc:creator>Pavle</dc:creator>
  <cp:lastModifiedBy>Sony</cp:lastModifiedBy>
  <cp:revision>25</cp:revision>
  <dcterms:created xsi:type="dcterms:W3CDTF">2020-03-18T05:52:56Z</dcterms:created>
  <dcterms:modified xsi:type="dcterms:W3CDTF">2020-03-18T12:15:05Z</dcterms:modified>
</cp:coreProperties>
</file>