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69" r:id="rId7"/>
    <p:sldId id="270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1" r:id="rId16"/>
    <p:sldId id="259" r:id="rId17"/>
    <p:sldId id="271" r:id="rId18"/>
    <p:sldId id="274" r:id="rId19"/>
    <p:sldId id="27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C1-A404-4E59-9A1B-B64921DF5C01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E46F-DF6D-487E-8FC3-8FEA872266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697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C1-A404-4E59-9A1B-B64921DF5C01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E46F-DF6D-487E-8FC3-8FEA872266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52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C1-A404-4E59-9A1B-B64921DF5C01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E46F-DF6D-487E-8FC3-8FEA872266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898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C1-A404-4E59-9A1B-B64921DF5C01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E46F-DF6D-487E-8FC3-8FEA872266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205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C1-A404-4E59-9A1B-B64921DF5C01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E46F-DF6D-487E-8FC3-8FEA872266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146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C1-A404-4E59-9A1B-B64921DF5C01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E46F-DF6D-487E-8FC3-8FEA872266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777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C1-A404-4E59-9A1B-B64921DF5C01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E46F-DF6D-487E-8FC3-8FEA872266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31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C1-A404-4E59-9A1B-B64921DF5C01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E46F-DF6D-487E-8FC3-8FEA872266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111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C1-A404-4E59-9A1B-B64921DF5C01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E46F-DF6D-487E-8FC3-8FEA872266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028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C1-A404-4E59-9A1B-B64921DF5C01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E46F-DF6D-487E-8FC3-8FEA872266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857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C1-A404-4E59-9A1B-B64921DF5C01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E46F-DF6D-487E-8FC3-8FEA872266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91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09FC1-A404-4E59-9A1B-B64921DF5C01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DE46F-DF6D-487E-8FC3-8FEA872266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550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girgJHL8p2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16928"/>
          </a:xfrm>
        </p:spPr>
        <p:txBody>
          <a:bodyPr>
            <a:normAutofit/>
          </a:bodyPr>
          <a:lstStyle/>
          <a:p>
            <a:r>
              <a:rPr lang="sl-SI" sz="7200" b="1" dirty="0" smtClean="0"/>
              <a:t>Ekosistem</a:t>
            </a:r>
            <a:endParaRPr lang="sl-SI" sz="72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4400" dirty="0" smtClean="0"/>
              <a:t>Kroženje snovi</a:t>
            </a:r>
            <a:endParaRPr lang="sl-SI" sz="4400" dirty="0"/>
          </a:p>
        </p:txBody>
      </p:sp>
    </p:spTree>
    <p:extLst>
      <p:ext uri="{BB962C8B-B14F-4D97-AF65-F5344CB8AC3E}">
        <p14:creationId xmlns:p14="http://schemas.microsoft.com/office/powerpoint/2010/main" val="423029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Piramide biomas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201783"/>
            <a:ext cx="5181600" cy="4975180"/>
          </a:xfrm>
        </p:spPr>
        <p:txBody>
          <a:bodyPr/>
          <a:lstStyle/>
          <a:p>
            <a:r>
              <a:rPr lang="sl-SI" dirty="0" smtClean="0"/>
              <a:t>Zaradi različnih izgub je prenos energije in snovi ≤ 10 %</a:t>
            </a:r>
          </a:p>
          <a:p>
            <a:r>
              <a:rPr lang="sl-SI" dirty="0" smtClean="0"/>
              <a:t>Energija se porablja za rast, razvoj, razmnoževanje, obnovo, vzdrževanje temperature, lov, beg, iskanje partnerja …</a:t>
            </a:r>
          </a:p>
          <a:p>
            <a:r>
              <a:rPr lang="sl-SI" dirty="0" smtClean="0"/>
              <a:t>Snovi se izgubijo z urinom, iztrebki, odpadlo dlako, rogovi …</a:t>
            </a:r>
          </a:p>
          <a:p>
            <a:r>
              <a:rPr lang="sl-SI" dirty="0" smtClean="0"/>
              <a:t>Vedno imajo največjo biomaso proizvajalci (razen v morju – pa še tam redko)</a:t>
            </a:r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201783"/>
            <a:ext cx="5181600" cy="497518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703" y="1201783"/>
            <a:ext cx="4713514" cy="52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5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pPr algn="ctr"/>
            <a:r>
              <a:rPr lang="sl-SI" b="1" dirty="0" smtClean="0"/>
              <a:t>Energijska piramida 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61257" y="1410789"/>
            <a:ext cx="4511039" cy="4766174"/>
          </a:xfrm>
        </p:spPr>
        <p:txBody>
          <a:bodyPr/>
          <a:lstStyle/>
          <a:p>
            <a:r>
              <a:rPr lang="sl-SI" dirty="0" smtClean="0"/>
              <a:t>So podobne piramidam biomas</a:t>
            </a:r>
          </a:p>
          <a:p>
            <a:r>
              <a:rPr lang="sl-SI" dirty="0" smtClean="0"/>
              <a:t>Vedno je največja akumulacija energije v proizvajalcih</a:t>
            </a:r>
          </a:p>
          <a:p>
            <a:r>
              <a:rPr lang="sl-SI" dirty="0" smtClean="0"/>
              <a:t>Prenos do 10 %</a:t>
            </a:r>
          </a:p>
          <a:p>
            <a:r>
              <a:rPr lang="sl-SI" dirty="0" smtClean="0"/>
              <a:t>Razkrojevalci vračajo snovi nazaj v kroženje</a:t>
            </a:r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1152" y="1411288"/>
            <a:ext cx="6257222" cy="47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320"/>
          </a:xfrm>
        </p:spPr>
        <p:txBody>
          <a:bodyPr/>
          <a:lstStyle/>
          <a:p>
            <a:pPr algn="ctr"/>
            <a:r>
              <a:rPr lang="sl-SI" b="1" dirty="0" smtClean="0"/>
              <a:t>Piramide številčnosti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454331"/>
            <a:ext cx="5181600" cy="4722632"/>
          </a:xfrm>
        </p:spPr>
        <p:txBody>
          <a:bodyPr/>
          <a:lstStyle/>
          <a:p>
            <a:r>
              <a:rPr lang="sl-SI" dirty="0" smtClean="0"/>
              <a:t>Praviloma so podobne piramidam biomase in energijskim piramidam</a:t>
            </a:r>
          </a:p>
          <a:p>
            <a:r>
              <a:rPr lang="sl-SI" dirty="0" smtClean="0"/>
              <a:t>Proizvajalci so najštevilčnejši, sledijo porabniki </a:t>
            </a:r>
            <a:r>
              <a:rPr lang="sl-SI" dirty="0"/>
              <a:t>I., II., </a:t>
            </a:r>
            <a:r>
              <a:rPr lang="sl-SI" dirty="0" smtClean="0"/>
              <a:t>III.,  </a:t>
            </a:r>
            <a:r>
              <a:rPr lang="sl-SI" dirty="0"/>
              <a:t>IV. reda</a:t>
            </a:r>
          </a:p>
          <a:p>
            <a:r>
              <a:rPr lang="sl-SI" dirty="0" smtClean="0"/>
              <a:t>Snovi na koncu predelajo razkrojevalci</a:t>
            </a:r>
          </a:p>
          <a:p>
            <a:r>
              <a:rPr lang="sl-SI" dirty="0" smtClean="0"/>
              <a:t>Prenos do 10 % - vedno manjše število osebkov po trofičnih nivojih 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0840" y="1175498"/>
            <a:ext cx="3962400" cy="22669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445" y="3834333"/>
            <a:ext cx="58769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</p:spPr>
        <p:txBody>
          <a:bodyPr/>
          <a:lstStyle/>
          <a:p>
            <a:pPr algn="ctr"/>
            <a:r>
              <a:rPr lang="sl-SI" b="1" dirty="0" smtClean="0"/>
              <a:t>Piramide številčnosti - izjemi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19299" y="1148556"/>
            <a:ext cx="3049089" cy="5325605"/>
          </a:xfrm>
          <a:prstGeom prst="rect">
            <a:avLst/>
          </a:prstGeom>
        </p:spPr>
      </p:pic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8525" y="1147763"/>
            <a:ext cx="4728949" cy="52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2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241"/>
          </a:xfrm>
        </p:spPr>
        <p:txBody>
          <a:bodyPr/>
          <a:lstStyle/>
          <a:p>
            <a:pPr algn="ctr"/>
            <a:r>
              <a:rPr lang="sl-SI" b="1" dirty="0" smtClean="0"/>
              <a:t>Preveri</a:t>
            </a:r>
            <a:endParaRPr lang="sl-SI" b="1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/>
          <a:lstStyle/>
          <a:p>
            <a:r>
              <a:rPr lang="sl-SI" dirty="0" smtClean="0"/>
              <a:t>Pojasni sliko</a:t>
            </a:r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1905000"/>
            <a:ext cx="60007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5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9383"/>
          </a:xfrm>
        </p:spPr>
        <p:txBody>
          <a:bodyPr/>
          <a:lstStyle/>
          <a:p>
            <a:r>
              <a:rPr lang="sl-SI" dirty="0" smtClean="0"/>
              <a:t>Prehranjevalni splet</a:t>
            </a:r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2"/>
          </p:nvPr>
        </p:nvSpPr>
        <p:spPr>
          <a:xfrm>
            <a:off x="574766" y="1506583"/>
            <a:ext cx="4380411" cy="50596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V zrelem ekosistemu se prehranjevalne verige prepletajo (in s tem navidezno podaljšajo) – nastanejo prehranjevalni spleti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Večja kot je prepletenost, stabilnejši je ekosistem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Večja prepletenost = večja biotska pestrost = večja stabilnost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Človek siromaši pestrost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Kako?</a:t>
            </a:r>
            <a:endParaRPr lang="sl-SI" sz="2400" dirty="0"/>
          </a:p>
        </p:txBody>
      </p:sp>
      <p:pic>
        <p:nvPicPr>
          <p:cNvPr id="7" name="Picture 2" descr="https://radiostudent.si/sites/default/files/styles/thumbnail_w530/public/slike/2016-10-13-ma%C4%8Dka-mi%C5%A1ko-mi%C5%A1-p%C5%A1eni%C4%8Dko-62624.jpg?itok=CKC_4Vl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18" y="330285"/>
            <a:ext cx="5870288" cy="62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8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662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Preveri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966788"/>
            <a:ext cx="10515600" cy="5210175"/>
          </a:xfrm>
        </p:spPr>
        <p:txBody>
          <a:bodyPr/>
          <a:lstStyle/>
          <a:p>
            <a:r>
              <a:rPr lang="sl-SI" dirty="0" smtClean="0"/>
              <a:t>Pojasni sliko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805" y="1568450"/>
            <a:ext cx="89058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86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485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Kroženje snovi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175658"/>
            <a:ext cx="10515600" cy="5001306"/>
          </a:xfrm>
        </p:spPr>
        <p:txBody>
          <a:bodyPr/>
          <a:lstStyle/>
          <a:p>
            <a:r>
              <a:rPr lang="sl-SI" dirty="0" smtClean="0"/>
              <a:t>Snovi nenehno krožijo znotraj ekosistema in se izmenjujejo z okolico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818" y="1693816"/>
            <a:ext cx="9016364" cy="487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94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1"/>
            <a:ext cx="10525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74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"/>
            <a:ext cx="1071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241"/>
          </a:xfrm>
        </p:spPr>
        <p:txBody>
          <a:bodyPr/>
          <a:lstStyle/>
          <a:p>
            <a:pPr algn="ctr"/>
            <a:r>
              <a:rPr lang="sl-SI" b="1" dirty="0" smtClean="0"/>
              <a:t>Ekosistem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088571"/>
            <a:ext cx="10515600" cy="5088392"/>
          </a:xfrm>
        </p:spPr>
        <p:txBody>
          <a:bodyPr/>
          <a:lstStyle/>
          <a:p>
            <a:r>
              <a:rPr lang="sl-SI" sz="2600" dirty="0"/>
              <a:t>Ekosistem </a:t>
            </a:r>
            <a:r>
              <a:rPr lang="sl-SI" sz="2600" dirty="0" smtClean="0"/>
              <a:t>tvorita </a:t>
            </a:r>
            <a:r>
              <a:rPr lang="sl-SI" sz="2600" dirty="0"/>
              <a:t>življenjska združba in življenjski prostor. </a:t>
            </a:r>
            <a:endParaRPr lang="sl-SI" sz="2600" dirty="0" smtClean="0"/>
          </a:p>
          <a:p>
            <a:r>
              <a:rPr lang="sl-SI" sz="2600" dirty="0" smtClean="0"/>
              <a:t>Delitev: - a) popolni (proizvajalci, porabniki, razkrojevalci = reka …)</a:t>
            </a:r>
          </a:p>
          <a:p>
            <a:pPr marL="0" indent="0">
              <a:buNone/>
            </a:pPr>
            <a:r>
              <a:rPr lang="sl-SI" sz="2600" dirty="0" smtClean="0"/>
              <a:t>                        nepopolni (običajno manjkajo proizvajalci = jame …)</a:t>
            </a:r>
          </a:p>
          <a:p>
            <a:pPr marL="0" indent="0">
              <a:buNone/>
            </a:pPr>
            <a:r>
              <a:rPr lang="sl-SI" sz="2600" dirty="0"/>
              <a:t> </a:t>
            </a:r>
            <a:r>
              <a:rPr lang="sl-SI" sz="2600" dirty="0" smtClean="0"/>
              <a:t>                 - b) naravni (jezero, morje, tundra, stepa …)</a:t>
            </a:r>
          </a:p>
          <a:p>
            <a:pPr marL="0" indent="0">
              <a:buNone/>
            </a:pPr>
            <a:r>
              <a:rPr lang="sl-SI" sz="2600" dirty="0"/>
              <a:t> </a:t>
            </a:r>
            <a:r>
              <a:rPr lang="sl-SI" sz="2600" dirty="0" smtClean="0"/>
              <a:t>                        umetni (ribnik, njiva, park, smučišče …)</a:t>
            </a:r>
          </a:p>
          <a:p>
            <a:pPr marL="0" indent="0">
              <a:buNone/>
            </a:pPr>
            <a:r>
              <a:rPr lang="sl-SI" sz="2600" dirty="0"/>
              <a:t> </a:t>
            </a:r>
            <a:r>
              <a:rPr lang="sl-SI" sz="2600" dirty="0" smtClean="0"/>
              <a:t>                 - c) mladi = nezreli = pionirski (malo vrst, ena močno prevladuje, težko kompenzira spremembe)</a:t>
            </a:r>
          </a:p>
          <a:p>
            <a:pPr marL="0" indent="0">
              <a:buNone/>
            </a:pPr>
            <a:r>
              <a:rPr lang="sl-SI" sz="2600" dirty="0"/>
              <a:t> </a:t>
            </a:r>
            <a:r>
              <a:rPr lang="sl-SI" sz="2600" dirty="0" smtClean="0"/>
              <a:t>                        zreli = </a:t>
            </a:r>
            <a:r>
              <a:rPr lang="sl-SI" sz="2600" dirty="0" err="1" smtClean="0"/>
              <a:t>klimaksni</a:t>
            </a:r>
            <a:r>
              <a:rPr lang="sl-SI" sz="2600" dirty="0" smtClean="0"/>
              <a:t> (velika biotska pestrost, ni številčno prevladujoče vrste, lažje kompenzira spremembe v okolju)</a:t>
            </a:r>
          </a:p>
          <a:p>
            <a:pPr marL="0" indent="0">
              <a:buNone/>
            </a:pPr>
            <a:r>
              <a:rPr lang="sl-SI" sz="2600" dirty="0"/>
              <a:t> </a:t>
            </a:r>
            <a:r>
              <a:rPr lang="sl-SI" sz="2600" dirty="0" smtClean="0"/>
              <a:t>                 - d) kopenski</a:t>
            </a:r>
          </a:p>
          <a:p>
            <a:pPr marL="0" indent="0">
              <a:buNone/>
            </a:pPr>
            <a:r>
              <a:rPr lang="sl-SI" dirty="0" smtClean="0"/>
              <a:t>                       vodni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5305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17" y="0"/>
            <a:ext cx="8963197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8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6" y="0"/>
            <a:ext cx="10148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78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3825"/>
            <a:ext cx="97536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8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571"/>
          </a:xfrm>
        </p:spPr>
        <p:txBody>
          <a:bodyPr/>
          <a:lstStyle/>
          <a:p>
            <a:pPr algn="ctr"/>
            <a:r>
              <a:rPr lang="sl-SI" b="1" dirty="0" smtClean="0"/>
              <a:t>Ekosistem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32411"/>
            <a:ext cx="10515600" cy="4844552"/>
          </a:xfrm>
        </p:spPr>
        <p:txBody>
          <a:bodyPr/>
          <a:lstStyle/>
          <a:p>
            <a:r>
              <a:rPr lang="sl-SI" dirty="0" smtClean="0"/>
              <a:t>Je vedno odprt (snovi, energija, živa bitja </a:t>
            </a:r>
            <a:r>
              <a:rPr lang="sl-SI" dirty="0" err="1" smtClean="0"/>
              <a:t>vstopajp</a:t>
            </a:r>
            <a:r>
              <a:rPr lang="sl-SI" dirty="0" smtClean="0"/>
              <a:t> in izstopajo)</a:t>
            </a:r>
          </a:p>
          <a:p>
            <a:r>
              <a:rPr lang="sl-SI" dirty="0" smtClean="0"/>
              <a:t>Snovi v ekosistemu vedno krožijo</a:t>
            </a:r>
          </a:p>
          <a:p>
            <a:pPr algn="r"/>
            <a:r>
              <a:rPr lang="sl-SI" dirty="0" smtClean="0"/>
              <a:t>Glej učbenik, str. 43</a:t>
            </a:r>
          </a:p>
          <a:p>
            <a:r>
              <a:rPr lang="sl-SI" dirty="0" smtClean="0"/>
              <a:t>Snovi in energija se ohranjata skozi pretok preko živih bitij</a:t>
            </a:r>
          </a:p>
          <a:p>
            <a:r>
              <a:rPr lang="sl-SI" dirty="0" smtClean="0"/>
              <a:t>Živa bitja imajo velik vpliv na kroženje snovi in energije (vršijo katabolne in anabolne reakcije)</a:t>
            </a:r>
          </a:p>
          <a:p>
            <a:r>
              <a:rPr lang="sl-SI" dirty="0" smtClean="0"/>
              <a:t>Nekaj je izgub (snovi se vežejo v netopne produkte, „odpadna“ toplota …)</a:t>
            </a:r>
          </a:p>
          <a:p>
            <a:r>
              <a:rPr lang="sl-SI" dirty="0" smtClean="0"/>
              <a:t>Ali obstajajo dolge prehranjevalne verige?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407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/>
          <a:lstStyle/>
          <a:p>
            <a:pPr algn="ctr"/>
            <a:r>
              <a:rPr lang="sl-SI" b="1" dirty="0" smtClean="0"/>
              <a:t>Prehranjevalna veriga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071154"/>
            <a:ext cx="10515600" cy="5599611"/>
          </a:xfrm>
        </p:spPr>
        <p:txBody>
          <a:bodyPr>
            <a:normAutofit/>
          </a:bodyPr>
          <a:lstStyle/>
          <a:p>
            <a:r>
              <a:rPr lang="sl-SI" dirty="0" smtClean="0">
                <a:hlinkClick r:id="rId2"/>
              </a:rPr>
              <a:t>https://www.youtube.com/watch?v=girgJHL8p2c</a:t>
            </a:r>
            <a:r>
              <a:rPr lang="sl-SI" dirty="0" smtClean="0"/>
              <a:t> (Katere napake se pojavijo v tej ljudski pesmi?)</a:t>
            </a:r>
          </a:p>
          <a:p>
            <a:r>
              <a:rPr lang="sl-SI" dirty="0" smtClean="0"/>
              <a:t>Sestavi svojo prehranjevalno verigo za travnik, vrt, gozd, reko …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Prehranjevalne verige so kratke – Pojasni razloge</a:t>
            </a:r>
          </a:p>
          <a:p>
            <a:r>
              <a:rPr lang="sl-SI" dirty="0" smtClean="0"/>
              <a:t>Učbenik, strani 42 + 53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2529840"/>
            <a:ext cx="9753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1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6"/>
          </a:xfrm>
        </p:spPr>
        <p:txBody>
          <a:bodyPr/>
          <a:lstStyle/>
          <a:p>
            <a:pPr algn="ctr"/>
            <a:r>
              <a:rPr lang="sl-SI" b="1" dirty="0" smtClean="0"/>
              <a:t>Proizvajalci</a:t>
            </a:r>
            <a:endParaRPr lang="sl-SI" b="1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1"/>
          </p:nvPr>
        </p:nvSpPr>
        <p:spPr>
          <a:xfrm>
            <a:off x="452846" y="1149532"/>
            <a:ext cx="5225143" cy="5027431"/>
          </a:xfrm>
        </p:spPr>
        <p:txBody>
          <a:bodyPr>
            <a:normAutofit/>
          </a:bodyPr>
          <a:lstStyle/>
          <a:p>
            <a:r>
              <a:rPr lang="sl-SI" dirty="0" smtClean="0"/>
              <a:t>Najpomembnejši proizvajalci na Zemlji so rastline</a:t>
            </a:r>
          </a:p>
          <a:p>
            <a:r>
              <a:rPr lang="sl-SI" dirty="0" smtClean="0"/>
              <a:t>Rastline </a:t>
            </a:r>
            <a:r>
              <a:rPr lang="sl-SI" dirty="0"/>
              <a:t>v procesu fotosinteze iz preprostih anorganskih snovi (s pomočjo svetlobe in vode) proizvajajo ogljikove hidrate (organske snovi</a:t>
            </a:r>
            <a:r>
              <a:rPr lang="sl-SI" dirty="0" smtClean="0"/>
              <a:t>).</a:t>
            </a:r>
          </a:p>
          <a:p>
            <a:r>
              <a:rPr lang="sl-SI" dirty="0" smtClean="0"/>
              <a:t>K proizvodnji prispevajo tudi lišaji in nekateri prokarionti (modrozelene cepljivke (fotosinteza) in arheje (kemosinteza)</a:t>
            </a:r>
            <a:endParaRPr lang="sl-SI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0433" y="962109"/>
            <a:ext cx="5930900" cy="395393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433" y="4916042"/>
            <a:ext cx="2788840" cy="185922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058" y="5074130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401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Porabnik = potrošnik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254034"/>
            <a:ext cx="5181600" cy="4922929"/>
          </a:xfrm>
        </p:spPr>
        <p:txBody>
          <a:bodyPr>
            <a:normAutofit/>
          </a:bodyPr>
          <a:lstStyle/>
          <a:p>
            <a:r>
              <a:rPr lang="sl-SI" dirty="0" smtClean="0"/>
              <a:t>= konzument = organizem, </a:t>
            </a:r>
            <a:r>
              <a:rPr lang="sl-SI" dirty="0"/>
              <a:t>ki dobi energijo za rast in </a:t>
            </a:r>
            <a:r>
              <a:rPr lang="sl-SI" dirty="0" smtClean="0"/>
              <a:t>vzdrževanje homeostaze tako, da konzumira druge organizme</a:t>
            </a:r>
          </a:p>
          <a:p>
            <a:r>
              <a:rPr lang="sl-SI" dirty="0" smtClean="0"/>
              <a:t>So </a:t>
            </a:r>
            <a:r>
              <a:rPr lang="sl-SI" dirty="0" err="1" smtClean="0"/>
              <a:t>heterotrofi</a:t>
            </a:r>
            <a:r>
              <a:rPr lang="sl-SI" dirty="0" smtClean="0"/>
              <a:t>, saj ogljika ne morejo sami fiksirati iz CO</a:t>
            </a:r>
            <a:r>
              <a:rPr lang="sl-SI" baseline="-25000" dirty="0" smtClean="0"/>
              <a:t>2</a:t>
            </a:r>
            <a:r>
              <a:rPr lang="sl-SI" dirty="0" smtClean="0"/>
              <a:t>, </a:t>
            </a:r>
            <a:r>
              <a:rPr lang="sl-SI" dirty="0"/>
              <a:t>temveč ga morajo zaužiti v obliki organskih spojin</a:t>
            </a:r>
            <a:endParaRPr lang="sl-SI" dirty="0" smtClean="0"/>
          </a:p>
          <a:p>
            <a:r>
              <a:rPr lang="sl-SI" dirty="0"/>
              <a:t> </a:t>
            </a:r>
            <a:r>
              <a:rPr lang="sl-SI" dirty="0" smtClean="0"/>
              <a:t>Izraz običajno zajema rastlinojede in plenilce ter izključuje zajedavce in saprofite</a:t>
            </a:r>
          </a:p>
          <a:p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2412" y="3715498"/>
            <a:ext cx="4619479" cy="28072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262" y="1254035"/>
            <a:ext cx="4392291" cy="238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1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738"/>
          </a:xfrm>
        </p:spPr>
        <p:txBody>
          <a:bodyPr/>
          <a:lstStyle/>
          <a:p>
            <a:pPr algn="ctr"/>
            <a:r>
              <a:rPr lang="sl-SI" b="1" dirty="0" smtClean="0"/>
              <a:t>Porabniki</a:t>
            </a:r>
            <a:endParaRPr lang="sl-SI" b="1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838200" y="1367246"/>
            <a:ext cx="10515600" cy="4809717"/>
          </a:xfrm>
        </p:spPr>
        <p:txBody>
          <a:bodyPr/>
          <a:lstStyle/>
          <a:p>
            <a:r>
              <a:rPr lang="sl-SI" dirty="0" smtClean="0"/>
              <a:t>Sodelujejo na različnih trofičnih nivojih</a:t>
            </a:r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174693"/>
            <a:ext cx="116776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7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824"/>
          </a:xfrm>
        </p:spPr>
        <p:txBody>
          <a:bodyPr/>
          <a:lstStyle/>
          <a:p>
            <a:pPr algn="ctr"/>
            <a:r>
              <a:rPr lang="sl-SI" b="1" dirty="0" smtClean="0"/>
              <a:t>Razkrojevalci</a:t>
            </a:r>
            <a:endParaRPr lang="sl-SI" b="1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1"/>
          </p:nvPr>
        </p:nvSpPr>
        <p:spPr>
          <a:xfrm>
            <a:off x="838200" y="1166950"/>
            <a:ext cx="5181600" cy="5010013"/>
          </a:xfrm>
        </p:spPr>
        <p:txBody>
          <a:bodyPr>
            <a:normAutofit lnSpcReduction="10000"/>
          </a:bodyPr>
          <a:lstStyle/>
          <a:p>
            <a:r>
              <a:rPr lang="sl-SI" b="1" dirty="0" smtClean="0"/>
              <a:t>= </a:t>
            </a:r>
            <a:r>
              <a:rPr lang="sl-SI" b="1" dirty="0" err="1" smtClean="0"/>
              <a:t>dekompozitorji</a:t>
            </a:r>
            <a:r>
              <a:rPr lang="sl-SI" dirty="0"/>
              <a:t> so posebna oblika potrošnikov, ki se od rastlinojedcev, mesojedcev in vsejedcev razlikujejo po tem, da razkrojijo hranilne (organske) snovi v </a:t>
            </a:r>
            <a:r>
              <a:rPr lang="sl-SI" dirty="0" smtClean="0"/>
              <a:t>anorganske</a:t>
            </a:r>
            <a:endParaRPr lang="sl-SI" dirty="0"/>
          </a:p>
          <a:p>
            <a:r>
              <a:rPr lang="sl-SI" b="1" dirty="0" smtClean="0"/>
              <a:t>Razkrojevalci</a:t>
            </a:r>
            <a:r>
              <a:rPr lang="sl-SI" dirty="0" smtClean="0"/>
              <a:t> so bakterije, glive in nekatere živali</a:t>
            </a:r>
          </a:p>
          <a:p>
            <a:r>
              <a:rPr lang="sl-SI" dirty="0"/>
              <a:t>N</a:t>
            </a:r>
            <a:r>
              <a:rPr lang="sl-SI" dirty="0" smtClean="0"/>
              <a:t>astane humus, ki </a:t>
            </a:r>
            <a:r>
              <a:rPr lang="sl-SI" dirty="0"/>
              <a:t>je bogat s snovmi, ki jih rastline potrebujejo za rast. </a:t>
            </a:r>
            <a:endParaRPr lang="sl-SI" dirty="0" smtClean="0"/>
          </a:p>
          <a:p>
            <a:r>
              <a:rPr lang="sl-SI" dirty="0" smtClean="0"/>
              <a:t>Uporabljamo jih celo za proizvodnjo hrane (sir s plesnijo)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5411" y="1230501"/>
            <a:ext cx="5656230" cy="1869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309" y="3230879"/>
            <a:ext cx="5312433" cy="35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0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321"/>
          </a:xfrm>
        </p:spPr>
        <p:txBody>
          <a:bodyPr/>
          <a:lstStyle/>
          <a:p>
            <a:pPr algn="ctr"/>
            <a:r>
              <a:rPr lang="sl-SI" b="1" dirty="0" smtClean="0"/>
              <a:t>Prehranjevalne verige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349829"/>
            <a:ext cx="4474029" cy="482713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Nekaj je izgub snovi in energije (snovi se vežejo v netopne produkte, „odpadna“ toplota …)</a:t>
            </a:r>
          </a:p>
          <a:p>
            <a:r>
              <a:rPr lang="sl-SI" dirty="0" smtClean="0"/>
              <a:t>Osnova so proizvajalci, sledijo porabniki I., II., III. – redko še IV. reda</a:t>
            </a:r>
          </a:p>
          <a:p>
            <a:r>
              <a:rPr lang="sl-SI" dirty="0" smtClean="0"/>
              <a:t>Snovi in energija prehajajo z nižjega trofičnega na višji trofični nivo</a:t>
            </a:r>
          </a:p>
          <a:p>
            <a:r>
              <a:rPr lang="sl-SI" dirty="0" smtClean="0"/>
              <a:t>Kolikšen delež snovi in E se veže na novem nivoju?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1968" y="1349829"/>
            <a:ext cx="5823857" cy="46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1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480</Words>
  <Application>Microsoft Office PowerPoint</Application>
  <PresentationFormat>Po meri</PresentationFormat>
  <Paragraphs>79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Officeova tema</vt:lpstr>
      <vt:lpstr>Ekosistem</vt:lpstr>
      <vt:lpstr>Ekosistem</vt:lpstr>
      <vt:lpstr>Ekosistem</vt:lpstr>
      <vt:lpstr>Prehranjevalna veriga</vt:lpstr>
      <vt:lpstr>Proizvajalci</vt:lpstr>
      <vt:lpstr>Porabnik = potrošnik</vt:lpstr>
      <vt:lpstr>Porabniki</vt:lpstr>
      <vt:lpstr>Razkrojevalci</vt:lpstr>
      <vt:lpstr>Prehranjevalne verige</vt:lpstr>
      <vt:lpstr>Piramide biomas</vt:lpstr>
      <vt:lpstr>Energijska piramida </vt:lpstr>
      <vt:lpstr>Piramide številčnosti</vt:lpstr>
      <vt:lpstr>Piramide številčnosti - izjemi</vt:lpstr>
      <vt:lpstr>Preveri</vt:lpstr>
      <vt:lpstr>Prehranjevalni splet</vt:lpstr>
      <vt:lpstr>Preveri</vt:lpstr>
      <vt:lpstr>Kroženje snovi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Ekosistem</dc:title>
  <dc:creator>Pavle</dc:creator>
  <cp:lastModifiedBy>Sony</cp:lastModifiedBy>
  <cp:revision>23</cp:revision>
  <dcterms:created xsi:type="dcterms:W3CDTF">2020-03-23T06:51:17Z</dcterms:created>
  <dcterms:modified xsi:type="dcterms:W3CDTF">2020-03-23T10:34:05Z</dcterms:modified>
</cp:coreProperties>
</file>