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7" r:id="rId26"/>
    <p:sldId id="284" r:id="rId27"/>
    <p:sldId id="288" r:id="rId28"/>
    <p:sldId id="289" r:id="rId29"/>
    <p:sldId id="290" r:id="rId30"/>
    <p:sldId id="286" r:id="rId31"/>
    <p:sldId id="274" r:id="rId32"/>
    <p:sldId id="275" r:id="rId33"/>
    <p:sldId id="291" r:id="rId34"/>
    <p:sldId id="257" r:id="rId35"/>
    <p:sldId id="272" r:id="rId3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B300-3F83-4357-A7B6-931155962E34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ED5-E3DF-45AB-9C93-478E0D7067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455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B300-3F83-4357-A7B6-931155962E34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ED5-E3DF-45AB-9C93-478E0D7067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071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B300-3F83-4357-A7B6-931155962E34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ED5-E3DF-45AB-9C93-478E0D7067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823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B300-3F83-4357-A7B6-931155962E34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ED5-E3DF-45AB-9C93-478E0D7067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092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B300-3F83-4357-A7B6-931155962E34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ED5-E3DF-45AB-9C93-478E0D7067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199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B300-3F83-4357-A7B6-931155962E34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ED5-E3DF-45AB-9C93-478E0D7067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79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B300-3F83-4357-A7B6-931155962E34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ED5-E3DF-45AB-9C93-478E0D7067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02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B300-3F83-4357-A7B6-931155962E34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ED5-E3DF-45AB-9C93-478E0D7067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714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B300-3F83-4357-A7B6-931155962E34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ED5-E3DF-45AB-9C93-478E0D7067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510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B300-3F83-4357-A7B6-931155962E34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ED5-E3DF-45AB-9C93-478E0D7067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783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B300-3F83-4357-A7B6-931155962E34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ED5-E3DF-45AB-9C93-478E0D7067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292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5B300-3F83-4357-A7B6-931155962E34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2ED5-E3DF-45AB-9C93-478E0D7067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505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Dvanajstnik" TargetMode="External"/><Relationship Id="rId2" Type="http://schemas.openxmlformats.org/officeDocument/2006/relationships/hyperlink" Target="https://sl.wikipedia.org/w/index.php?title=%C5%BDelod%C4%8Dni_vratar&amp;action=edit&amp;redlink=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hyperlink" Target="https://sl.wikipedia.org/wiki/Vito_%C4%8Drevo" TargetMode="External"/><Relationship Id="rId4" Type="http://schemas.openxmlformats.org/officeDocument/2006/relationships/hyperlink" Target="https://sl.wikipedia.org/wiki/Te%C5%A1%C4%8De_%C4%8Drev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sl.wikipedia.org/wiki/%C5%BDelodec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sl.wikipedia.org/wiki/PH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sl.wikipedia.org/wiki/Debelo_%C4%8Drevo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Potrebu%C5%A1nica" TargetMode="External"/><Relationship Id="rId2" Type="http://schemas.openxmlformats.org/officeDocument/2006/relationships/hyperlink" Target="https://sl.wikipedia.org/wiki/%C5%BDelodec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ctorstock.com/royalty-free-vector/human-tongue-basic-taste-areas-smack-map-in-mouth-vector-21042432" TargetMode="External"/><Relationship Id="rId3" Type="http://schemas.openxmlformats.org/officeDocument/2006/relationships/hyperlink" Target="https://www.slideserve.com/norman-bradford/osnove-gastronomije-prebava-in-prebavila" TargetMode="External"/><Relationship Id="rId7" Type="http://schemas.openxmlformats.org/officeDocument/2006/relationships/hyperlink" Target="http://www.empowereddoctor.com/2017/08/16/how-many-teeth-do-we-lose-in-a-lifetime/" TargetMode="External"/><Relationship Id="rId2" Type="http://schemas.openxmlformats.org/officeDocument/2006/relationships/hyperlink" Target="http://zoran-spasojevic-karikature.blogspot.com/2006/08/brza-hran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topics/medicine-and-dentistry/oral-cavity" TargetMode="External"/><Relationship Id="rId11" Type="http://schemas.openxmlformats.org/officeDocument/2006/relationships/hyperlink" Target="https://www.kirurgija-debevc.si/sialolitiaza-kamen-v-izvodilu-zleze-slinavke/" TargetMode="External"/><Relationship Id="rId5" Type="http://schemas.openxmlformats.org/officeDocument/2006/relationships/hyperlink" Target="http://www.mf-fizio.si/finderle/prebava.st.pdf" TargetMode="External"/><Relationship Id="rId10" Type="http://schemas.openxmlformats.org/officeDocument/2006/relationships/hyperlink" Target="https://sl.wikipedia.org/wiki/%C5%BDleza_slinavka" TargetMode="External"/><Relationship Id="rId4" Type="http://schemas.openxmlformats.org/officeDocument/2006/relationships/hyperlink" Target="https://www.google.com/search?q=zdrava+prehrana+piramida&amp;tbm=isch&amp;source=iu&amp;ictx=1&amp;fir=EcNsJLXRuLBxhM:,QLerZpGPNFZPCM,_&amp;vet=1&amp;usg=AI4_-kT7F69eBhNo-rwobFl3mPL5Z3sQhw&amp;sa=X&amp;ved=2ahUKEwjo1KzHkaHoAhUjwMQBHfOsBpsQ9QEwBnoECAoQIQ#imgrc=mIW4jgyYwOnteM" TargetMode="External"/><Relationship Id="rId9" Type="http://schemas.openxmlformats.org/officeDocument/2006/relationships/hyperlink" Target="https://courses.lumenlearning.com/austincc-ap1/chapter/special-senses-taste-gustation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ybermed.hr/centri_a_z/rak_gusterace/anatomija_i_fiziologija_gusterace" TargetMode="External"/><Relationship Id="rId3" Type="http://schemas.openxmlformats.org/officeDocument/2006/relationships/hyperlink" Target="https://dijaski.net/gradivo/bio_sno_prebavila_07" TargetMode="External"/><Relationship Id="rId7" Type="http://schemas.openxmlformats.org/officeDocument/2006/relationships/hyperlink" Target="https://repozitorij.pmf.unizg.hr/islandora/object/pmf:4008/datastream/PDF/view" TargetMode="External"/><Relationship Id="rId2" Type="http://schemas.openxmlformats.org/officeDocument/2006/relationships/hyperlink" Target="https://issuu.com/pipinovaknjiga/docs/anatomija-pipinova-knjiga1/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medicineh.com/14-picture-of-the-liver-28948" TargetMode="External"/><Relationship Id="rId5" Type="http://schemas.openxmlformats.org/officeDocument/2006/relationships/hyperlink" Target="https://www.researchgate.net/figure/The-liver-has-a-dual-blood-supply_fig4_23410326" TargetMode="External"/><Relationship Id="rId4" Type="http://schemas.openxmlformats.org/officeDocument/2006/relationships/hyperlink" Target="https://slideplayer.com/slide/14774878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02475" cy="1600200"/>
          </a:xfrm>
        </p:spPr>
        <p:txBody>
          <a:bodyPr>
            <a:normAutofit/>
          </a:bodyPr>
          <a:lstStyle/>
          <a:p>
            <a:r>
              <a:rPr lang="sl-SI" sz="5400" b="1" dirty="0" smtClean="0">
                <a:latin typeface="Algerian" panose="04020705040A02060702" pitchFamily="82" charset="0"/>
              </a:rPr>
              <a:t>Prebavila</a:t>
            </a:r>
            <a:endParaRPr lang="sl-SI" sz="5400" b="1" dirty="0">
              <a:latin typeface="Algerian" panose="04020705040A02060702" pitchFamily="82" charset="0"/>
            </a:endParaRPr>
          </a:p>
        </p:txBody>
      </p:sp>
      <p:sp>
        <p:nvSpPr>
          <p:cNvPr id="6" name="Označba mesta besedila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  <a:p>
            <a:endParaRPr lang="sl-SI" sz="2400" dirty="0"/>
          </a:p>
          <a:p>
            <a:r>
              <a:rPr lang="sl-SI" sz="3200" i="1" dirty="0" smtClean="0">
                <a:latin typeface="Algerian" panose="04020705040A02060702" pitchFamily="82" charset="0"/>
              </a:rPr>
              <a:t>Jem, torej sem!?</a:t>
            </a:r>
            <a:endParaRPr lang="sl-SI" sz="3200" i="1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Rezultat iskanja slik za hrana karikatur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5165725" y="995363"/>
            <a:ext cx="617220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34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pPr algn="ctr"/>
            <a:r>
              <a:rPr lang="sl-SI" b="1" dirty="0" smtClean="0"/>
              <a:t>Usta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410789"/>
            <a:ext cx="5181600" cy="4766174"/>
          </a:xfrm>
        </p:spPr>
        <p:txBody>
          <a:bodyPr/>
          <a:lstStyle/>
          <a:p>
            <a:r>
              <a:rPr lang="sl-SI" dirty="0" smtClean="0"/>
              <a:t>Sestava:    - zobje</a:t>
            </a:r>
          </a:p>
          <a:p>
            <a:pPr marL="0" indent="0">
              <a:buNone/>
            </a:pPr>
            <a:r>
              <a:rPr lang="sl-SI" dirty="0" smtClean="0"/>
              <a:t>                     - jezik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- žleze slinavke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Funkcija:   - sprejem hrane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- okušanje</a:t>
            </a:r>
          </a:p>
          <a:p>
            <a:pPr marL="0" indent="0">
              <a:buNone/>
            </a:pPr>
            <a:r>
              <a:rPr lang="sl-SI" dirty="0" smtClean="0"/>
              <a:t>                      - mehanska prebava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- kemična prebava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- vlaženje hrane            </a:t>
            </a:r>
          </a:p>
          <a:p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8353" y="1410789"/>
            <a:ext cx="4510870" cy="44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8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321"/>
          </a:xfrm>
        </p:spPr>
        <p:txBody>
          <a:bodyPr/>
          <a:lstStyle/>
          <a:p>
            <a:pPr algn="ctr"/>
            <a:r>
              <a:rPr lang="sl-SI" b="1" dirty="0" smtClean="0"/>
              <a:t>Zobovje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306286"/>
            <a:ext cx="5181600" cy="4870677"/>
          </a:xfrm>
        </p:spPr>
        <p:txBody>
          <a:bodyPr/>
          <a:lstStyle/>
          <a:p>
            <a:r>
              <a:rPr lang="sl-SI" dirty="0" smtClean="0"/>
              <a:t>Namenjeno je mehanski prebavi (tudi lovu, trganju … rastlin)</a:t>
            </a:r>
          </a:p>
          <a:p>
            <a:r>
              <a:rPr lang="sl-SI" dirty="0" smtClean="0"/>
              <a:t>Ob rojstvu imamo 52 zobnih zasnov za: - 20 mlečnih in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- 32 stalnih zob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sz="half" idx="2"/>
          </p:nvPr>
        </p:nvSpPr>
        <p:spPr>
          <a:xfrm>
            <a:off x="6172200" y="1210491"/>
            <a:ext cx="5181600" cy="4966472"/>
          </a:xfrm>
        </p:spPr>
        <p:txBody>
          <a:bodyPr/>
          <a:lstStyle/>
          <a:p>
            <a:r>
              <a:rPr lang="sl-SI" dirty="0" smtClean="0"/>
              <a:t>Zobna formula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332" y="1650275"/>
            <a:ext cx="3019425" cy="10668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3741624"/>
            <a:ext cx="2483551" cy="283334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67594"/>
            <a:ext cx="5067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1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486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Zgradba zoba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288869"/>
            <a:ext cx="5181600" cy="4888094"/>
          </a:xfrm>
        </p:spPr>
        <p:txBody>
          <a:bodyPr/>
          <a:lstStyle/>
          <a:p>
            <a:r>
              <a:rPr lang="sl-SI" dirty="0" err="1" smtClean="0"/>
              <a:t>Enokoreninski</a:t>
            </a:r>
            <a:r>
              <a:rPr lang="sl-SI" dirty="0" smtClean="0"/>
              <a:t> zob (sekalec, podočnik in ličnik)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288869"/>
            <a:ext cx="5181600" cy="4888094"/>
          </a:xfrm>
        </p:spPr>
        <p:txBody>
          <a:bodyPr/>
          <a:lstStyle/>
          <a:p>
            <a:r>
              <a:rPr lang="sl-SI" dirty="0" err="1" smtClean="0"/>
              <a:t>Večkoreninski</a:t>
            </a:r>
            <a:r>
              <a:rPr lang="sl-SI" dirty="0" smtClean="0"/>
              <a:t> zob (meljak)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230" y="1931805"/>
            <a:ext cx="5219700" cy="43529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82" y="2193742"/>
            <a:ext cx="4223361" cy="424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9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241"/>
          </a:xfrm>
        </p:spPr>
        <p:txBody>
          <a:bodyPr/>
          <a:lstStyle/>
          <a:p>
            <a:pPr algn="ctr"/>
            <a:r>
              <a:rPr lang="sl-SI" b="1" dirty="0" smtClean="0"/>
              <a:t>Jezik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428206"/>
            <a:ext cx="5181600" cy="4748757"/>
          </a:xfrm>
        </p:spPr>
        <p:txBody>
          <a:bodyPr/>
          <a:lstStyle/>
          <a:p>
            <a:r>
              <a:rPr lang="sl-SI" dirty="0" smtClean="0"/>
              <a:t>Namen: - prepoznavi hrane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- mešanju hrane s slino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- olajša drobljenje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- omogoči požiranje</a:t>
            </a:r>
          </a:p>
          <a:p>
            <a:pPr marL="0" indent="0">
              <a:buNone/>
            </a:pPr>
            <a:r>
              <a:rPr lang="sl-SI" dirty="0" smtClean="0"/>
              <a:t> </a:t>
            </a:r>
          </a:p>
          <a:p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11909"/>
            <a:ext cx="5181600" cy="37818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06790"/>
            <a:ext cx="45053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864"/>
          </a:xfrm>
        </p:spPr>
        <p:txBody>
          <a:bodyPr/>
          <a:lstStyle/>
          <a:p>
            <a:pPr algn="ctr"/>
            <a:r>
              <a:rPr lang="sl-SI" b="1" dirty="0" smtClean="0"/>
              <a:t>Žleze slinavke</a:t>
            </a:r>
            <a:endParaRPr lang="sl-SI" b="1" dirty="0"/>
          </a:p>
        </p:txBody>
      </p:sp>
      <p:sp>
        <p:nvSpPr>
          <p:cNvPr id="7" name="Označba mesta vsebine 6"/>
          <p:cNvSpPr>
            <a:spLocks noGrp="1"/>
          </p:cNvSpPr>
          <p:nvPr>
            <p:ph sz="half" idx="1"/>
          </p:nvPr>
        </p:nvSpPr>
        <p:spPr>
          <a:xfrm>
            <a:off x="838200" y="1105990"/>
            <a:ext cx="5181600" cy="5233850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sl-SI" dirty="0" smtClean="0"/>
              <a:t>Naloge:</a:t>
            </a:r>
          </a:p>
          <a:p>
            <a:pPr fontAlgn="base"/>
            <a:r>
              <a:rPr lang="sl-SI" dirty="0" smtClean="0"/>
              <a:t>skrbi </a:t>
            </a:r>
            <a:r>
              <a:rPr lang="sl-SI" dirty="0"/>
              <a:t>za ustrezen pH v ustni votlini, s čimer varuje zobe pred kariesom;</a:t>
            </a:r>
          </a:p>
          <a:p>
            <a:pPr fontAlgn="base"/>
            <a:r>
              <a:rPr lang="sl-SI" dirty="0" err="1"/>
              <a:t>mucini</a:t>
            </a:r>
            <a:r>
              <a:rPr lang="sl-SI" dirty="0"/>
              <a:t> v slini skrbijo za njeno </a:t>
            </a:r>
            <a:r>
              <a:rPr lang="sl-SI" dirty="0" err="1"/>
              <a:t>viskoelastičnost</a:t>
            </a:r>
            <a:r>
              <a:rPr lang="sl-SI" dirty="0"/>
              <a:t> in varujejo zobe ter sluznico;</a:t>
            </a:r>
          </a:p>
          <a:p>
            <a:pPr fontAlgn="base"/>
            <a:r>
              <a:rPr lang="sl-SI" dirty="0"/>
              <a:t>omogoča tvorbo zaščitne ovojnice (</a:t>
            </a:r>
            <a:r>
              <a:rPr lang="sl-SI" dirty="0" err="1"/>
              <a:t>pelikla</a:t>
            </a:r>
            <a:r>
              <a:rPr lang="sl-SI" dirty="0"/>
              <a:t>) na zobeh, ki jih varuje pred demineralizacijo;</a:t>
            </a:r>
          </a:p>
          <a:p>
            <a:pPr fontAlgn="base"/>
            <a:r>
              <a:rPr lang="sl-SI" dirty="0" err="1"/>
              <a:t>laktoferin</a:t>
            </a:r>
            <a:r>
              <a:rPr lang="sl-SI" dirty="0"/>
              <a:t>, antimikrobni peptidi in </a:t>
            </a:r>
            <a:r>
              <a:rPr lang="sl-SI" dirty="0" err="1"/>
              <a:t>imunoglobulini</a:t>
            </a:r>
            <a:r>
              <a:rPr lang="sl-SI" dirty="0"/>
              <a:t> A varujejo pred bakterijami;</a:t>
            </a:r>
          </a:p>
          <a:p>
            <a:pPr fontAlgn="base"/>
            <a:r>
              <a:rPr lang="sl-SI" dirty="0"/>
              <a:t>pospeši celjenje ran v ustni votlini;</a:t>
            </a:r>
          </a:p>
          <a:p>
            <a:pPr fontAlgn="base"/>
            <a:r>
              <a:rPr lang="sl-SI" dirty="0"/>
              <a:t>encimi začnejo razgradnjo hrane;</a:t>
            </a:r>
          </a:p>
          <a:p>
            <a:pPr fontAlgn="base"/>
            <a:r>
              <a:rPr lang="sl-SI" dirty="0"/>
              <a:t>omogoča topljenje snovi, ki jih lahko zaznamo z okušalnimi brbončicami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8" name="Označba mesta vsebine 7"/>
          <p:cNvSpPr>
            <a:spLocks noGrp="1"/>
          </p:cNvSpPr>
          <p:nvPr>
            <p:ph sz="half" idx="2"/>
          </p:nvPr>
        </p:nvSpPr>
        <p:spPr>
          <a:xfrm>
            <a:off x="6172200" y="1358538"/>
            <a:ext cx="5181600" cy="4818426"/>
          </a:xfrm>
        </p:spPr>
        <p:txBody>
          <a:bodyPr/>
          <a:lstStyle/>
          <a:p>
            <a:r>
              <a:rPr lang="sl-SI" dirty="0" smtClean="0"/>
              <a:t>Na dan izločimo 1,5 – 2 l sline, ki vsebuje amilazo (razgradnja škroba)</a:t>
            </a:r>
          </a:p>
          <a:p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0" y="2596515"/>
            <a:ext cx="41529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75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/>
          <a:lstStyle/>
          <a:p>
            <a:pPr algn="ctr"/>
            <a:r>
              <a:rPr lang="sl-SI" b="1" dirty="0" smtClean="0"/>
              <a:t>Požiralnik</a:t>
            </a:r>
            <a:endParaRPr lang="sl-SI" b="1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454331"/>
            <a:ext cx="5181600" cy="4722632"/>
          </a:xfrm>
        </p:spPr>
        <p:txBody>
          <a:bodyPr/>
          <a:lstStyle/>
          <a:p>
            <a:r>
              <a:rPr lang="sl-SI" dirty="0" smtClean="0"/>
              <a:t>Peristaltika je ritmično krčenje gladkih mišic</a:t>
            </a:r>
          </a:p>
          <a:p>
            <a:r>
              <a:rPr lang="sl-SI" dirty="0" err="1" smtClean="0"/>
              <a:t>Simpatik</a:t>
            </a:r>
            <a:r>
              <a:rPr lang="sl-SI" dirty="0" smtClean="0"/>
              <a:t> pospešuje peristaltiko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1"/>
          </p:nvPr>
        </p:nvSpPr>
        <p:spPr>
          <a:xfrm>
            <a:off x="838200" y="1454331"/>
            <a:ext cx="5181600" cy="4722632"/>
          </a:xfrm>
        </p:spPr>
        <p:txBody>
          <a:bodyPr/>
          <a:lstStyle/>
          <a:p>
            <a:r>
              <a:rPr lang="sl-SI" dirty="0" smtClean="0"/>
              <a:t>Dolg 25 - 30 cm</a:t>
            </a:r>
          </a:p>
          <a:p>
            <a:r>
              <a:rPr lang="sl-SI" dirty="0" smtClean="0"/>
              <a:t>Premer  1,5 cm (ob požiranju do 3,5 cm)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183" y="2865392"/>
            <a:ext cx="4133850" cy="32480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3" y="2960640"/>
            <a:ext cx="4814955" cy="315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0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/>
          <a:lstStyle/>
          <a:p>
            <a:pPr algn="ctr"/>
            <a:r>
              <a:rPr lang="sl-SI" b="1" dirty="0" smtClean="0"/>
              <a:t>Želodec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071154"/>
            <a:ext cx="5181600" cy="53383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sl-SI" dirty="0"/>
              <a:t>Prazen želodec ima prostornino od 50 do 100 </a:t>
            </a:r>
            <a:r>
              <a:rPr lang="sl-SI" dirty="0" smtClean="0"/>
              <a:t>ml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med </a:t>
            </a:r>
            <a:r>
              <a:rPr lang="sl-SI" dirty="0"/>
              <a:t>prehranjevanjem pa se lahko njegova prostornina poveča na 2 do 4 </a:t>
            </a:r>
            <a:r>
              <a:rPr lang="sl-SI" dirty="0" smtClean="0"/>
              <a:t>litre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 </a:t>
            </a:r>
            <a:r>
              <a:rPr lang="sl-SI" dirty="0"/>
              <a:t>V želodcu, </a:t>
            </a:r>
            <a:r>
              <a:rPr lang="sl-SI" dirty="0" smtClean="0"/>
              <a:t>se </a:t>
            </a:r>
            <a:r>
              <a:rPr lang="sl-SI" dirty="0"/>
              <a:t>prične </a:t>
            </a:r>
            <a:r>
              <a:rPr lang="sl-SI" b="1" dirty="0"/>
              <a:t>razgradnja </a:t>
            </a:r>
            <a:r>
              <a:rPr lang="sl-SI" b="1" dirty="0" smtClean="0"/>
              <a:t>beljakovin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prebava</a:t>
            </a:r>
            <a:r>
              <a:rPr lang="sl-SI" b="1" dirty="0"/>
              <a:t> </a:t>
            </a:r>
            <a:r>
              <a:rPr lang="sl-SI" b="1" dirty="0" smtClean="0"/>
              <a:t>teče v </a:t>
            </a:r>
            <a:r>
              <a:rPr lang="sl-SI" b="1" dirty="0"/>
              <a:t>kislem okolju</a:t>
            </a:r>
            <a:r>
              <a:rPr lang="sl-SI" dirty="0"/>
              <a:t> (pH faktor med 1,5 in 3</a:t>
            </a:r>
            <a:r>
              <a:rPr lang="sl-SI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sl-SI" dirty="0"/>
              <a:t>Hrana naj bi se v želodcu zadrževala </a:t>
            </a:r>
            <a:r>
              <a:rPr lang="sl-SI" b="1" dirty="0"/>
              <a:t>dve do štiri </a:t>
            </a:r>
            <a:r>
              <a:rPr lang="sl-SI" b="1" dirty="0" smtClean="0"/>
              <a:t>ure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Sfinkter je mišica vratarka na vhodu in izhodu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5943" y="1311230"/>
            <a:ext cx="3914775" cy="29718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146" y="4155894"/>
            <a:ext cx="33813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53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Delovanje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81051"/>
            <a:ext cx="10515600" cy="4295912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ŽELODČNI SOK </a:t>
            </a:r>
            <a:r>
              <a:rPr lang="sl-SI" dirty="0" smtClean="0"/>
              <a:t>sestavljajo :</a:t>
            </a:r>
            <a:endParaRPr lang="sl-SI" dirty="0"/>
          </a:p>
          <a:p>
            <a:r>
              <a:rPr lang="sl-SI" dirty="0" smtClean="0"/>
              <a:t>voda</a:t>
            </a:r>
            <a:endParaRPr lang="sl-SI" dirty="0"/>
          </a:p>
          <a:p>
            <a:r>
              <a:rPr lang="sl-SI" dirty="0"/>
              <a:t>prebavni </a:t>
            </a:r>
            <a:r>
              <a:rPr lang="sl-SI" dirty="0" smtClean="0"/>
              <a:t>encimi</a:t>
            </a:r>
            <a:endParaRPr lang="sl-SI" dirty="0"/>
          </a:p>
          <a:p>
            <a:r>
              <a:rPr lang="sl-SI" dirty="0" smtClean="0"/>
              <a:t>Pepsin – </a:t>
            </a:r>
            <a:r>
              <a:rPr lang="sl-SI" dirty="0"/>
              <a:t>razgrajuje beljakovine, optimalen je pri pH=2), </a:t>
            </a:r>
          </a:p>
          <a:p>
            <a:r>
              <a:rPr lang="sl-SI" dirty="0"/>
              <a:t>solna </a:t>
            </a:r>
            <a:r>
              <a:rPr lang="sl-SI" dirty="0" smtClean="0"/>
              <a:t>kislina (</a:t>
            </a:r>
            <a:r>
              <a:rPr lang="sl-SI" dirty="0"/>
              <a:t>npr. HCl; uniči bakterije, povzroča nabrekanje beljakovin, aktivira pepsin; pH=1.5-4) in </a:t>
            </a:r>
          </a:p>
          <a:p>
            <a:r>
              <a:rPr lang="sl-SI" dirty="0" smtClean="0"/>
              <a:t>Sluz (varuje </a:t>
            </a:r>
            <a:r>
              <a:rPr lang="sl-SI" dirty="0"/>
              <a:t>sluznico; če je je premalo se pojavijo rane na želodcu). Izločajo ga celice v steni </a:t>
            </a:r>
            <a:r>
              <a:rPr lang="sl-SI" dirty="0" smtClean="0"/>
              <a:t>(2-3 L/dan</a:t>
            </a:r>
            <a:r>
              <a:rPr lang="sl-SI" dirty="0"/>
              <a:t>).</a:t>
            </a:r>
          </a:p>
          <a:p>
            <a:r>
              <a:rPr lang="sl-SI" dirty="0"/>
              <a:t>Predstopnja </a:t>
            </a:r>
            <a:r>
              <a:rPr lang="sl-SI" dirty="0" smtClean="0"/>
              <a:t>pepsina, </a:t>
            </a:r>
            <a:r>
              <a:rPr lang="sl-SI" dirty="0"/>
              <a:t>ki razgrajuje beljakovine, </a:t>
            </a:r>
            <a:r>
              <a:rPr lang="sl-SI" dirty="0" smtClean="0"/>
              <a:t>je </a:t>
            </a:r>
            <a:r>
              <a:rPr lang="sl-SI" dirty="0" err="1" smtClean="0"/>
              <a:t>pepsinogen</a:t>
            </a:r>
            <a:endParaRPr lang="sl-SI" dirty="0"/>
          </a:p>
          <a:p>
            <a:r>
              <a:rPr lang="sl-SI" dirty="0" smtClean="0"/>
              <a:t>V </a:t>
            </a:r>
            <a:r>
              <a:rPr lang="sl-SI" dirty="0"/>
              <a:t>kislem okolju se </a:t>
            </a:r>
            <a:r>
              <a:rPr lang="sl-SI" dirty="0" smtClean="0"/>
              <a:t>spremeni </a:t>
            </a:r>
            <a:r>
              <a:rPr lang="sl-SI" dirty="0"/>
              <a:t>v pepsin in cepi peptidne vezi med AK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30159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406"/>
          </a:xfrm>
        </p:spPr>
        <p:txBody>
          <a:bodyPr/>
          <a:lstStyle/>
          <a:p>
            <a:pPr algn="ctr"/>
            <a:r>
              <a:rPr lang="sl-SI" b="1" dirty="0" smtClean="0"/>
              <a:t>Posebna želodca</a:t>
            </a:r>
            <a:endParaRPr lang="sl-SI" b="1" dirty="0"/>
          </a:p>
        </p:txBody>
      </p:sp>
      <p:sp>
        <p:nvSpPr>
          <p:cNvPr id="5" name="Označba mesta vsebine 4"/>
          <p:cNvSpPr>
            <a:spLocks noGrp="1"/>
          </p:cNvSpPr>
          <p:nvPr>
            <p:ph sz="half" idx="1"/>
          </p:nvPr>
        </p:nvSpPr>
        <p:spPr>
          <a:xfrm>
            <a:off x="838200" y="1306285"/>
            <a:ext cx="5181600" cy="4870677"/>
          </a:xfrm>
        </p:spPr>
        <p:txBody>
          <a:bodyPr/>
          <a:lstStyle/>
          <a:p>
            <a:r>
              <a:rPr lang="sl-SI" dirty="0" smtClean="0"/>
              <a:t>Ptice imajo golšo in mlinček</a:t>
            </a:r>
          </a:p>
          <a:p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2"/>
          </p:nvPr>
        </p:nvSpPr>
        <p:spPr>
          <a:xfrm>
            <a:off x="6172200" y="1306286"/>
            <a:ext cx="5181600" cy="4870677"/>
          </a:xfrm>
        </p:spPr>
        <p:txBody>
          <a:bodyPr/>
          <a:lstStyle/>
          <a:p>
            <a:r>
              <a:rPr lang="sl-SI" dirty="0" smtClean="0"/>
              <a:t>Prežvekovalski želodec je 4-delen</a:t>
            </a:r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64" y="2211705"/>
            <a:ext cx="3629025" cy="34099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076" y="2350973"/>
            <a:ext cx="4762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57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738"/>
          </a:xfrm>
        </p:spPr>
        <p:txBody>
          <a:bodyPr>
            <a:normAutofit/>
          </a:bodyPr>
          <a:lstStyle/>
          <a:p>
            <a:pPr algn="ctr"/>
            <a:r>
              <a:rPr lang="sl-SI" b="1" dirty="0" smtClean="0"/>
              <a:t>Tanko črevo</a:t>
            </a:r>
            <a:endParaRPr lang="sl-SI" b="1" dirty="0"/>
          </a:p>
        </p:txBody>
      </p:sp>
      <p:sp>
        <p:nvSpPr>
          <p:cNvPr id="7" name="Označba mesta vsebine 6"/>
          <p:cNvSpPr>
            <a:spLocks noGrp="1"/>
          </p:cNvSpPr>
          <p:nvPr>
            <p:ph sz="half" idx="1"/>
          </p:nvPr>
        </p:nvSpPr>
        <p:spPr>
          <a:xfrm>
            <a:off x="733697" y="1201783"/>
            <a:ext cx="6198326" cy="4975180"/>
          </a:xfrm>
        </p:spPr>
        <p:txBody>
          <a:bodyPr/>
          <a:lstStyle/>
          <a:p>
            <a:r>
              <a:rPr lang="sl-SI" dirty="0"/>
              <a:t>Tanko črevo sega od </a:t>
            </a:r>
            <a:r>
              <a:rPr lang="sl-SI" dirty="0">
                <a:hlinkClick r:id="rId2" tooltip="Želodčni vratar (stran ne obstaja)"/>
              </a:rPr>
              <a:t>želodčnega vratarja</a:t>
            </a:r>
            <a:r>
              <a:rPr lang="sl-SI" dirty="0"/>
              <a:t> do </a:t>
            </a:r>
            <a:r>
              <a:rPr lang="sl-SI" dirty="0" err="1"/>
              <a:t>ileocekalnega</a:t>
            </a:r>
            <a:r>
              <a:rPr lang="sl-SI" dirty="0"/>
              <a:t> ustja (mesto, kjer se vito črevo odpira v debelo črevo). </a:t>
            </a:r>
            <a:r>
              <a:rPr lang="sl-SI" dirty="0" smtClean="0"/>
              <a:t>Delimo </a:t>
            </a:r>
            <a:r>
              <a:rPr lang="sl-SI" dirty="0"/>
              <a:t>ga v tri dele</a:t>
            </a:r>
            <a:r>
              <a:rPr lang="sl-SI" dirty="0" smtClean="0"/>
              <a:t>:</a:t>
            </a:r>
            <a:endParaRPr lang="sl-SI" dirty="0"/>
          </a:p>
          <a:p>
            <a:pPr marL="0" indent="0">
              <a:buNone/>
            </a:pPr>
            <a:r>
              <a:rPr lang="sl-SI" dirty="0" smtClean="0">
                <a:hlinkClick r:id="rId3" tooltip="Dvanajstnik"/>
              </a:rPr>
              <a:t>- dvanajstnik</a:t>
            </a:r>
            <a:r>
              <a:rPr lang="sl-SI" dirty="0"/>
              <a:t> ali dvanajsternik (latinsko </a:t>
            </a:r>
            <a:r>
              <a:rPr lang="sl-SI" i="1" dirty="0"/>
              <a:t>duodenum</a:t>
            </a:r>
            <a:r>
              <a:rPr lang="sl-SI" dirty="0"/>
              <a:t>) pH 5–7,5</a:t>
            </a:r>
          </a:p>
          <a:p>
            <a:pPr marL="0" indent="0">
              <a:buNone/>
            </a:pPr>
            <a:r>
              <a:rPr lang="sl-SI" dirty="0" smtClean="0">
                <a:hlinkClick r:id="rId4" tooltip="Tešče črevo"/>
              </a:rPr>
              <a:t>- tešče </a:t>
            </a:r>
            <a:r>
              <a:rPr lang="sl-SI" dirty="0">
                <a:hlinkClick r:id="rId4" tooltip="Tešče črevo"/>
              </a:rPr>
              <a:t>črevo</a:t>
            </a:r>
            <a:r>
              <a:rPr lang="sl-SI" dirty="0"/>
              <a:t> (lat. </a:t>
            </a:r>
            <a:r>
              <a:rPr lang="sl-SI" i="1" dirty="0" err="1"/>
              <a:t>jejunum</a:t>
            </a:r>
            <a:r>
              <a:rPr lang="sl-SI" dirty="0"/>
              <a:t>) pH 6,5–8</a:t>
            </a:r>
          </a:p>
          <a:p>
            <a:pPr>
              <a:buFontTx/>
              <a:buChar char="-"/>
            </a:pPr>
            <a:r>
              <a:rPr lang="sl-SI" dirty="0" smtClean="0">
                <a:hlinkClick r:id="rId5" tooltip="Vito črevo"/>
              </a:rPr>
              <a:t>vito </a:t>
            </a:r>
            <a:r>
              <a:rPr lang="sl-SI" dirty="0">
                <a:hlinkClick r:id="rId5" tooltip="Vito črevo"/>
              </a:rPr>
              <a:t>črevo</a:t>
            </a:r>
            <a:r>
              <a:rPr lang="sl-SI" dirty="0"/>
              <a:t> (lat. </a:t>
            </a:r>
            <a:r>
              <a:rPr lang="sl-SI" i="1" dirty="0" err="1"/>
              <a:t>ileum</a:t>
            </a:r>
            <a:r>
              <a:rPr lang="sl-SI" dirty="0" smtClean="0"/>
              <a:t>)</a:t>
            </a:r>
          </a:p>
          <a:p>
            <a:r>
              <a:rPr lang="pl-PL" dirty="0"/>
              <a:t>meri okoli 6 do 7 </a:t>
            </a:r>
            <a:r>
              <a:rPr lang="pl-PL" dirty="0" smtClean="0"/>
              <a:t>metrov</a:t>
            </a:r>
          </a:p>
          <a:p>
            <a:r>
              <a:rPr lang="pl-PL" dirty="0" smtClean="0"/>
              <a:t>pH je rahlo bazičen in stalen (žolč, privzem NaCl, i</a:t>
            </a:r>
            <a:r>
              <a:rPr lang="sl-SI" dirty="0" err="1" smtClean="0"/>
              <a:t>zločanje</a:t>
            </a:r>
            <a:r>
              <a:rPr lang="sl-SI" dirty="0" smtClean="0"/>
              <a:t> </a:t>
            </a:r>
            <a:r>
              <a:rPr lang="sl-SI" dirty="0"/>
              <a:t>Cl</a:t>
            </a:r>
            <a:r>
              <a:rPr lang="sl-SI" baseline="30000" dirty="0"/>
              <a:t>-</a:t>
            </a:r>
            <a:r>
              <a:rPr lang="sl-SI" dirty="0"/>
              <a:t> in </a:t>
            </a:r>
            <a:r>
              <a:rPr lang="sl-SI" dirty="0" smtClean="0"/>
              <a:t>HCO</a:t>
            </a:r>
            <a:r>
              <a:rPr lang="sl-SI" baseline="-25000" dirty="0" smtClean="0"/>
              <a:t>3</a:t>
            </a:r>
            <a:r>
              <a:rPr lang="sl-SI" baseline="30000" dirty="0" smtClean="0"/>
              <a:t>-</a:t>
            </a:r>
            <a:r>
              <a:rPr lang="sl-SI" dirty="0" smtClean="0"/>
              <a:t>)</a:t>
            </a:r>
            <a:endParaRPr lang="sl-SI" dirty="0"/>
          </a:p>
          <a:p>
            <a:endParaRPr lang="sl-SI" dirty="0"/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224566" y="1201738"/>
            <a:ext cx="3076867" cy="497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824"/>
          </a:xfrm>
        </p:spPr>
        <p:txBody>
          <a:bodyPr/>
          <a:lstStyle/>
          <a:p>
            <a:pPr algn="ctr"/>
            <a:r>
              <a:rPr lang="sl-SI" b="1" dirty="0" smtClean="0"/>
              <a:t>Prebavila in prebava</a:t>
            </a:r>
            <a:endParaRPr lang="sl-SI" b="1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838200" y="1166950"/>
            <a:ext cx="10515600" cy="5010013"/>
          </a:xfrm>
        </p:spPr>
        <p:txBody>
          <a:bodyPr/>
          <a:lstStyle/>
          <a:p>
            <a:r>
              <a:rPr lang="sl-SI" dirty="0" smtClean="0"/>
              <a:t>Prebavila so organski sistem namenjen sprejemu, prebavi, </a:t>
            </a:r>
            <a:r>
              <a:rPr lang="sl-SI" dirty="0" err="1" smtClean="0"/>
              <a:t>absorbciji</a:t>
            </a:r>
            <a:r>
              <a:rPr lang="sl-SI" dirty="0" smtClean="0"/>
              <a:t> hrane ter izločanju neprebavljenih ostankov</a:t>
            </a:r>
          </a:p>
          <a:p>
            <a:r>
              <a:rPr lang="sl-SI" dirty="0" smtClean="0"/>
              <a:t>Naloge: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>
              <a:spcBef>
                <a:spcPts val="2400"/>
              </a:spcBef>
            </a:pPr>
            <a:r>
              <a:rPr lang="sl-SI" dirty="0" smtClean="0"/>
              <a:t>Zgradba: </a:t>
            </a:r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163" y="2200411"/>
            <a:ext cx="6276975" cy="23526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800" y="4355647"/>
            <a:ext cx="59817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82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Dvanajstnik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976845"/>
            <a:ext cx="5181600" cy="4200117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/>
              <a:t>Začne se s </a:t>
            </a:r>
            <a:r>
              <a:rPr lang="sl-SI" dirty="0"/>
              <a:t>sfinktrom, ki loči </a:t>
            </a:r>
            <a:r>
              <a:rPr lang="sl-SI" dirty="0">
                <a:hlinkClick r:id="rId2" tooltip="Želodec"/>
              </a:rPr>
              <a:t>želodec</a:t>
            </a:r>
            <a:r>
              <a:rPr lang="sl-SI" dirty="0"/>
              <a:t> od dvanajstnika. </a:t>
            </a:r>
            <a:endParaRPr lang="sl-SI" dirty="0" smtClean="0"/>
          </a:p>
          <a:p>
            <a:r>
              <a:rPr lang="sl-SI" dirty="0" smtClean="0"/>
              <a:t>Pri </a:t>
            </a:r>
            <a:r>
              <a:rPr lang="sl-SI" dirty="0"/>
              <a:t>človeku je dolg okoli 30 </a:t>
            </a:r>
            <a:r>
              <a:rPr lang="sl-SI" dirty="0" smtClean="0"/>
              <a:t>cm</a:t>
            </a:r>
          </a:p>
          <a:p>
            <a:r>
              <a:rPr lang="sl-SI" dirty="0" smtClean="0"/>
              <a:t>Vanj se izlivajo prebavni </a:t>
            </a:r>
            <a:r>
              <a:rPr lang="sl-SI" dirty="0"/>
              <a:t>encimi trebušne slinavke in žolčne </a:t>
            </a:r>
            <a:r>
              <a:rPr lang="sl-SI" dirty="0" smtClean="0"/>
              <a:t>kisline</a:t>
            </a:r>
          </a:p>
          <a:p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3175" y="2051050"/>
            <a:ext cx="48196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35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5069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Tešče črevo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280160"/>
            <a:ext cx="5181600" cy="4896803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/>
              <a:t>dolg je okoli </a:t>
            </a:r>
            <a:r>
              <a:rPr lang="sl-SI" dirty="0"/>
              <a:t>3,5 </a:t>
            </a:r>
            <a:r>
              <a:rPr lang="sl-SI" dirty="0" smtClean="0"/>
              <a:t>metra</a:t>
            </a:r>
          </a:p>
          <a:p>
            <a:r>
              <a:rPr lang="sl-SI" dirty="0" smtClean="0"/>
              <a:t>je</a:t>
            </a:r>
            <a:r>
              <a:rPr lang="sl-SI" dirty="0"/>
              <a:t> </a:t>
            </a:r>
            <a:r>
              <a:rPr lang="sl-SI" dirty="0">
                <a:hlinkClick r:id="rId2" tooltip="PH"/>
              </a:rPr>
              <a:t>pH</a:t>
            </a:r>
            <a:r>
              <a:rPr lang="sl-SI" dirty="0"/>
              <a:t> okoli </a:t>
            </a:r>
            <a:r>
              <a:rPr lang="sl-SI" dirty="0" smtClean="0"/>
              <a:t>7-8</a:t>
            </a:r>
          </a:p>
          <a:p>
            <a:r>
              <a:rPr lang="sl-SI" dirty="0" smtClean="0"/>
              <a:t>Prebavljajo se vse sestavine hrane (glej sliki 31 + 32)</a:t>
            </a:r>
          </a:p>
          <a:p>
            <a:r>
              <a:rPr lang="sl-SI" dirty="0" smtClean="0"/>
              <a:t>Prične se </a:t>
            </a:r>
            <a:r>
              <a:rPr lang="sl-SI" dirty="0" err="1" smtClean="0"/>
              <a:t>absorbcija</a:t>
            </a:r>
            <a:r>
              <a:rPr lang="sl-SI" dirty="0" smtClean="0"/>
              <a:t> razgrajene hrane, zato je površina povečana s črevesnimi resicami</a:t>
            </a:r>
          </a:p>
          <a:p>
            <a:r>
              <a:rPr lang="sl-SI" dirty="0" smtClean="0"/>
              <a:t>Epitel je </a:t>
            </a:r>
            <a:r>
              <a:rPr lang="sl-SI" dirty="0" err="1" smtClean="0"/>
              <a:t>visokoprizmatski</a:t>
            </a:r>
            <a:r>
              <a:rPr lang="sl-SI" dirty="0" smtClean="0"/>
              <a:t> z </a:t>
            </a:r>
            <a:r>
              <a:rPr lang="sl-SI" dirty="0" err="1" smtClean="0"/>
              <a:t>mikrovili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6514" y="1279525"/>
            <a:ext cx="4612971" cy="48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39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Vito črevo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314994"/>
            <a:ext cx="5181600" cy="486196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D</a:t>
            </a:r>
            <a:r>
              <a:rPr lang="pl-PL" dirty="0" smtClean="0"/>
              <a:t>olgo </a:t>
            </a:r>
            <a:r>
              <a:rPr lang="pl-PL" dirty="0"/>
              <a:t>od 2 do 4 </a:t>
            </a:r>
            <a:r>
              <a:rPr lang="pl-PL" dirty="0" smtClean="0"/>
              <a:t>metre</a:t>
            </a:r>
          </a:p>
          <a:p>
            <a:r>
              <a:rPr lang="pl-PL" dirty="0" smtClean="0"/>
              <a:t>Površina je zaradi črevesnic resic, vilusov in mikrovilov močno povečana</a:t>
            </a:r>
          </a:p>
          <a:p>
            <a:r>
              <a:rPr lang="pl-PL" dirty="0" smtClean="0"/>
              <a:t>Zato v njem poteka večina absorbcije hranil</a:t>
            </a:r>
          </a:p>
          <a:p>
            <a:r>
              <a:rPr lang="pl-PL" dirty="0" smtClean="0"/>
              <a:t>Stena izloča encime (</a:t>
            </a:r>
            <a:r>
              <a:rPr lang="sl-SI" dirty="0"/>
              <a:t>glej sliki </a:t>
            </a:r>
            <a:r>
              <a:rPr lang="sl-SI" dirty="0" smtClean="0"/>
              <a:t>31 </a:t>
            </a:r>
            <a:r>
              <a:rPr lang="sl-SI" dirty="0"/>
              <a:t>+ </a:t>
            </a:r>
            <a:r>
              <a:rPr lang="sl-SI" dirty="0" smtClean="0"/>
              <a:t>32), ki dokončajo prebavo</a:t>
            </a:r>
          </a:p>
          <a:p>
            <a:r>
              <a:rPr lang="sl-SI" dirty="0" smtClean="0"/>
              <a:t>Je dobro prekrvavljeno in prepleteno z limfnimi žilami</a:t>
            </a:r>
          </a:p>
          <a:p>
            <a:r>
              <a:rPr lang="sl-SI" dirty="0" smtClean="0"/>
              <a:t>Kri potuje v jetra po </a:t>
            </a:r>
            <a:r>
              <a:rPr lang="sl-SI" dirty="0" err="1" smtClean="0"/>
              <a:t>dverni</a:t>
            </a:r>
            <a:r>
              <a:rPr lang="sl-SI" dirty="0" smtClean="0"/>
              <a:t> = portalni veni</a:t>
            </a:r>
          </a:p>
          <a:p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336052"/>
            <a:ext cx="5181600" cy="481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Črevesne resice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036320"/>
            <a:ext cx="6572794" cy="5140643"/>
          </a:xfrm>
        </p:spPr>
        <p:txBody>
          <a:bodyPr>
            <a:normAutofit/>
          </a:bodyPr>
          <a:lstStyle/>
          <a:p>
            <a:r>
              <a:rPr lang="sl-SI" dirty="0" smtClean="0"/>
              <a:t>Povečujejo </a:t>
            </a:r>
            <a:r>
              <a:rPr lang="sl-SI" dirty="0" err="1" smtClean="0"/>
              <a:t>absorbcijsko</a:t>
            </a:r>
            <a:r>
              <a:rPr lang="sl-SI" dirty="0" smtClean="0"/>
              <a:t> površino</a:t>
            </a:r>
          </a:p>
          <a:p>
            <a:r>
              <a:rPr lang="sl-SI" dirty="0" smtClean="0"/>
              <a:t>V kri se vsrkavajo:</a:t>
            </a:r>
          </a:p>
          <a:p>
            <a:pPr marL="0" indent="0">
              <a:buNone/>
            </a:pPr>
            <a:r>
              <a:rPr lang="sl-SI" dirty="0" smtClean="0"/>
              <a:t>       - monosaharidi,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- aminokisline,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- voda,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- vodotopni vitamini …</a:t>
            </a:r>
          </a:p>
          <a:p>
            <a:r>
              <a:rPr lang="sl-SI" dirty="0" smtClean="0"/>
              <a:t>V limfne kapilare se vsrkavajo: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- maščobe,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- glicerol + </a:t>
            </a:r>
            <a:r>
              <a:rPr lang="sl-SI" dirty="0" err="1" smtClean="0"/>
              <a:t>mašč</a:t>
            </a:r>
            <a:r>
              <a:rPr lang="sl-SI" dirty="0" smtClean="0"/>
              <a:t>. kisline</a:t>
            </a:r>
          </a:p>
          <a:p>
            <a:pPr marL="0" indent="0">
              <a:buNone/>
            </a:pPr>
            <a:r>
              <a:rPr lang="sl-SI" dirty="0" smtClean="0"/>
              <a:t>       - v maščobah topni vitamini    (D, E, K, A)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92897" y="1793966"/>
            <a:ext cx="3976099" cy="37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54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572"/>
          </a:xfrm>
        </p:spPr>
        <p:txBody>
          <a:bodyPr/>
          <a:lstStyle/>
          <a:p>
            <a:pPr algn="ctr"/>
            <a:r>
              <a:rPr lang="sl-SI" b="1" dirty="0" smtClean="0"/>
              <a:t>Debelo črevo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306286"/>
            <a:ext cx="5181600" cy="4870677"/>
          </a:xfrm>
        </p:spPr>
        <p:txBody>
          <a:bodyPr/>
          <a:lstStyle/>
          <a:p>
            <a:r>
              <a:rPr lang="pl-PL" dirty="0"/>
              <a:t>Dolgo je okrog 1,2–1,6 </a:t>
            </a:r>
            <a:r>
              <a:rPr lang="pl-PL" dirty="0" smtClean="0"/>
              <a:t>metra</a:t>
            </a:r>
            <a:endParaRPr lang="sl-SI" dirty="0" smtClean="0"/>
          </a:p>
          <a:p>
            <a:r>
              <a:rPr lang="sl-SI" dirty="0" smtClean="0"/>
              <a:t>Absorbirajo se </a:t>
            </a:r>
            <a:r>
              <a:rPr lang="sl-SI" dirty="0"/>
              <a:t>voda in </a:t>
            </a:r>
            <a:r>
              <a:rPr lang="sl-SI" dirty="0" smtClean="0"/>
              <a:t>elektroliti</a:t>
            </a:r>
          </a:p>
          <a:p>
            <a:r>
              <a:rPr lang="sl-SI" dirty="0" smtClean="0"/>
              <a:t> </a:t>
            </a:r>
            <a:r>
              <a:rPr lang="sl-SI" dirty="0"/>
              <a:t>Tekoča vsebina, ki pride iz tankega črevesa, se tako postopoma spremeni v gostejše </a:t>
            </a:r>
            <a:r>
              <a:rPr lang="sl-SI" dirty="0" smtClean="0"/>
              <a:t>blato</a:t>
            </a:r>
          </a:p>
          <a:p>
            <a:r>
              <a:rPr lang="sl-SI" dirty="0" smtClean="0"/>
              <a:t> </a:t>
            </a:r>
            <a:r>
              <a:rPr lang="sl-SI" dirty="0"/>
              <a:t>V kolonu se vsrkajo tudi maščobne kisline, ki so poglavitno hranilo </a:t>
            </a:r>
            <a:r>
              <a:rPr lang="sl-SI" dirty="0" err="1"/>
              <a:t>epitelijskih</a:t>
            </a:r>
            <a:r>
              <a:rPr lang="sl-SI" dirty="0"/>
              <a:t> celic kolona</a:t>
            </a:r>
            <a:r>
              <a:rPr lang="sl-SI" dirty="0" smtClean="0"/>
              <a:t>.</a:t>
            </a:r>
          </a:p>
          <a:p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709198"/>
            <a:ext cx="5181600" cy="40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21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452"/>
          </a:xfrm>
        </p:spPr>
        <p:txBody>
          <a:bodyPr/>
          <a:lstStyle/>
          <a:p>
            <a:pPr algn="ctr"/>
            <a:r>
              <a:rPr lang="sl-SI" b="1" dirty="0" smtClean="0"/>
              <a:t>Debelo črevo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18760" cy="4351338"/>
          </a:xfrm>
        </p:spPr>
        <p:txBody>
          <a:bodyPr>
            <a:normAutofit lnSpcReduction="10000"/>
          </a:bodyPr>
          <a:lstStyle/>
          <a:p>
            <a:r>
              <a:rPr lang="sl-SI" dirty="0"/>
              <a:t>Debelo črevo absorbira vodo in elektrolite</a:t>
            </a:r>
          </a:p>
          <a:p>
            <a:r>
              <a:rPr lang="sl-SI" dirty="0"/>
              <a:t>ter izloča blato, dnevno cca.200g blata,</a:t>
            </a:r>
          </a:p>
          <a:p>
            <a:r>
              <a:rPr lang="sl-SI" dirty="0"/>
              <a:t>nastajajo plini</a:t>
            </a:r>
            <a:r>
              <a:rPr lang="sl-SI" dirty="0" smtClean="0"/>
              <a:t>,</a:t>
            </a:r>
          </a:p>
          <a:p>
            <a:r>
              <a:rPr lang="sl-SI" dirty="0" smtClean="0"/>
              <a:t>sinteza vitamina K </a:t>
            </a:r>
            <a:r>
              <a:rPr lang="sl-SI" dirty="0"/>
              <a:t>in </a:t>
            </a:r>
            <a:r>
              <a:rPr lang="sl-SI" dirty="0" smtClean="0"/>
              <a:t>vitaminov skupine B</a:t>
            </a:r>
            <a:r>
              <a:rPr lang="sl-SI" dirty="0"/>
              <a:t> (</a:t>
            </a:r>
            <a:r>
              <a:rPr lang="sl-SI" dirty="0" smtClean="0"/>
              <a:t>pomagajo </a:t>
            </a:r>
            <a:r>
              <a:rPr lang="sl-SI" dirty="0" err="1" smtClean="0"/>
              <a:t>simbiontske</a:t>
            </a:r>
            <a:r>
              <a:rPr lang="sl-SI" dirty="0" smtClean="0"/>
              <a:t> bakterije) </a:t>
            </a:r>
          </a:p>
          <a:p>
            <a:r>
              <a:rPr lang="sl-SI" dirty="0"/>
              <a:t>Konča se z </a:t>
            </a:r>
            <a:r>
              <a:rPr lang="sl-SI" dirty="0" smtClean="0"/>
              <a:t>danko, ki jo zapira sfinkter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4970" y="1297578"/>
            <a:ext cx="4445771" cy="53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31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/>
          <a:lstStyle/>
          <a:p>
            <a:pPr algn="ctr"/>
            <a:r>
              <a:rPr lang="sl-SI" b="1" dirty="0" smtClean="0"/>
              <a:t>Slepo črevo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Je </a:t>
            </a:r>
            <a:r>
              <a:rPr lang="sl-SI" dirty="0"/>
              <a:t>začetni del </a:t>
            </a:r>
            <a:r>
              <a:rPr lang="sl-SI" dirty="0">
                <a:hlinkClick r:id="rId2"/>
              </a:rPr>
              <a:t>debelega </a:t>
            </a:r>
            <a:r>
              <a:rPr lang="sl-SI" dirty="0" smtClean="0">
                <a:hlinkClick r:id="rId2"/>
              </a:rPr>
              <a:t>črevesa</a:t>
            </a:r>
            <a:endParaRPr lang="sl-SI" dirty="0" smtClean="0"/>
          </a:p>
          <a:p>
            <a:r>
              <a:rPr lang="sl-SI" dirty="0" smtClean="0"/>
              <a:t>Na prehodu iz vitega črevesa je zaklopka</a:t>
            </a:r>
          </a:p>
          <a:p>
            <a:r>
              <a:rPr lang="sl-SI" dirty="0" smtClean="0"/>
              <a:t>Dolgo je 6-8 </a:t>
            </a:r>
            <a:r>
              <a:rPr lang="sl-SI" dirty="0"/>
              <a:t>cm</a:t>
            </a:r>
            <a:endParaRPr lang="sl-SI" dirty="0" smtClean="0"/>
          </a:p>
          <a:p>
            <a:r>
              <a:rPr lang="sl-SI" dirty="0" smtClean="0"/>
              <a:t>Je skladišče bakterij in mezgovna žleza</a:t>
            </a:r>
          </a:p>
          <a:p>
            <a:r>
              <a:rPr lang="sl-SI" dirty="0" smtClean="0"/>
              <a:t>Pri rastlinojedih je </a:t>
            </a:r>
            <a:r>
              <a:rPr lang="it-IT" dirty="0" err="1" smtClean="0"/>
              <a:t>vrečasto</a:t>
            </a:r>
            <a:r>
              <a:rPr lang="it-IT" dirty="0" smtClean="0"/>
              <a:t> </a:t>
            </a:r>
            <a:r>
              <a:rPr lang="it-IT" dirty="0" err="1"/>
              <a:t>povečano</a:t>
            </a:r>
            <a:r>
              <a:rPr lang="it-IT" dirty="0"/>
              <a:t> in ima </a:t>
            </a:r>
            <a:r>
              <a:rPr lang="it-IT" dirty="0" err="1"/>
              <a:t>pomembno</a:t>
            </a:r>
            <a:r>
              <a:rPr lang="it-IT" dirty="0"/>
              <a:t> </a:t>
            </a:r>
            <a:r>
              <a:rPr lang="it-IT" dirty="0" err="1" smtClean="0"/>
              <a:t>vlogo</a:t>
            </a:r>
            <a:r>
              <a:rPr lang="sl-SI" dirty="0" smtClean="0"/>
              <a:t> pri prebavi 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Če vanj zaide hrana in ostane v njem, pride do vnetja</a:t>
            </a:r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160" y="3128963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96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/>
          <a:lstStyle/>
          <a:p>
            <a:pPr algn="ctr"/>
            <a:r>
              <a:rPr lang="sl-SI" b="1" dirty="0" smtClean="0"/>
              <a:t>Jetra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32114"/>
            <a:ext cx="5181600" cy="5044849"/>
          </a:xfrm>
        </p:spPr>
        <p:txBody>
          <a:bodyPr/>
          <a:lstStyle/>
          <a:p>
            <a:r>
              <a:rPr lang="sl-SI" dirty="0" smtClean="0"/>
              <a:t>Največja žleza</a:t>
            </a:r>
          </a:p>
          <a:p>
            <a:r>
              <a:rPr lang="sl-SI" dirty="0" smtClean="0"/>
              <a:t>Dobro prekrvavljena (jetrna arterija + vena porte)</a:t>
            </a:r>
          </a:p>
          <a:p>
            <a:r>
              <a:rPr lang="sl-SI" dirty="0" smtClean="0"/>
              <a:t>Naloge:  - tvorba sečnine</a:t>
            </a:r>
          </a:p>
          <a:p>
            <a:pPr marL="0" indent="0">
              <a:buNone/>
            </a:pPr>
            <a:r>
              <a:rPr lang="sl-SI" dirty="0" smtClean="0"/>
              <a:t>                  - razgradnja strupov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- razgradnja eritrocitov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- pretvorba mlečne </a:t>
            </a:r>
            <a:r>
              <a:rPr lang="sl-SI" dirty="0" err="1" smtClean="0"/>
              <a:t>kisl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- tvorba žolča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- ogrevanje telesa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- zaloga glikogena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4980" y="1131888"/>
            <a:ext cx="5136040" cy="50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20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114"/>
          </a:xfrm>
        </p:spPr>
        <p:txBody>
          <a:bodyPr>
            <a:normAutofit/>
          </a:bodyPr>
          <a:lstStyle/>
          <a:p>
            <a:pPr algn="ctr"/>
            <a:r>
              <a:rPr lang="sl-SI" b="1" dirty="0" smtClean="0"/>
              <a:t>Jetra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402080"/>
            <a:ext cx="5181600" cy="4774883"/>
          </a:xfrm>
        </p:spPr>
        <p:txBody>
          <a:bodyPr/>
          <a:lstStyle/>
          <a:p>
            <a:r>
              <a:rPr lang="sl-SI" dirty="0" smtClean="0"/>
              <a:t>Gradijo jih jetrne kepice</a:t>
            </a:r>
          </a:p>
          <a:p>
            <a:r>
              <a:rPr lang="sl-SI" dirty="0" smtClean="0"/>
              <a:t>Do njih prihajajo žile iz portalne vene (absorbirane snovi iz prebavil) in jetrne arterije (O</a:t>
            </a:r>
            <a:r>
              <a:rPr lang="sl-SI" baseline="-25000" dirty="0" smtClean="0"/>
              <a:t>2</a:t>
            </a:r>
            <a:r>
              <a:rPr lang="sl-SI" dirty="0" smtClean="0"/>
              <a:t>)</a:t>
            </a:r>
          </a:p>
          <a:p>
            <a:r>
              <a:rPr lang="sl-SI" dirty="0" smtClean="0"/>
              <a:t>Znotraj kepice se razvejata v kapilare</a:t>
            </a:r>
          </a:p>
          <a:p>
            <a:r>
              <a:rPr lang="sl-SI" dirty="0" smtClean="0"/>
              <a:t>Prečiščena kri se zbira v veno, ki se izliva v spodnjo dovodnico</a:t>
            </a:r>
          </a:p>
          <a:p>
            <a:r>
              <a:rPr lang="sl-SI" dirty="0" smtClean="0"/>
              <a:t>Iz kepice izhaja žolčevod, ki se izliva v žolčnik</a:t>
            </a:r>
            <a:endParaRPr lang="sl-SI" dirty="0"/>
          </a:p>
        </p:txBody>
      </p:sp>
      <p:pic>
        <p:nvPicPr>
          <p:cNvPr id="1026" name="Picture 2" descr="Rezultat iskanja slik za jetrna kepi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30" y="1401763"/>
            <a:ext cx="3485384" cy="512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95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744"/>
          </a:xfrm>
        </p:spPr>
        <p:txBody>
          <a:bodyPr/>
          <a:lstStyle/>
          <a:p>
            <a:pPr algn="ctr"/>
            <a:r>
              <a:rPr lang="sl-SI" b="1" dirty="0" smtClean="0"/>
              <a:t>Trebušna slinavka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384663"/>
            <a:ext cx="5181600" cy="479230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 </a:t>
            </a:r>
            <a:r>
              <a:rPr lang="pl-PL" dirty="0" smtClean="0"/>
              <a:t>Leži </a:t>
            </a:r>
            <a:r>
              <a:rPr lang="pl-PL" dirty="0"/>
              <a:t>za </a:t>
            </a:r>
            <a:r>
              <a:rPr lang="pl-PL" u="sng" dirty="0">
                <a:hlinkClick r:id="rId2"/>
              </a:rPr>
              <a:t>želodcem</a:t>
            </a:r>
            <a:r>
              <a:rPr lang="pl-PL" dirty="0"/>
              <a:t> pod stensko </a:t>
            </a:r>
            <a:r>
              <a:rPr lang="pl-PL" dirty="0" smtClean="0">
                <a:hlinkClick r:id="rId3" tooltip="Potrebušnica"/>
              </a:rPr>
              <a:t>potrebušnico</a:t>
            </a:r>
            <a:endParaRPr lang="pl-PL" dirty="0" smtClean="0"/>
          </a:p>
          <a:p>
            <a:r>
              <a:rPr lang="pl-PL" dirty="0" smtClean="0"/>
              <a:t>Kri dobiva po arteriji</a:t>
            </a:r>
            <a:endParaRPr lang="sl-SI" dirty="0" smtClean="0"/>
          </a:p>
          <a:p>
            <a:r>
              <a:rPr lang="sl-SI" dirty="0" smtClean="0"/>
              <a:t>Odvaja jo v veno porte</a:t>
            </a:r>
            <a:endParaRPr lang="sl-SI" dirty="0"/>
          </a:p>
          <a:p>
            <a:r>
              <a:rPr lang="sl-SI" dirty="0" smtClean="0"/>
              <a:t>Hormonalna vloga (inzulin, </a:t>
            </a:r>
            <a:r>
              <a:rPr lang="sl-SI" dirty="0" err="1" smtClean="0"/>
              <a:t>glukagon</a:t>
            </a:r>
            <a:r>
              <a:rPr lang="sl-SI" dirty="0" smtClean="0"/>
              <a:t>)</a:t>
            </a:r>
          </a:p>
          <a:p>
            <a:r>
              <a:rPr lang="sl-SI" dirty="0" smtClean="0"/>
              <a:t>Prebavna: </a:t>
            </a:r>
          </a:p>
          <a:p>
            <a:pPr marL="0" indent="0">
              <a:buNone/>
            </a:pPr>
            <a:r>
              <a:rPr lang="sl-SI" dirty="0" smtClean="0"/>
              <a:t>        - nevtralizira HCl</a:t>
            </a:r>
          </a:p>
          <a:p>
            <a:pPr marL="0" indent="0">
              <a:buNone/>
            </a:pPr>
            <a:r>
              <a:rPr lang="sl-SI" dirty="0" smtClean="0"/>
              <a:t>        - encimi (</a:t>
            </a:r>
            <a:r>
              <a:rPr lang="sl-SI" dirty="0"/>
              <a:t>glej sliki </a:t>
            </a:r>
            <a:r>
              <a:rPr lang="sl-SI" dirty="0" smtClean="0"/>
              <a:t>31 </a:t>
            </a:r>
            <a:r>
              <a:rPr lang="sl-SI" dirty="0"/>
              <a:t>+ </a:t>
            </a:r>
            <a:r>
              <a:rPr lang="sl-SI" dirty="0" smtClean="0"/>
              <a:t>32)</a:t>
            </a:r>
          </a:p>
          <a:p>
            <a:r>
              <a:rPr lang="sl-SI" dirty="0" err="1" smtClean="0"/>
              <a:t>Izločalni</a:t>
            </a:r>
            <a:r>
              <a:rPr lang="sl-SI" dirty="0" smtClean="0"/>
              <a:t> vod se izliva v žolčevod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57567" y="1288870"/>
            <a:ext cx="3305175" cy="21907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452" y="3479620"/>
            <a:ext cx="2730273" cy="29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4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572"/>
          </a:xfrm>
        </p:spPr>
        <p:txBody>
          <a:bodyPr/>
          <a:lstStyle/>
          <a:p>
            <a:pPr algn="ctr"/>
            <a:r>
              <a:rPr lang="sl-SI" b="1" dirty="0" smtClean="0"/>
              <a:t>Prehrana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/>
          <a:lstStyle/>
          <a:p>
            <a:r>
              <a:rPr lang="sl-SI" dirty="0" smtClean="0"/>
              <a:t>Živa bitja s hrano nadomeščajo energijo (Kako jo trošijo?) in snovi, ki jih potrebujejo za rast, razvoj in delovanje telesa</a:t>
            </a:r>
          </a:p>
          <a:p>
            <a:r>
              <a:rPr lang="sl-SI" dirty="0" smtClean="0"/>
              <a:t>Tip prehrane je odvisen od živega bitja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25" y="2854098"/>
            <a:ext cx="79343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88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824"/>
          </a:xfrm>
        </p:spPr>
        <p:txBody>
          <a:bodyPr/>
          <a:lstStyle/>
          <a:p>
            <a:pPr algn="ctr"/>
            <a:r>
              <a:rPr lang="sl-SI" b="1" dirty="0" smtClean="0"/>
              <a:t>Čas potovanja hrane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395" y="1724296"/>
            <a:ext cx="10575469" cy="43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1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612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Prebavni encimi</a:t>
            </a:r>
            <a:endParaRPr lang="sl-SI" b="1" dirty="0"/>
          </a:p>
        </p:txBody>
      </p:sp>
      <p:pic>
        <p:nvPicPr>
          <p:cNvPr id="11" name="Označba mesta vsebine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041" y="1171302"/>
            <a:ext cx="7418990" cy="56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22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5069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Prebavni encimi</a:t>
            </a:r>
            <a:endParaRPr lang="sl-SI" b="1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373" y="1299731"/>
            <a:ext cx="8432210" cy="46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18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sl-SI" b="1" dirty="0" smtClean="0"/>
              <a:t>Preveri se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236617"/>
            <a:ext cx="10515600" cy="4940346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Kakšna je razlika med </a:t>
            </a:r>
            <a:r>
              <a:rPr lang="sl-SI" dirty="0" err="1" smtClean="0"/>
              <a:t>aproktnim</a:t>
            </a:r>
            <a:r>
              <a:rPr lang="sl-SI" dirty="0" smtClean="0"/>
              <a:t> in </a:t>
            </a:r>
            <a:r>
              <a:rPr lang="sl-SI" dirty="0" err="1" smtClean="0"/>
              <a:t>evproktnim</a:t>
            </a:r>
            <a:r>
              <a:rPr lang="sl-SI" dirty="0" smtClean="0"/>
              <a:t> prebavilom?</a:t>
            </a:r>
          </a:p>
          <a:p>
            <a:r>
              <a:rPr lang="sl-SI" dirty="0" smtClean="0"/>
              <a:t>Naštej dele prebavne cevi</a:t>
            </a:r>
          </a:p>
          <a:p>
            <a:r>
              <a:rPr lang="sl-SI" dirty="0" smtClean="0"/>
              <a:t>Nariši </a:t>
            </a:r>
            <a:r>
              <a:rPr lang="sl-SI" dirty="0" err="1" smtClean="0"/>
              <a:t>enokoreninski</a:t>
            </a:r>
            <a:r>
              <a:rPr lang="sl-SI" dirty="0" smtClean="0"/>
              <a:t> zob in poimenuj dele</a:t>
            </a:r>
          </a:p>
          <a:p>
            <a:r>
              <a:rPr lang="sl-SI" dirty="0" smtClean="0"/>
              <a:t>Opiši dve pomembni vlogi peristaltike</a:t>
            </a:r>
          </a:p>
          <a:p>
            <a:r>
              <a:rPr lang="sl-SI" dirty="0" smtClean="0"/>
              <a:t>Razloži, zakaj ima alkohol, ki ga piješ na prazen želodec, močnejši učinek</a:t>
            </a:r>
          </a:p>
          <a:p>
            <a:r>
              <a:rPr lang="sl-SI" dirty="0" smtClean="0"/>
              <a:t>Kakšno vlogo imajo sfinktri.</a:t>
            </a:r>
          </a:p>
          <a:p>
            <a:r>
              <a:rPr lang="sl-SI" dirty="0" smtClean="0"/>
              <a:t>Opiši glavne naloge debelega črevesa</a:t>
            </a:r>
          </a:p>
          <a:p>
            <a:r>
              <a:rPr lang="sl-SI" dirty="0" smtClean="0"/>
              <a:t>Kateri encimi nastajajo v pankreasu (trebušni slinavki)?</a:t>
            </a:r>
          </a:p>
          <a:p>
            <a:r>
              <a:rPr lang="sl-SI" dirty="0" smtClean="0"/>
              <a:t>Zakaj se pH po prebavni cevi spreminja?</a:t>
            </a:r>
          </a:p>
          <a:p>
            <a:r>
              <a:rPr lang="sl-SI" dirty="0" smtClean="0"/>
              <a:t>Kako potuje hrana skozi želodec prežvekovalcev?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4332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sl-SI" b="1" dirty="0" smtClean="0"/>
              <a:t>Viri</a:t>
            </a:r>
            <a:endParaRPr lang="sl-SI" b="1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>
            <a:normAutofit/>
          </a:bodyPr>
          <a:lstStyle/>
          <a:p>
            <a:r>
              <a:rPr lang="sl-SI" sz="2000" dirty="0" smtClean="0">
                <a:hlinkClick r:id="rId2"/>
              </a:rPr>
              <a:t>http://zoran-spasojevic-karikature.blogspot.com/2006/08/brza-hrana.html</a:t>
            </a:r>
            <a:endParaRPr lang="sl-SI" sz="2000" dirty="0" smtClean="0"/>
          </a:p>
          <a:p>
            <a:r>
              <a:rPr lang="sl-SI" sz="2000" dirty="0" smtClean="0">
                <a:hlinkClick r:id="rId3"/>
              </a:rPr>
              <a:t>https://www.slideserve.com/norman-bradford/osnove-gastronomije-prebava-in-prebavila</a:t>
            </a:r>
            <a:endParaRPr lang="sl-SI" sz="2000" dirty="0" smtClean="0"/>
          </a:p>
          <a:p>
            <a:r>
              <a:rPr lang="sl-SI" sz="2000" dirty="0" smtClean="0">
                <a:hlinkClick r:id="rId4"/>
              </a:rPr>
              <a:t>https://www.google.com/search?q=zdrava+prehrana+piramida&amp;tbm=isch&amp;source=iu&amp;ictx=1&amp;fir=EcNsJLXRuLBxhM%253A%252CQLerZpGPNFZPCM%252C_&amp;vet=1&amp;usg=AI4_-kT7F69eBhNo-rwobFl3mPL5Z3sQhw&amp;sa=X&amp;ved=2ahUKEwjo1KzHkaHoAhUjwMQBHfOsBpsQ9QEwBnoECAoQIQ#imgrc=mIW4jgyYwOnteM</a:t>
            </a:r>
            <a:endParaRPr lang="sl-SI" sz="2000" dirty="0" smtClean="0"/>
          </a:p>
          <a:p>
            <a:r>
              <a:rPr lang="sl-SI" sz="2000" dirty="0" smtClean="0">
                <a:hlinkClick r:id="rId5"/>
              </a:rPr>
              <a:t>http://www.mf-fizio.si/finderle/prebava.st.pdf</a:t>
            </a:r>
            <a:endParaRPr lang="sl-SI" sz="2000" dirty="0" smtClean="0"/>
          </a:p>
          <a:p>
            <a:r>
              <a:rPr lang="sl-SI" sz="2000" dirty="0">
                <a:hlinkClick r:id="rId6"/>
              </a:rPr>
              <a:t>https://www.sciencedirect.com/topics/medicine-and-dentistry/oral-cavity</a:t>
            </a:r>
            <a:endParaRPr lang="sl-SI" sz="2000" dirty="0" smtClean="0"/>
          </a:p>
          <a:p>
            <a:r>
              <a:rPr lang="sl-SI" sz="2000" dirty="0">
                <a:hlinkClick r:id="rId7"/>
              </a:rPr>
              <a:t>http://www.empowereddoctor.com/2017/08/16/how-many-teeth-do-we-lose-in-a-lifetime</a:t>
            </a:r>
            <a:r>
              <a:rPr lang="sl-SI" sz="2000" dirty="0" smtClean="0">
                <a:hlinkClick r:id="rId7"/>
              </a:rPr>
              <a:t>/</a:t>
            </a:r>
            <a:endParaRPr lang="sl-SI" sz="2000" dirty="0" smtClean="0"/>
          </a:p>
          <a:p>
            <a:r>
              <a:rPr lang="sl-SI" sz="2000" dirty="0">
                <a:hlinkClick r:id="rId8"/>
              </a:rPr>
              <a:t>https://</a:t>
            </a:r>
            <a:r>
              <a:rPr lang="sl-SI" sz="2000" dirty="0" smtClean="0">
                <a:hlinkClick r:id="rId8"/>
              </a:rPr>
              <a:t>www.vectorstock.com/royalty-free-vector/human-tongue-basic-taste-areas-smack-map-in-mouth-vector-21042432</a:t>
            </a:r>
            <a:endParaRPr lang="sl-SI" sz="2000" dirty="0" smtClean="0"/>
          </a:p>
          <a:p>
            <a:r>
              <a:rPr lang="sl-SI" sz="2000" dirty="0">
                <a:hlinkClick r:id="rId9"/>
              </a:rPr>
              <a:t>https://courses.lumenlearning.com/austincc-ap1/chapter/special-senses-taste-gustation</a:t>
            </a:r>
            <a:r>
              <a:rPr lang="sl-SI" sz="2000" dirty="0" smtClean="0">
                <a:hlinkClick r:id="rId9"/>
              </a:rPr>
              <a:t>/</a:t>
            </a:r>
            <a:endParaRPr lang="sl-SI" sz="2000" dirty="0" smtClean="0"/>
          </a:p>
          <a:p>
            <a:r>
              <a:rPr lang="sl-SI" sz="2000" dirty="0">
                <a:hlinkClick r:id="rId10"/>
              </a:rPr>
              <a:t>https://sl.wikipedia.org/wiki/%</a:t>
            </a:r>
            <a:r>
              <a:rPr lang="sl-SI" sz="2000" dirty="0" smtClean="0">
                <a:hlinkClick r:id="rId10"/>
              </a:rPr>
              <a:t>C5%BDleza_slinavka</a:t>
            </a:r>
            <a:endParaRPr lang="sl-SI" sz="2000" dirty="0" smtClean="0"/>
          </a:p>
          <a:p>
            <a:r>
              <a:rPr lang="sl-SI" sz="2000" dirty="0">
                <a:hlinkClick r:id="rId11"/>
              </a:rPr>
              <a:t>https://www.kirurgija-debevc.si/sialolitiaza-kamen-v-izvodilu-zleze-slinavke/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405796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691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Viri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992777"/>
            <a:ext cx="10515600" cy="5184186"/>
          </a:xfrm>
        </p:spPr>
        <p:txBody>
          <a:bodyPr>
            <a:normAutofit/>
          </a:bodyPr>
          <a:lstStyle/>
          <a:p>
            <a:r>
              <a:rPr lang="sl-SI" sz="2000" dirty="0">
                <a:hlinkClick r:id="rId2"/>
              </a:rPr>
              <a:t>https://</a:t>
            </a:r>
            <a:r>
              <a:rPr lang="sl-SI" sz="2000" dirty="0" smtClean="0">
                <a:hlinkClick r:id="rId2"/>
              </a:rPr>
              <a:t>issuu.com/pipinovaknjiga/docs/anatomija-pipinova-knjiga1/50</a:t>
            </a:r>
            <a:endParaRPr lang="sl-SI" sz="2000" dirty="0" smtClean="0"/>
          </a:p>
          <a:p>
            <a:r>
              <a:rPr lang="sl-SI" sz="2000" dirty="0">
                <a:hlinkClick r:id="rId3"/>
              </a:rPr>
              <a:t>https://</a:t>
            </a:r>
            <a:r>
              <a:rPr lang="sl-SI" sz="2000" dirty="0" smtClean="0">
                <a:hlinkClick r:id="rId3"/>
              </a:rPr>
              <a:t>dijaski.net/gradivo/bio_sno_prebavila_07</a:t>
            </a:r>
            <a:endParaRPr lang="sl-SI" sz="2000" dirty="0" smtClean="0"/>
          </a:p>
          <a:p>
            <a:r>
              <a:rPr lang="sl-SI" sz="2000" dirty="0">
                <a:hlinkClick r:id="rId4"/>
              </a:rPr>
              <a:t>https://slideplayer.com/slide/14774878</a:t>
            </a:r>
            <a:r>
              <a:rPr lang="sl-SI" sz="2000" dirty="0" smtClean="0">
                <a:hlinkClick r:id="rId4"/>
              </a:rPr>
              <a:t>/</a:t>
            </a:r>
            <a:endParaRPr lang="sl-SI" sz="2000" dirty="0" smtClean="0"/>
          </a:p>
          <a:p>
            <a:r>
              <a:rPr lang="sl-SI" sz="2000" dirty="0">
                <a:hlinkClick r:id="rId5"/>
              </a:rPr>
              <a:t>https://</a:t>
            </a:r>
            <a:r>
              <a:rPr lang="sl-SI" sz="2000" dirty="0" smtClean="0">
                <a:hlinkClick r:id="rId5"/>
              </a:rPr>
              <a:t>www.researchgate.net/figure/The-liver-has-a-dual-blood-supply_fig4_23410326</a:t>
            </a:r>
            <a:endParaRPr lang="sl-SI" sz="2000" dirty="0" smtClean="0"/>
          </a:p>
          <a:p>
            <a:r>
              <a:rPr lang="sl-SI" sz="2000" dirty="0">
                <a:hlinkClick r:id="rId6"/>
              </a:rPr>
              <a:t>https://</a:t>
            </a:r>
            <a:r>
              <a:rPr lang="sl-SI" sz="2000" dirty="0" smtClean="0">
                <a:hlinkClick r:id="rId6"/>
              </a:rPr>
              <a:t>hr.medicineh.com/14-picture-of-the-liver-28948</a:t>
            </a:r>
            <a:endParaRPr lang="sl-SI" sz="2000" dirty="0" smtClean="0"/>
          </a:p>
          <a:p>
            <a:r>
              <a:rPr lang="sl-SI" sz="2000" dirty="0">
                <a:hlinkClick r:id="rId7"/>
              </a:rPr>
              <a:t>https://</a:t>
            </a:r>
            <a:r>
              <a:rPr lang="sl-SI" sz="2000" dirty="0" smtClean="0">
                <a:hlinkClick r:id="rId7"/>
              </a:rPr>
              <a:t>repozitorij.pmf.unizg.hr/islandora/object/pmf%3A4008/datastream/PDF/view</a:t>
            </a:r>
            <a:endParaRPr lang="sl-SI" sz="2000" dirty="0" smtClean="0"/>
          </a:p>
          <a:p>
            <a:r>
              <a:rPr lang="sl-SI" sz="2000" dirty="0">
                <a:hlinkClick r:id="rId8"/>
              </a:rPr>
              <a:t>https://</a:t>
            </a:r>
            <a:r>
              <a:rPr lang="sl-SI" sz="2000" dirty="0" smtClean="0">
                <a:hlinkClick r:id="rId8"/>
              </a:rPr>
              <a:t>www.cybermed.hr/centri_a_z/rak_gusterace/anatomija_i_fiziologija_gusterace</a:t>
            </a:r>
            <a:endParaRPr lang="sl-SI" sz="2000" dirty="0" smtClean="0"/>
          </a:p>
          <a:p>
            <a:r>
              <a:rPr lang="sl-SI" sz="2000" dirty="0" err="1" smtClean="0"/>
              <a:t>Biozone</a:t>
            </a:r>
            <a:r>
              <a:rPr lang="sl-SI" sz="2000" dirty="0" smtClean="0"/>
              <a:t>; delovni zvezek Biologija za gimnazije</a:t>
            </a:r>
            <a:r>
              <a:rPr lang="sl-SI" sz="2000" smtClean="0"/>
              <a:t>, Modrijan2016</a:t>
            </a:r>
            <a:endParaRPr lang="sl-SI" sz="2000" dirty="0" smtClean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67617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949"/>
          </a:xfrm>
        </p:spPr>
        <p:txBody>
          <a:bodyPr/>
          <a:lstStyle/>
          <a:p>
            <a:pPr algn="ctr"/>
            <a:r>
              <a:rPr lang="sl-SI" b="1" dirty="0" smtClean="0"/>
              <a:t>Sestava hrane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Ne glede na tip prehrane, morajo živali s hrano prejeti </a:t>
            </a:r>
          </a:p>
          <a:p>
            <a:r>
              <a:rPr lang="sl-SI" dirty="0" smtClean="0"/>
              <a:t>beljakovine,</a:t>
            </a:r>
          </a:p>
          <a:p>
            <a:r>
              <a:rPr lang="sl-SI" dirty="0" smtClean="0"/>
              <a:t>ogljikove hidrate,</a:t>
            </a:r>
          </a:p>
          <a:p>
            <a:r>
              <a:rPr lang="sl-SI" dirty="0" smtClean="0"/>
              <a:t>maščobe,</a:t>
            </a:r>
          </a:p>
          <a:p>
            <a:r>
              <a:rPr lang="sl-SI" dirty="0" smtClean="0"/>
              <a:t>vitamine,</a:t>
            </a:r>
          </a:p>
          <a:p>
            <a:r>
              <a:rPr lang="sl-SI" dirty="0" smtClean="0"/>
              <a:t>minerale,</a:t>
            </a:r>
          </a:p>
          <a:p>
            <a:r>
              <a:rPr lang="sl-SI" dirty="0" smtClean="0"/>
              <a:t>vodo.</a:t>
            </a:r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Sestava naše zdrave hrane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298" y="1984875"/>
            <a:ext cx="61341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1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Vitamini in minerali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Učbenik str. 78 + 79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1750" y="1585119"/>
            <a:ext cx="4762500" cy="47625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99" y="2342969"/>
            <a:ext cx="3968931" cy="39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6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/>
          <a:lstStyle/>
          <a:p>
            <a:pPr algn="ctr"/>
            <a:r>
              <a:rPr lang="sl-SI" b="1" dirty="0" smtClean="0"/>
              <a:t>Tipi prebavil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158240"/>
            <a:ext cx="10515600" cy="5018723"/>
          </a:xfrm>
        </p:spPr>
        <p:txBody>
          <a:bodyPr/>
          <a:lstStyle/>
          <a:p>
            <a:r>
              <a:rPr lang="sl-SI" dirty="0" smtClean="0"/>
              <a:t>Prebavna vakuola</a:t>
            </a:r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Prehrana preko telesne površine</a:t>
            </a:r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err="1" smtClean="0"/>
              <a:t>Aproktno</a:t>
            </a:r>
            <a:r>
              <a:rPr lang="sl-SI" dirty="0" smtClean="0"/>
              <a:t> prebavilo (votlina)</a:t>
            </a:r>
          </a:p>
          <a:p>
            <a:endParaRPr lang="sl-SI" dirty="0" smtClean="0"/>
          </a:p>
          <a:p>
            <a:r>
              <a:rPr lang="sl-SI" dirty="0" err="1" smtClean="0"/>
              <a:t>Evproktno</a:t>
            </a:r>
            <a:r>
              <a:rPr lang="sl-SI" dirty="0" smtClean="0"/>
              <a:t> prebavilo (cev)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518" y="1157288"/>
            <a:ext cx="314325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0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pPr algn="ctr"/>
            <a:r>
              <a:rPr lang="sl-SI" b="1" dirty="0" smtClean="0"/>
              <a:t>Naloge </a:t>
            </a:r>
            <a:endParaRPr lang="sl-SI" b="1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838200" y="1210491"/>
            <a:ext cx="10515600" cy="4966472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10490"/>
            <a:ext cx="7809411" cy="500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3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sl-SI" b="1" dirty="0" smtClean="0"/>
              <a:t>Prebava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245326"/>
            <a:ext cx="10515600" cy="5138057"/>
          </a:xfrm>
        </p:spPr>
        <p:txBody>
          <a:bodyPr/>
          <a:lstStyle/>
          <a:p>
            <a:r>
              <a:rPr lang="sl-SI" dirty="0" smtClean="0"/>
              <a:t>Mehanska (trganje, mletje …)</a:t>
            </a:r>
          </a:p>
          <a:p>
            <a:r>
              <a:rPr lang="sl-SI" dirty="0" smtClean="0"/>
              <a:t>Kemična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S prebavo dobimo snovi, ki: </a:t>
            </a:r>
          </a:p>
          <a:p>
            <a:pPr>
              <a:buFontTx/>
              <a:buChar char="-"/>
            </a:pPr>
            <a:r>
              <a:rPr lang="sl-SI" dirty="0" smtClean="0"/>
              <a:t>omogočajo obnovo telesa (beljakovine),</a:t>
            </a:r>
          </a:p>
          <a:p>
            <a:pPr>
              <a:buFontTx/>
              <a:buChar char="-"/>
            </a:pPr>
            <a:r>
              <a:rPr lang="sl-SI" dirty="0" smtClean="0"/>
              <a:t>dajejo energijo (ogljikovi hidrati, maščobe),</a:t>
            </a:r>
          </a:p>
          <a:p>
            <a:pPr>
              <a:buFontTx/>
              <a:buChar char="-"/>
            </a:pPr>
            <a:r>
              <a:rPr lang="sl-SI" dirty="0" smtClean="0"/>
              <a:t>pomagajo vzdrževati zdravje (vitamini) in </a:t>
            </a:r>
          </a:p>
          <a:p>
            <a:pPr>
              <a:buFontTx/>
              <a:buChar char="-"/>
            </a:pPr>
            <a:r>
              <a:rPr lang="sl-SI" dirty="0" smtClean="0"/>
              <a:t>olajšajo kemične procese (minerali, vitamini).</a:t>
            </a:r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132" y="1746205"/>
            <a:ext cx="6973252" cy="190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6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Prebavna cev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61554" y="1825625"/>
            <a:ext cx="6252755" cy="4351338"/>
          </a:xfrm>
        </p:spPr>
        <p:txBody>
          <a:bodyPr/>
          <a:lstStyle/>
          <a:p>
            <a:r>
              <a:rPr lang="sl-SI" dirty="0" smtClean="0"/>
              <a:t>Sestavljena je iz 3 plasti: </a:t>
            </a:r>
          </a:p>
          <a:p>
            <a:pPr>
              <a:buFontTx/>
              <a:buChar char="-"/>
            </a:pPr>
            <a:r>
              <a:rPr lang="sl-SI" dirty="0" smtClean="0"/>
              <a:t>veziva,</a:t>
            </a:r>
          </a:p>
          <a:p>
            <a:pPr>
              <a:buFontTx/>
              <a:buChar char="-"/>
            </a:pPr>
            <a:r>
              <a:rPr lang="sl-SI" dirty="0" smtClean="0"/>
              <a:t>mišic (krožne in vzdolžne) in </a:t>
            </a:r>
          </a:p>
          <a:p>
            <a:pPr>
              <a:buFontTx/>
              <a:buChar char="-"/>
            </a:pPr>
            <a:r>
              <a:rPr lang="sl-SI" dirty="0" smtClean="0"/>
              <a:t>sluznice.</a:t>
            </a:r>
          </a:p>
          <a:p>
            <a:r>
              <a:rPr lang="sl-SI" dirty="0" smtClean="0"/>
              <a:t>Mišice omogočajo peristaltiko</a:t>
            </a:r>
          </a:p>
          <a:p>
            <a:r>
              <a:rPr lang="sl-SI" dirty="0" smtClean="0"/>
              <a:t>Sluznica peristaltiko olajša in ščiti stene</a:t>
            </a:r>
          </a:p>
          <a:p>
            <a:r>
              <a:rPr lang="sl-SI" dirty="0" smtClean="0"/>
              <a:t>Večina cevi izloča tudi prebavne encime</a:t>
            </a:r>
          </a:p>
          <a:p>
            <a:endParaRPr lang="sl-SI" dirty="0" smtClean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3309" y="2266520"/>
            <a:ext cx="50482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74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1037</Words>
  <Application>Microsoft Office PowerPoint</Application>
  <PresentationFormat>Po meri</PresentationFormat>
  <Paragraphs>231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35</vt:i4>
      </vt:variant>
    </vt:vector>
  </HeadingPairs>
  <TitlesOfParts>
    <vt:vector size="36" baseType="lpstr">
      <vt:lpstr>Officeova tema</vt:lpstr>
      <vt:lpstr>Prebavila</vt:lpstr>
      <vt:lpstr>Prebavila in prebava</vt:lpstr>
      <vt:lpstr>Prehrana</vt:lpstr>
      <vt:lpstr>Sestava hrane</vt:lpstr>
      <vt:lpstr>Vitamini in minerali</vt:lpstr>
      <vt:lpstr>Tipi prebavil</vt:lpstr>
      <vt:lpstr>Naloge </vt:lpstr>
      <vt:lpstr>Prebava</vt:lpstr>
      <vt:lpstr>Prebavna cev</vt:lpstr>
      <vt:lpstr>Usta</vt:lpstr>
      <vt:lpstr>Zobovje</vt:lpstr>
      <vt:lpstr>Zgradba zoba</vt:lpstr>
      <vt:lpstr>Jezik</vt:lpstr>
      <vt:lpstr>Žleze slinavke</vt:lpstr>
      <vt:lpstr>Požiralnik</vt:lpstr>
      <vt:lpstr>Želodec</vt:lpstr>
      <vt:lpstr>Delovanje</vt:lpstr>
      <vt:lpstr>Posebna želodca</vt:lpstr>
      <vt:lpstr>Tanko črevo</vt:lpstr>
      <vt:lpstr>Dvanajstnik</vt:lpstr>
      <vt:lpstr>Tešče črevo</vt:lpstr>
      <vt:lpstr>Vito črevo</vt:lpstr>
      <vt:lpstr>Črevesne resice</vt:lpstr>
      <vt:lpstr>Debelo črevo</vt:lpstr>
      <vt:lpstr>Debelo črevo</vt:lpstr>
      <vt:lpstr>Slepo črevo</vt:lpstr>
      <vt:lpstr>Jetra</vt:lpstr>
      <vt:lpstr>Jetra</vt:lpstr>
      <vt:lpstr>Trebušna slinavka</vt:lpstr>
      <vt:lpstr>Čas potovanja hrane</vt:lpstr>
      <vt:lpstr>Prebavni encimi</vt:lpstr>
      <vt:lpstr>Prebavni encimi</vt:lpstr>
      <vt:lpstr>Preveri se</vt:lpstr>
      <vt:lpstr>Viri</vt:lpstr>
      <vt:lpstr>Viri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Prebavila</dc:title>
  <dc:creator>Pavle</dc:creator>
  <cp:lastModifiedBy>Sony</cp:lastModifiedBy>
  <cp:revision>35</cp:revision>
  <dcterms:created xsi:type="dcterms:W3CDTF">2020-03-17T08:19:38Z</dcterms:created>
  <dcterms:modified xsi:type="dcterms:W3CDTF">2020-03-17T17:41:12Z</dcterms:modified>
</cp:coreProperties>
</file>