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7" r:id="rId10"/>
    <p:sldId id="308" r:id="rId11"/>
    <p:sldId id="309" r:id="rId12"/>
    <p:sldId id="264" r:id="rId13"/>
    <p:sldId id="304" r:id="rId14"/>
    <p:sldId id="305" r:id="rId15"/>
    <p:sldId id="306" r:id="rId16"/>
    <p:sldId id="310" r:id="rId17"/>
    <p:sldId id="311" r:id="rId18"/>
    <p:sldId id="265" r:id="rId19"/>
    <p:sldId id="266" r:id="rId20"/>
    <p:sldId id="267" r:id="rId21"/>
    <p:sldId id="268" r:id="rId22"/>
    <p:sldId id="269" r:id="rId23"/>
    <p:sldId id="271" r:id="rId24"/>
    <p:sldId id="270" r:id="rId25"/>
    <p:sldId id="280" r:id="rId26"/>
    <p:sldId id="281" r:id="rId27"/>
    <p:sldId id="312" r:id="rId28"/>
    <p:sldId id="282" r:id="rId29"/>
    <p:sldId id="313" r:id="rId30"/>
    <p:sldId id="314" r:id="rId31"/>
    <p:sldId id="316" r:id="rId32"/>
    <p:sldId id="315" r:id="rId33"/>
    <p:sldId id="317" r:id="rId34"/>
    <p:sldId id="318" r:id="rId35"/>
    <p:sldId id="319" r:id="rId36"/>
    <p:sldId id="320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6" r:id="rId50"/>
    <p:sldId id="321" r:id="rId51"/>
    <p:sldId id="295" r:id="rId52"/>
    <p:sldId id="297" r:id="rId53"/>
    <p:sldId id="298" r:id="rId54"/>
    <p:sldId id="300" r:id="rId5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95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30.3.2020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RN6gYAwPv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D-HPx_ZG8I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pokukaj.si/show/1549/Pljucakadilcainnekadilca#.UqDWPfRDugY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youtube.com/watch?v=bEeTlm5Hlq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2910185"/>
          </a:xfrm>
        </p:spPr>
        <p:txBody>
          <a:bodyPr>
            <a:noAutofit/>
          </a:bodyPr>
          <a:lstStyle/>
          <a:p>
            <a:r>
              <a:rPr lang="sl-SI" sz="5400" b="1" dirty="0" smtClean="0"/>
              <a:t>Kisik, potreben za popolno oksidacijo hranil, se izmenjuje prek </a:t>
            </a:r>
            <a:r>
              <a:rPr lang="sl-SI" sz="5400" b="1" dirty="0" smtClean="0">
                <a:solidFill>
                  <a:srgbClr val="FF0000"/>
                </a:solidFill>
              </a:rPr>
              <a:t>DIHAL</a:t>
            </a:r>
            <a:endParaRPr lang="sl-SI" sz="5400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1633736"/>
          </a:xfrm>
        </p:spPr>
        <p:txBody>
          <a:bodyPr>
            <a:normAutofit/>
          </a:bodyPr>
          <a:lstStyle/>
          <a:p>
            <a:r>
              <a:rPr lang="sl-SI" dirty="0" smtClean="0"/>
              <a:t>Dihala primerjalno, dihala človeka</a:t>
            </a:r>
          </a:p>
          <a:p>
            <a:endParaRPr lang="sl-SI" sz="2000" dirty="0" smtClean="0">
              <a:hlinkClick r:id="rId2"/>
            </a:endParaRPr>
          </a:p>
          <a:p>
            <a:r>
              <a:rPr lang="sl-SI" sz="2000" dirty="0" smtClean="0">
                <a:hlinkClick r:id="rId2"/>
              </a:rPr>
              <a:t>https</a:t>
            </a:r>
            <a:r>
              <a:rPr lang="sl-SI" sz="2000" dirty="0">
                <a:hlinkClick r:id="rId2"/>
              </a:rPr>
              <a:t>://www.youtube.com/watch?v=sRN6gYAwPvE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9270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5"/>
            <a:ext cx="9123363" cy="5357813"/>
          </a:xfrm>
        </p:spPr>
      </p:pic>
    </p:spTree>
    <p:extLst>
      <p:ext uri="{BB962C8B-B14F-4D97-AF65-F5344CB8AC3E}">
        <p14:creationId xmlns:p14="http://schemas.microsoft.com/office/powerpoint/2010/main" val="24337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sl-SI" sz="2800" b="1" dirty="0" smtClean="0"/>
              <a:t>Prednosti protitočnega sistema</a:t>
            </a:r>
            <a:endParaRPr lang="sl-SI" sz="2800" b="1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6" y="1052736"/>
            <a:ext cx="8930500" cy="5619941"/>
          </a:xfrm>
        </p:spPr>
      </p:pic>
    </p:spTree>
    <p:extLst>
      <p:ext uri="{BB962C8B-B14F-4D97-AF65-F5344CB8AC3E}">
        <p14:creationId xmlns:p14="http://schemas.microsoft.com/office/powerpoint/2010/main" val="52202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sl-SI" dirty="0" smtClean="0"/>
              <a:t>Dihanje vodnih nevretenčarjev</a:t>
            </a:r>
            <a:endParaRPr lang="sl-SI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915323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8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08112"/>
          </a:xfrm>
        </p:spPr>
        <p:txBody>
          <a:bodyPr>
            <a:noAutofit/>
          </a:bodyPr>
          <a:lstStyle/>
          <a:p>
            <a:r>
              <a:rPr lang="sl-SI" sz="2800" dirty="0" smtClean="0">
                <a:solidFill>
                  <a:srgbClr val="FF0000"/>
                </a:solidFill>
              </a:rPr>
              <a:t>4. Živali so dihalne organe prilagodile tako svojim potrebam kot zakonitostim, ki vladajo v okolju</a:t>
            </a:r>
            <a:endParaRPr lang="sl-SI" sz="28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268760"/>
            <a:ext cx="8496944" cy="4968552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Enoceličarji</a:t>
            </a:r>
            <a:r>
              <a:rPr lang="sl-SI" sz="2800" dirty="0" smtClean="0"/>
              <a:t> ne potrebujejo dihalne strukture za sprejem kisika. Isto velja za </a:t>
            </a:r>
            <a:r>
              <a:rPr lang="sl-SI" sz="2800" b="1" dirty="0" smtClean="0"/>
              <a:t>majhne mnogoceličarje</a:t>
            </a:r>
            <a:r>
              <a:rPr lang="sl-SI" sz="2800" dirty="0" smtClean="0"/>
              <a:t>. Pogoj je samo sveža voda s kisikom v okolju.</a:t>
            </a:r>
          </a:p>
          <a:p>
            <a:r>
              <a:rPr lang="sl-SI" sz="2800" b="1" dirty="0" smtClean="0"/>
              <a:t>Spužve</a:t>
            </a:r>
            <a:r>
              <a:rPr lang="sl-SI" sz="2800" dirty="0" smtClean="0"/>
              <a:t> svežo vodo zagotavljajo z“dihalnimi gibi“, ki jih z bički izvajajo </a:t>
            </a:r>
            <a:r>
              <a:rPr lang="sl-SI" sz="2800" u="sng" dirty="0" smtClean="0"/>
              <a:t>celice ovratničarke </a:t>
            </a:r>
            <a:r>
              <a:rPr lang="sl-SI" sz="2800" dirty="0" smtClean="0"/>
              <a:t>v kamricah.</a:t>
            </a:r>
          </a:p>
          <a:p>
            <a:endParaRPr lang="sl-SI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541586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229600" cy="5721350"/>
          </a:xfrm>
        </p:spPr>
        <p:txBody>
          <a:bodyPr>
            <a:normAutofit/>
          </a:bodyPr>
          <a:lstStyle/>
          <a:p>
            <a:r>
              <a:rPr lang="sl-SI" sz="2800" dirty="0"/>
              <a:t>Hidre (</a:t>
            </a:r>
            <a:r>
              <a:rPr lang="sl-SI" sz="2800" b="1" dirty="0"/>
              <a:t>ožigalkarji</a:t>
            </a:r>
            <a:r>
              <a:rPr lang="sl-SI" sz="2800" dirty="0"/>
              <a:t>) stiskajo in širijo steno prebavne vreče z mišičnimi celicami.</a:t>
            </a:r>
          </a:p>
          <a:p>
            <a:r>
              <a:rPr lang="sl-SI" sz="2800" b="1" dirty="0"/>
              <a:t>Vodni kolobarniki </a:t>
            </a:r>
            <a:r>
              <a:rPr lang="sl-SI" sz="2800" dirty="0"/>
              <a:t>(mnogoščetinci) imajo </a:t>
            </a:r>
            <a:r>
              <a:rPr lang="sl-SI" sz="2800" dirty="0" err="1"/>
              <a:t>izvihane</a:t>
            </a:r>
            <a:r>
              <a:rPr lang="sl-SI" sz="2800" dirty="0"/>
              <a:t> škrge, kopenski pa dihajo z vlažno kožo.</a:t>
            </a:r>
          </a:p>
          <a:p>
            <a:r>
              <a:rPr lang="sl-SI" sz="2800" b="1" dirty="0"/>
              <a:t>Vodni mehkužci </a:t>
            </a:r>
            <a:r>
              <a:rPr lang="sl-SI" sz="2800" dirty="0"/>
              <a:t>dihajo s </a:t>
            </a:r>
            <a:r>
              <a:rPr lang="sl-SI" sz="2800" u="sng" dirty="0"/>
              <a:t>škrgami v </a:t>
            </a:r>
            <a:r>
              <a:rPr lang="sl-SI" sz="2800" u="sng" dirty="0" smtClean="0"/>
              <a:t>plaščni </a:t>
            </a:r>
            <a:r>
              <a:rPr lang="sl-SI" sz="2800" u="sng" dirty="0"/>
              <a:t>votlini</a:t>
            </a:r>
            <a:r>
              <a:rPr lang="sl-SI" sz="2800" dirty="0"/>
              <a:t>, </a:t>
            </a:r>
            <a:r>
              <a:rPr lang="sl-SI" sz="2800" b="1" dirty="0"/>
              <a:t>kopenski</a:t>
            </a:r>
            <a:r>
              <a:rPr lang="sl-SI" sz="2800" dirty="0"/>
              <a:t> pa s </a:t>
            </a:r>
            <a:r>
              <a:rPr lang="sl-SI" sz="2800" u="sng" dirty="0"/>
              <a:t>prekrvavljeno steno te votline</a:t>
            </a:r>
            <a:r>
              <a:rPr lang="sl-SI" sz="2800" dirty="0" smtClean="0"/>
              <a:t>.</a:t>
            </a:r>
          </a:p>
          <a:p>
            <a:pPr marL="0" indent="0">
              <a:buNone/>
            </a:pPr>
            <a:r>
              <a:rPr lang="sl-SI" sz="2800" b="1" dirty="0" smtClean="0"/>
              <a:t> </a:t>
            </a:r>
            <a:endParaRPr lang="sl-SI" sz="2800" dirty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8999"/>
            <a:ext cx="8843361" cy="30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0" y="549275"/>
            <a:ext cx="8229600" cy="5576888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Raki</a:t>
            </a:r>
            <a:r>
              <a:rPr lang="sl-SI" sz="2800" dirty="0" smtClean="0"/>
              <a:t> so vodne živali in dihajo s </a:t>
            </a:r>
            <a:r>
              <a:rPr lang="sl-SI" sz="2800" u="sng" dirty="0" smtClean="0"/>
              <a:t>škrgami v škržni votlini</a:t>
            </a:r>
            <a:r>
              <a:rPr lang="sl-SI" sz="2800" dirty="0" smtClean="0"/>
              <a:t>. </a:t>
            </a:r>
            <a:r>
              <a:rPr lang="sl-SI" sz="2800" b="1" dirty="0" smtClean="0"/>
              <a:t>Kopenski raki </a:t>
            </a:r>
            <a:r>
              <a:rPr lang="sl-SI" sz="2800" dirty="0" smtClean="0"/>
              <a:t>(mokrice) živijo v vlažnih in temnih okoljih. </a:t>
            </a:r>
            <a:r>
              <a:rPr lang="sl-SI" sz="2800" u="sng" dirty="0" smtClean="0"/>
              <a:t>Dihajo z vedno vlažnimi škrgami, z izrastki na nogah, nekateri pa imajo sistem cevk, ki so podobne žuželčjim zračnicam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8" y="3068960"/>
            <a:ext cx="882383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sl-SI" sz="3200" dirty="0" smtClean="0"/>
              <a:t/>
            </a:r>
            <a:br>
              <a:rPr lang="sl-SI" sz="3200" dirty="0" smtClean="0"/>
            </a:br>
            <a:r>
              <a:rPr lang="sl-SI" sz="3000" b="1" dirty="0" smtClean="0">
                <a:solidFill>
                  <a:srgbClr val="FF0000"/>
                </a:solidFill>
              </a:rPr>
              <a:t>Kopenski členonožci </a:t>
            </a:r>
            <a:r>
              <a:rPr lang="sl-SI" sz="3000" dirty="0"/>
              <a:t>dihajo z </a:t>
            </a:r>
            <a:r>
              <a:rPr lang="sl-SI" sz="3000" b="1" dirty="0" smtClean="0"/>
              <a:t>zračnicami </a:t>
            </a:r>
            <a:r>
              <a:rPr lang="sl-SI" sz="3000" dirty="0" smtClean="0"/>
              <a:t>(</a:t>
            </a:r>
            <a:r>
              <a:rPr lang="sl-SI" sz="3000" dirty="0"/>
              <a:t>traheje, vzdušnice</a:t>
            </a:r>
            <a:r>
              <a:rPr lang="sl-SI" sz="3000" dirty="0" smtClean="0"/>
              <a:t>),  </a:t>
            </a:r>
            <a:r>
              <a:rPr lang="sl-SI" sz="3000" dirty="0"/>
              <a:t>ki so lahko </a:t>
            </a:r>
            <a:r>
              <a:rPr lang="sl-SI" sz="3000" u="sng" dirty="0"/>
              <a:t>listaste ali </a:t>
            </a:r>
            <a:r>
              <a:rPr lang="sl-SI" sz="3000" u="sng" dirty="0" smtClean="0"/>
              <a:t>cevaste</a:t>
            </a:r>
            <a:r>
              <a:rPr lang="sl-SI" sz="3000" u="sng" dirty="0"/>
              <a:t/>
            </a:r>
            <a:br>
              <a:rPr lang="sl-SI" sz="3000" u="sng" dirty="0"/>
            </a:br>
            <a:endParaRPr lang="sl-SI" sz="3000" u="sng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268760"/>
            <a:ext cx="8424936" cy="5256584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 smtClean="0"/>
              <a:t>Predstavljajo sistem cevk </a:t>
            </a:r>
            <a:r>
              <a:rPr lang="sl-SI" sz="2800" dirty="0"/>
              <a:t>v</a:t>
            </a:r>
            <a:r>
              <a:rPr lang="sl-SI" sz="2800" dirty="0" smtClean="0"/>
              <a:t> telesu,ki se na trebušni strani začenjajo z odprtinicami(</a:t>
            </a:r>
            <a:r>
              <a:rPr lang="sl-SI" sz="2800" b="1" dirty="0" smtClean="0"/>
              <a:t>stigme </a:t>
            </a:r>
            <a:r>
              <a:rPr lang="sl-SI" sz="2800" dirty="0" smtClean="0"/>
              <a:t>ali </a:t>
            </a:r>
            <a:r>
              <a:rPr lang="sl-SI" sz="2800" b="1" dirty="0" smtClean="0"/>
              <a:t>dihalnice)</a:t>
            </a:r>
            <a:r>
              <a:rPr lang="sl-SI" sz="2800" dirty="0" smtClean="0"/>
              <a:t>.</a:t>
            </a:r>
          </a:p>
          <a:p>
            <a:pPr marL="0" indent="0">
              <a:buNone/>
            </a:pP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16166"/>
            <a:ext cx="7200800" cy="461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S prehodom na kopno so se na dihalnih površinah pojavili veliki problemi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328592"/>
          </a:xfrm>
        </p:spPr>
        <p:txBody>
          <a:bodyPr>
            <a:normAutofit/>
          </a:bodyPr>
          <a:lstStyle/>
          <a:p>
            <a:r>
              <a:rPr lang="sl-SI" sz="2800" u="sng" dirty="0" smtClean="0"/>
              <a:t>Iz vode na kopno so </a:t>
            </a:r>
            <a:r>
              <a:rPr lang="sl-SI" sz="2800" b="1" dirty="0" smtClean="0"/>
              <a:t>najprej prišle ribe</a:t>
            </a:r>
            <a:r>
              <a:rPr lang="sl-SI" sz="2800" dirty="0" smtClean="0"/>
              <a:t>, ki so za dihalno površino izkoriščale </a:t>
            </a:r>
            <a:r>
              <a:rPr lang="sl-SI" sz="2800" b="1" dirty="0" smtClean="0"/>
              <a:t>ribji mehur</a:t>
            </a:r>
            <a:r>
              <a:rPr lang="sl-SI" sz="2800" dirty="0" smtClean="0"/>
              <a:t>, ki je </a:t>
            </a:r>
            <a:r>
              <a:rPr lang="sl-SI" sz="2800" u="sng" dirty="0" smtClean="0"/>
              <a:t>bil prek prebavne cevi povezan z zrakom</a:t>
            </a:r>
            <a:r>
              <a:rPr lang="sl-SI" sz="2800" dirty="0" smtClean="0"/>
              <a:t>. Bil je odmaknjen v notranjost in zaščiten pred izsušitvijo.</a:t>
            </a:r>
          </a:p>
          <a:p>
            <a:r>
              <a:rPr lang="sl-SI" sz="2800" u="sng" dirty="0" smtClean="0"/>
              <a:t>Prehod na kopno </a:t>
            </a:r>
            <a:r>
              <a:rPr lang="sl-SI" sz="2800" dirty="0" smtClean="0"/>
              <a:t>je prinesel poleg </a:t>
            </a:r>
            <a:r>
              <a:rPr lang="sl-SI" sz="2800" b="1" dirty="0" smtClean="0"/>
              <a:t>prednosti</a:t>
            </a:r>
            <a:r>
              <a:rPr lang="sl-SI" sz="2800" dirty="0" smtClean="0"/>
              <a:t> tudi </a:t>
            </a:r>
            <a:r>
              <a:rPr lang="sl-SI" sz="2800" b="1" dirty="0" smtClean="0"/>
              <a:t>problem </a:t>
            </a:r>
            <a:r>
              <a:rPr lang="sl-SI" sz="2800" dirty="0" smtClean="0"/>
              <a:t>z okončinami, ki so glede energije zahtevnejše od plavanja. Vsa izmenjava dihalnih plinov se je preselila v</a:t>
            </a:r>
            <a:r>
              <a:rPr lang="sl-SI" sz="2800" u="sng" dirty="0" smtClean="0"/>
              <a:t> </a:t>
            </a:r>
            <a:r>
              <a:rPr lang="sl-SI" sz="2800" b="1" u="sng" dirty="0" smtClean="0">
                <a:solidFill>
                  <a:srgbClr val="FF0000"/>
                </a:solidFill>
              </a:rPr>
              <a:t>pljuča</a:t>
            </a:r>
            <a:r>
              <a:rPr lang="sl-SI" sz="2800" u="sng" dirty="0" smtClean="0"/>
              <a:t>, ki so se razvila iz ene od oblik ribjega mehurja</a:t>
            </a:r>
            <a:r>
              <a:rPr lang="sl-SI" sz="2800" dirty="0" smtClean="0"/>
              <a:t>. Ta je bil v začetku povezan s požiralnikom. Notranja površina se je povečevala s tvorbo pregrad.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2796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/>
          </a:bodyPr>
          <a:lstStyle/>
          <a:p>
            <a:r>
              <a:rPr lang="sl-SI" sz="3600" dirty="0" smtClean="0">
                <a:solidFill>
                  <a:srgbClr val="FF0000"/>
                </a:solidFill>
              </a:rPr>
              <a:t>Kisik se v dihalnih votlinah izmenjuje z dihalnimi gibi</a:t>
            </a:r>
            <a:endParaRPr lang="sl-SI" sz="36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988840"/>
            <a:ext cx="8712968" cy="4536504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Kopenski organizmi </a:t>
            </a:r>
            <a:r>
              <a:rPr lang="sl-SI" sz="2800" dirty="0" smtClean="0"/>
              <a:t>so svoj dihalni epitel </a:t>
            </a:r>
            <a:r>
              <a:rPr lang="sl-SI" sz="2800" u="sng" dirty="0" err="1" smtClean="0"/>
              <a:t>uvihali</a:t>
            </a:r>
            <a:r>
              <a:rPr lang="sl-SI" sz="2800" dirty="0" smtClean="0"/>
              <a:t> v notranjost in ga tako zaščitili pred </a:t>
            </a:r>
            <a:r>
              <a:rPr lang="sl-SI" sz="2800" u="sng" dirty="0" smtClean="0"/>
              <a:t>izsušitvijo</a:t>
            </a:r>
            <a:r>
              <a:rPr lang="sl-SI" sz="2800" dirty="0" smtClean="0"/>
              <a:t>. Razvila so se </a:t>
            </a:r>
            <a:r>
              <a:rPr lang="sl-SI" sz="2800" b="1" dirty="0" smtClean="0">
                <a:solidFill>
                  <a:srgbClr val="FF0000"/>
                </a:solidFill>
              </a:rPr>
              <a:t>pljuča</a:t>
            </a:r>
            <a:r>
              <a:rPr lang="sl-SI" sz="2800" dirty="0" smtClean="0"/>
              <a:t>. Izmenjavo plinov v njih omogoča </a:t>
            </a:r>
            <a:r>
              <a:rPr lang="sl-SI" sz="2800" dirty="0" err="1" smtClean="0"/>
              <a:t>prepihavanje</a:t>
            </a:r>
            <a:r>
              <a:rPr lang="sl-SI" sz="2800" dirty="0" smtClean="0"/>
              <a:t> oz. </a:t>
            </a:r>
            <a:r>
              <a:rPr lang="sl-SI" sz="2800" u="sng" dirty="0" smtClean="0"/>
              <a:t>ventilacija pljuč</a:t>
            </a:r>
            <a:r>
              <a:rPr lang="sl-SI" sz="2800" dirty="0" smtClean="0"/>
              <a:t>, ki jo imenujemo tudi </a:t>
            </a:r>
            <a:r>
              <a:rPr lang="sl-SI" sz="2800" u="sng" dirty="0" smtClean="0"/>
              <a:t>zunanje </a:t>
            </a:r>
            <a:r>
              <a:rPr lang="sl-SI" sz="2800" dirty="0" smtClean="0"/>
              <a:t>ali</a:t>
            </a:r>
            <a:r>
              <a:rPr lang="sl-SI" sz="2800" u="sng" dirty="0" smtClean="0"/>
              <a:t> pljučno dihanje. </a:t>
            </a:r>
            <a:r>
              <a:rPr lang="sl-SI" sz="2800" dirty="0" smtClean="0"/>
              <a:t>To je vsiljeno gibanje zraka, ki ga omogočajo </a:t>
            </a:r>
            <a:r>
              <a:rPr lang="sl-SI" sz="2800" dirty="0" smtClean="0">
                <a:solidFill>
                  <a:srgbClr val="FF0000"/>
                </a:solidFill>
              </a:rPr>
              <a:t>dihalne mišice </a:t>
            </a:r>
            <a:r>
              <a:rPr lang="sl-SI" sz="2800" dirty="0" smtClean="0"/>
              <a:t>in </a:t>
            </a:r>
            <a:r>
              <a:rPr lang="sl-SI" sz="2800" dirty="0" smtClean="0">
                <a:solidFill>
                  <a:srgbClr val="FF0000"/>
                </a:solidFill>
              </a:rPr>
              <a:t>pljuča</a:t>
            </a:r>
            <a:r>
              <a:rPr lang="sl-SI" sz="2800" dirty="0" smtClean="0"/>
              <a:t>.</a:t>
            </a:r>
          </a:p>
          <a:p>
            <a:endParaRPr lang="sl-SI" sz="2800" dirty="0" smtClean="0"/>
          </a:p>
          <a:p>
            <a:r>
              <a:rPr lang="sl-SI" sz="2800" dirty="0">
                <a:hlinkClick r:id="rId2"/>
              </a:rPr>
              <a:t>https://www.youtube.com/watch?v=GD-HPx_ZG8I</a:t>
            </a:r>
            <a:endParaRPr lang="sl-SI" sz="2800" dirty="0" smtClean="0"/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8345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l"/>
            <a:r>
              <a:rPr lang="sl-SI" sz="3200" b="1" dirty="0" smtClean="0"/>
              <a:t>Dihalni gibi</a:t>
            </a:r>
            <a:r>
              <a:rPr lang="sl-SI" sz="3200" dirty="0" smtClean="0"/>
              <a:t>:</a:t>
            </a:r>
            <a:r>
              <a:rPr lang="sl-SI" sz="3200" dirty="0" smtClean="0">
                <a:solidFill>
                  <a:srgbClr val="FF0000"/>
                </a:solidFill>
              </a:rPr>
              <a:t> vdih in izdih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760640"/>
          </a:xfrm>
        </p:spPr>
        <p:txBody>
          <a:bodyPr>
            <a:normAutofit/>
          </a:bodyPr>
          <a:lstStyle/>
          <a:p>
            <a:r>
              <a:rPr lang="sl-SI" sz="2800" dirty="0" smtClean="0"/>
              <a:t>Pri vdihu in izdihu se morajo pljuča razširiti in skrčiti, da lahko zrak sprejmejo ali pa iztisnejo ven. Ker nimajo  mišičnega tkiva, pri tem sodelujejo </a:t>
            </a:r>
            <a:r>
              <a:rPr lang="sl-SI" sz="2800" dirty="0" smtClean="0">
                <a:solidFill>
                  <a:srgbClr val="FF0000"/>
                </a:solidFill>
              </a:rPr>
              <a:t>prsne medrebrne mišice</a:t>
            </a:r>
            <a:r>
              <a:rPr lang="sl-SI" sz="2800" dirty="0" smtClean="0"/>
              <a:t>, </a:t>
            </a:r>
            <a:r>
              <a:rPr lang="sl-SI" sz="2800" dirty="0" smtClean="0">
                <a:solidFill>
                  <a:srgbClr val="FF0000"/>
                </a:solidFill>
              </a:rPr>
              <a:t>trebušna</a:t>
            </a:r>
            <a:r>
              <a:rPr lang="sl-SI" sz="2800" dirty="0" smtClean="0"/>
              <a:t> </a:t>
            </a:r>
            <a:r>
              <a:rPr lang="sl-SI" sz="2800" dirty="0" smtClean="0">
                <a:solidFill>
                  <a:srgbClr val="FF0000"/>
                </a:solidFill>
              </a:rPr>
              <a:t>prepona</a:t>
            </a:r>
            <a:r>
              <a:rPr lang="sl-SI" sz="2800" dirty="0" smtClean="0"/>
              <a:t> ter </a:t>
            </a:r>
            <a:r>
              <a:rPr lang="sl-SI" sz="2800" dirty="0" smtClean="0">
                <a:solidFill>
                  <a:srgbClr val="FF0000"/>
                </a:solidFill>
              </a:rPr>
              <a:t>dve mreni</a:t>
            </a:r>
            <a:r>
              <a:rPr lang="sl-SI" sz="2800" dirty="0" smtClean="0"/>
              <a:t>: </a:t>
            </a:r>
            <a:r>
              <a:rPr lang="sl-SI" sz="2800" u="sng" dirty="0" err="1" smtClean="0"/>
              <a:t>popljučnica</a:t>
            </a:r>
            <a:r>
              <a:rPr lang="sl-SI" sz="2800" dirty="0" smtClean="0"/>
              <a:t> in </a:t>
            </a:r>
            <a:r>
              <a:rPr lang="sl-SI" sz="2800" u="sng" dirty="0" smtClean="0"/>
              <a:t>porebrnica</a:t>
            </a:r>
            <a:r>
              <a:rPr lang="sl-SI" sz="2800" dirty="0" smtClean="0"/>
              <a:t> </a:t>
            </a:r>
            <a:r>
              <a:rPr lang="sl-SI" sz="2800" u="sng" dirty="0" smtClean="0"/>
              <a:t>med katerima </a:t>
            </a:r>
            <a:r>
              <a:rPr lang="sl-SI" sz="2800" dirty="0" smtClean="0"/>
              <a:t>je </a:t>
            </a:r>
            <a:r>
              <a:rPr lang="sl-SI" sz="2800" u="sng" dirty="0" smtClean="0"/>
              <a:t>brezzračen prostor s tekočino</a:t>
            </a:r>
            <a:r>
              <a:rPr lang="sl-SI" sz="2800" dirty="0" smtClean="0"/>
              <a:t>. Zaradi obeh mren, pljuča sledijo gibanju prsnega koša (mreni delujeta</a:t>
            </a:r>
          </a:p>
          <a:p>
            <a:pPr marL="0" indent="0">
              <a:buNone/>
            </a:pPr>
            <a:r>
              <a:rPr lang="sl-SI" sz="2800" dirty="0" smtClean="0"/>
              <a:t>    podobno, kot dva mokra  kosa</a:t>
            </a:r>
          </a:p>
          <a:p>
            <a:pPr marL="0" indent="0">
              <a:buNone/>
            </a:pPr>
            <a:r>
              <a:rPr lang="sl-SI" sz="2800" dirty="0" smtClean="0"/>
              <a:t>    folije stisnjena skupaj)</a:t>
            </a:r>
            <a:endParaRPr lang="sl-SI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66" y="3429000"/>
            <a:ext cx="3976635" cy="341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1. Dihalni plini se do celic prenašajo z </a:t>
            </a:r>
            <a:r>
              <a:rPr lang="sl-SI" sz="3200" b="1" dirty="0" smtClean="0">
                <a:solidFill>
                  <a:srgbClr val="FF0000"/>
                </a:solidFill>
              </a:rPr>
              <a:t>difuzijo</a:t>
            </a:r>
            <a:r>
              <a:rPr lang="sl-SI" sz="3200" dirty="0" smtClean="0">
                <a:solidFill>
                  <a:srgbClr val="FF0000"/>
                </a:solidFill>
              </a:rPr>
              <a:t> in z </a:t>
            </a:r>
            <a:r>
              <a:rPr lang="sl-SI" sz="3200" b="1" dirty="0" smtClean="0">
                <a:solidFill>
                  <a:srgbClr val="FF0000"/>
                </a:solidFill>
              </a:rPr>
              <a:t>vsiljenim tokom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824536"/>
          </a:xfrm>
        </p:spPr>
        <p:txBody>
          <a:bodyPr>
            <a:normAutofit lnSpcReduction="10000"/>
          </a:bodyPr>
          <a:lstStyle/>
          <a:p>
            <a:r>
              <a:rPr lang="sl-SI" sz="2800" dirty="0" smtClean="0"/>
              <a:t>Pri </a:t>
            </a:r>
            <a:r>
              <a:rPr lang="sl-SI" sz="2800" u="sng" dirty="0" smtClean="0"/>
              <a:t>majhnih organizmih </a:t>
            </a:r>
            <a:r>
              <a:rPr lang="sl-SI" sz="2800" dirty="0" smtClean="0"/>
              <a:t>prehajajo dihalni plini(kisik in ogljikov dioksid) do </a:t>
            </a:r>
            <a:r>
              <a:rPr lang="sl-SI" sz="2800" dirty="0"/>
              <a:t>in od celic kar </a:t>
            </a:r>
            <a:r>
              <a:rPr lang="sl-SI" sz="2800" dirty="0" smtClean="0"/>
              <a:t>z </a:t>
            </a:r>
            <a:r>
              <a:rPr lang="sl-SI" sz="2800" b="1" dirty="0" smtClean="0">
                <a:solidFill>
                  <a:srgbClr val="FF0000"/>
                </a:solidFill>
              </a:rPr>
              <a:t>difuzijo</a:t>
            </a:r>
            <a:r>
              <a:rPr lang="sl-SI" sz="2800" dirty="0" smtClean="0"/>
              <a:t>, saj je razdalja od površine telesa pa do mitohondrijev kratka (vaja 11). </a:t>
            </a:r>
          </a:p>
          <a:p>
            <a:r>
              <a:rPr lang="sl-SI" sz="2800" dirty="0" smtClean="0"/>
              <a:t>Pri </a:t>
            </a:r>
            <a:r>
              <a:rPr lang="sl-SI" sz="2800" u="sng" dirty="0" smtClean="0"/>
              <a:t>večjih organizmih </a:t>
            </a:r>
            <a:r>
              <a:rPr lang="sl-SI" sz="2800" dirty="0" smtClean="0"/>
              <a:t>je ta razdalja daljša, zato potrebujejo posebna dihala(škrge, pljuča), transportno sredstvo(kri, </a:t>
            </a:r>
            <a:r>
              <a:rPr lang="sl-SI" sz="2800" dirty="0" err="1" smtClean="0"/>
              <a:t>hemolimfa</a:t>
            </a:r>
            <a:r>
              <a:rPr lang="sl-SI" sz="2800" dirty="0" smtClean="0"/>
              <a:t>) ter črpalko(srce), ki poganja transportne tekočine po telesu </a:t>
            </a:r>
            <a:r>
              <a:rPr lang="sl-SI" sz="2800" b="1" dirty="0" smtClean="0">
                <a:solidFill>
                  <a:srgbClr val="FF0000"/>
                </a:solidFill>
              </a:rPr>
              <a:t>z vsiljenim tokom</a:t>
            </a:r>
            <a:r>
              <a:rPr lang="sl-SI" sz="2800" dirty="0"/>
              <a:t> </a:t>
            </a:r>
            <a:r>
              <a:rPr lang="sl-SI" sz="2800" dirty="0" smtClean="0"/>
              <a:t>do tkiv, naprej pa z difuzijo do celic.</a:t>
            </a:r>
          </a:p>
          <a:p>
            <a:r>
              <a:rPr lang="sl-SI" sz="2800" dirty="0" smtClean="0"/>
              <a:t>Posebnost so </a:t>
            </a:r>
            <a:r>
              <a:rPr lang="sl-SI" sz="2800" b="1" dirty="0" smtClean="0"/>
              <a:t>vzdušničarji </a:t>
            </a:r>
            <a:r>
              <a:rPr lang="sl-SI" sz="2800" dirty="0" smtClean="0"/>
              <a:t>(žuželke, pajkovci), ki imajo </a:t>
            </a:r>
            <a:r>
              <a:rPr lang="sl-SI" sz="2800" u="sng" dirty="0" smtClean="0"/>
              <a:t>vzdušnice (zračnice </a:t>
            </a:r>
            <a:r>
              <a:rPr lang="sl-SI" sz="2800" dirty="0" smtClean="0"/>
              <a:t>ali </a:t>
            </a:r>
            <a:r>
              <a:rPr lang="sl-SI" sz="2800" u="sng" dirty="0" smtClean="0"/>
              <a:t>traheje</a:t>
            </a:r>
            <a:r>
              <a:rPr lang="sl-SI" sz="2800" dirty="0"/>
              <a:t>)</a:t>
            </a:r>
            <a:r>
              <a:rPr lang="sl-SI" sz="2800" dirty="0" smtClean="0"/>
              <a:t>, sistem cevk v telesu, po katerem prihajajo plini v bližino celic </a:t>
            </a:r>
            <a:r>
              <a:rPr lang="sl-SI" sz="2800" b="1" dirty="0" smtClean="0">
                <a:solidFill>
                  <a:srgbClr val="FF0000"/>
                </a:solidFill>
              </a:rPr>
              <a:t>z difuzijo po zraku</a:t>
            </a:r>
            <a:r>
              <a:rPr lang="sl-SI" sz="2800" dirty="0" smtClean="0"/>
              <a:t>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4719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l-SI" dirty="0" smtClean="0"/>
              <a:t>Dihalni gibi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677884"/>
            <a:ext cx="8724071" cy="44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8114"/>
          </a:xfrm>
        </p:spPr>
        <p:txBody>
          <a:bodyPr>
            <a:normAutofit/>
          </a:bodyPr>
          <a:lstStyle/>
          <a:p>
            <a:r>
              <a:rPr lang="sl-SI" dirty="0" smtClean="0"/>
              <a:t>Model, ki pokaže dihalne gibe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309320"/>
          </a:xfrm>
        </p:spPr>
        <p:txBody>
          <a:bodyPr>
            <a:normAutofit/>
          </a:bodyPr>
          <a:lstStyle/>
          <a:p>
            <a:endParaRPr lang="sl-SI" sz="2800" dirty="0" smtClean="0"/>
          </a:p>
          <a:p>
            <a:endParaRPr lang="sl-SI" sz="2800" dirty="0"/>
          </a:p>
          <a:p>
            <a:endParaRPr lang="sl-SI" sz="2800" dirty="0" smtClean="0"/>
          </a:p>
          <a:p>
            <a:endParaRPr lang="sl-SI" sz="2800" dirty="0"/>
          </a:p>
          <a:p>
            <a:endParaRPr lang="sl-SI" sz="2800" dirty="0" smtClean="0"/>
          </a:p>
          <a:p>
            <a:endParaRPr lang="sl-SI" sz="2800" dirty="0"/>
          </a:p>
          <a:p>
            <a:endParaRPr lang="sl-SI" sz="2800" dirty="0" smtClean="0"/>
          </a:p>
          <a:p>
            <a:endParaRPr lang="sl-SI" sz="2800" dirty="0"/>
          </a:p>
          <a:p>
            <a:endParaRPr lang="sl-SI" sz="2800" dirty="0" smtClean="0"/>
          </a:p>
          <a:p>
            <a:endParaRPr lang="sl-SI" sz="2800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1066"/>
            <a:ext cx="4454391" cy="560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sl-SI" sz="2800" b="1" dirty="0" smtClean="0"/>
              <a:t>Pot zraka do pljučnih mešičkov</a:t>
            </a:r>
            <a:endParaRPr lang="sl-SI" sz="2800" b="1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6573"/>
            <a:ext cx="4392488" cy="5835061"/>
          </a:xfrm>
        </p:spPr>
      </p:pic>
    </p:spTree>
    <p:extLst>
      <p:ext uri="{BB962C8B-B14F-4D97-AF65-F5344CB8AC3E}">
        <p14:creationId xmlns:p14="http://schemas.microsoft.com/office/powerpoint/2010/main" val="29075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sl-SI" sz="3200" b="1" dirty="0"/>
              <a:t>Nepopolna izmenjava kisika v sesalskih pljučih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87524" y="1124744"/>
            <a:ext cx="8568952" cy="5328592"/>
          </a:xfrm>
        </p:spPr>
        <p:txBody>
          <a:bodyPr>
            <a:normAutofit/>
          </a:bodyPr>
          <a:lstStyle/>
          <a:p>
            <a:r>
              <a:rPr lang="sl-SI" sz="2800" dirty="0" smtClean="0"/>
              <a:t>Pri </a:t>
            </a:r>
            <a:r>
              <a:rPr lang="sl-SI" sz="2800" dirty="0" smtClean="0">
                <a:solidFill>
                  <a:srgbClr val="FF0000"/>
                </a:solidFill>
              </a:rPr>
              <a:t>dvoživkah</a:t>
            </a:r>
            <a:r>
              <a:rPr lang="sl-SI" sz="2800" dirty="0" smtClean="0"/>
              <a:t>,</a:t>
            </a:r>
            <a:r>
              <a:rPr lang="sl-SI" sz="2800" dirty="0" smtClean="0">
                <a:solidFill>
                  <a:srgbClr val="FF0000"/>
                </a:solidFill>
              </a:rPr>
              <a:t> plazilcih </a:t>
            </a:r>
            <a:r>
              <a:rPr lang="sl-SI" sz="2800" dirty="0" smtClean="0"/>
              <a:t>in </a:t>
            </a:r>
            <a:r>
              <a:rPr lang="sl-SI" sz="2800" dirty="0" smtClean="0">
                <a:solidFill>
                  <a:srgbClr val="FF0000"/>
                </a:solidFill>
              </a:rPr>
              <a:t>sesalcih</a:t>
            </a:r>
            <a:r>
              <a:rPr lang="sl-SI" sz="2800" dirty="0" smtClean="0"/>
              <a:t> se pljuča </a:t>
            </a:r>
            <a:r>
              <a:rPr lang="sl-SI" sz="2800" u="sng" dirty="0" smtClean="0"/>
              <a:t>polnijo in praznijo po isti poti</a:t>
            </a:r>
            <a:r>
              <a:rPr lang="sl-SI" sz="2800" dirty="0" smtClean="0"/>
              <a:t>, zato se iz vdihanega zraka izkoristi le malo kisika. </a:t>
            </a:r>
          </a:p>
          <a:p>
            <a:r>
              <a:rPr lang="sl-SI" sz="2800" u="sng" dirty="0" smtClean="0"/>
              <a:t>Da se pljuča ne sesedejo, so </a:t>
            </a:r>
            <a:r>
              <a:rPr lang="sl-SI" sz="2800" b="1" u="sng" dirty="0" smtClean="0"/>
              <a:t>s podtlakom </a:t>
            </a:r>
            <a:r>
              <a:rPr lang="sl-SI" sz="2800" u="sng" dirty="0" smtClean="0"/>
              <a:t>pritrjena na prsni koš</a:t>
            </a:r>
            <a:r>
              <a:rPr lang="sl-SI" sz="2800" dirty="0" smtClean="0"/>
              <a:t>. Zaradi tega se pljučni mešički ob izdihu ne izpraznijo popolnoma. V njih vedno ostane nekaj zraka, ki mu pravimo </a:t>
            </a:r>
            <a:r>
              <a:rPr lang="sl-SI" sz="2800" dirty="0" smtClean="0">
                <a:solidFill>
                  <a:srgbClr val="FF0000"/>
                </a:solidFill>
              </a:rPr>
              <a:t>preostali</a:t>
            </a:r>
            <a:r>
              <a:rPr lang="sl-SI" sz="2800" dirty="0" smtClean="0"/>
              <a:t> ali </a:t>
            </a:r>
            <a:r>
              <a:rPr lang="sl-SI" sz="2800" dirty="0" err="1" smtClean="0">
                <a:solidFill>
                  <a:srgbClr val="FF0000"/>
                </a:solidFill>
              </a:rPr>
              <a:t>rezidualni</a:t>
            </a:r>
            <a:r>
              <a:rPr lang="sl-SI" sz="2800" dirty="0" smtClean="0">
                <a:solidFill>
                  <a:srgbClr val="FF0000"/>
                </a:solidFill>
              </a:rPr>
              <a:t> zrak</a:t>
            </a:r>
            <a:r>
              <a:rPr lang="sl-SI" sz="2800" dirty="0" smtClean="0"/>
              <a:t>. Tako se svež zrak ob vdihu meša s starim zrakom v mešičkih. Zaradi tega je koncentracija kisika v mešičkih manjša, kot bi lahko bila glede na koncentracijo </a:t>
            </a:r>
            <a:r>
              <a:rPr lang="sl-SI" sz="2800" dirty="0"/>
              <a:t>k</a:t>
            </a:r>
            <a:r>
              <a:rPr lang="sl-SI" sz="2800" dirty="0" smtClean="0"/>
              <a:t>isika v vdihanem zraku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6965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910997" cy="4032821"/>
          </a:xfrm>
        </p:spPr>
      </p:pic>
    </p:spTree>
    <p:extLst>
      <p:ext uri="{BB962C8B-B14F-4D97-AF65-F5344CB8AC3E}">
        <p14:creationId xmlns:p14="http://schemas.microsoft.com/office/powerpoint/2010/main" val="36191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l-SI" sz="2800" b="1" dirty="0" smtClean="0"/>
              <a:t>Izmenjava plinov na vlažni dihalni površini</a:t>
            </a:r>
            <a:endParaRPr lang="sl-SI" sz="2800" b="1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sz="2600" u="sng" dirty="0" smtClean="0"/>
              <a:t>Površinsko napetost zmanjšujejo molekule fosfolipidov in beljakovin </a:t>
            </a:r>
            <a:r>
              <a:rPr lang="sl-SI" sz="2600" dirty="0" smtClean="0"/>
              <a:t>v površini pljučnih mešičkov. Izločajo jih posebne celice v steni mešička.</a:t>
            </a:r>
            <a:endParaRPr lang="sl-SI" sz="26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004048" y="1108394"/>
            <a:ext cx="3528392" cy="5416950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08394"/>
            <a:ext cx="3384376" cy="550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sl-SI" sz="2800" b="1" dirty="0" smtClean="0"/>
              <a:t>Razvoj vretenčarskih pljuč</a:t>
            </a:r>
            <a:endParaRPr lang="sl-SI" sz="2800" b="1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167" y="980728"/>
            <a:ext cx="7523336" cy="244827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67" y="3645024"/>
            <a:ext cx="742201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9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39666"/>
            <a:ext cx="5472608" cy="62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8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62074"/>
          </a:xfrm>
        </p:spPr>
        <p:txBody>
          <a:bodyPr>
            <a:no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Zgradba človeških pljuč je popolnoma enaka kot zgradba pljuč vseh sesalcev</a:t>
            </a:r>
            <a:endParaRPr lang="sl-SI" sz="3200" dirty="0">
              <a:solidFill>
                <a:srgbClr val="FF0000"/>
              </a:solidFill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53786"/>
            <a:ext cx="7920880" cy="5731415"/>
          </a:xfrm>
        </p:spPr>
      </p:pic>
    </p:spTree>
    <p:extLst>
      <p:ext uri="{BB962C8B-B14F-4D97-AF65-F5344CB8AC3E}">
        <p14:creationId xmlns:p14="http://schemas.microsoft.com/office/powerpoint/2010/main" val="12301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0140"/>
            <a:ext cx="8136904" cy="64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7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/>
              <a:t>Difuzijska razdalja</a:t>
            </a:r>
            <a:endParaRPr lang="sl-SI" sz="2800" b="1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9" y="2348880"/>
            <a:ext cx="8859901" cy="3096344"/>
          </a:xfrm>
        </p:spPr>
      </p:pic>
    </p:spTree>
    <p:extLst>
      <p:ext uri="{BB962C8B-B14F-4D97-AF65-F5344CB8AC3E}">
        <p14:creationId xmlns:p14="http://schemas.microsoft.com/office/powerpoint/2010/main" val="5963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sl-SI" dirty="0" smtClean="0"/>
              <a:t>Glasilke so v grgavcu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517" y="1772816"/>
            <a:ext cx="752998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89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dirty="0" smtClean="0"/>
              <a:t>Pljuča</a:t>
            </a:r>
            <a:endParaRPr lang="sl-SI" sz="3200" dirty="0"/>
          </a:p>
        </p:txBody>
      </p:sp>
      <p:pic>
        <p:nvPicPr>
          <p:cNvPr id="12" name="Označba mesta vsebine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7660" y="273050"/>
            <a:ext cx="4944343" cy="6324600"/>
          </a:xfrm>
          <a:prstGeom prst="rect">
            <a:avLst/>
          </a:prstGeom>
        </p:spPr>
      </p:pic>
      <p:sp>
        <p:nvSpPr>
          <p:cNvPr id="10" name="Označba mesta besedila 9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3008313" cy="384929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 smtClean="0"/>
              <a:t>Sapnik se razdeli v dve sapnici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 smtClean="0"/>
              <a:t>Sapnici vstopata v pljučni krili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 smtClean="0"/>
              <a:t>In se razdelita v sapnice 2. reda, te pa v … do najtanjših </a:t>
            </a:r>
            <a:r>
              <a:rPr lang="sl-SI" sz="2000" b="1" dirty="0" err="1" smtClean="0"/>
              <a:t>sapničic</a:t>
            </a:r>
            <a:r>
              <a:rPr lang="sl-SI" sz="2000" b="1" dirty="0" smtClean="0"/>
              <a:t>, ki se končajo v pljučnih mešičkih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 smtClean="0"/>
              <a:t>Desno krilo ima 3 režnje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 smtClean="0"/>
              <a:t>Levo pa 2 – Zakaj?</a:t>
            </a:r>
            <a:endParaRPr lang="sl-SI" sz="2000" b="1" dirty="0"/>
          </a:p>
        </p:txBody>
      </p:sp>
    </p:spTree>
    <p:extLst>
      <p:ext uri="{BB962C8B-B14F-4D97-AF65-F5344CB8AC3E}">
        <p14:creationId xmlns:p14="http://schemas.microsoft.com/office/powerpoint/2010/main" val="2802784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280987"/>
            <a:ext cx="68484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19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l-SI" dirty="0" smtClean="0"/>
              <a:t>Difuzija dihalnih plinov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3" y="1489042"/>
            <a:ext cx="7014392" cy="46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52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79" y="692696"/>
            <a:ext cx="7169242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9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187" y="620688"/>
            <a:ext cx="715253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21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1" y="980728"/>
            <a:ext cx="775777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88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 smtClean="0"/>
              <a:t>Dihalna površina odraslega človeka meri 80-120 m</a:t>
            </a:r>
            <a:r>
              <a:rPr lang="sl-SI" sz="2800" b="1" baseline="30000" dirty="0" smtClean="0"/>
              <a:t>2</a:t>
            </a:r>
            <a:endParaRPr lang="sl-SI" sz="2800" b="1" baseline="30000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" y="2420888"/>
            <a:ext cx="9110632" cy="2080087"/>
          </a:xfrm>
        </p:spPr>
      </p:pic>
    </p:spTree>
    <p:extLst>
      <p:ext uri="{BB962C8B-B14F-4D97-AF65-F5344CB8AC3E}">
        <p14:creationId xmlns:p14="http://schemas.microsoft.com/office/powerpoint/2010/main" val="39250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Zgradba </a:t>
            </a:r>
            <a:r>
              <a:rPr lang="sl-SI" sz="3200" b="1" dirty="0" smtClean="0">
                <a:solidFill>
                  <a:srgbClr val="FF0000"/>
                </a:solidFill>
              </a:rPr>
              <a:t>ptičjih pljuč </a:t>
            </a:r>
            <a:r>
              <a:rPr lang="sl-SI" sz="3200" dirty="0" smtClean="0">
                <a:solidFill>
                  <a:srgbClr val="FF0000"/>
                </a:solidFill>
              </a:rPr>
              <a:t>se v veliki meri razlikuje od pljuč drugih živali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268760"/>
            <a:ext cx="9036496" cy="5184576"/>
          </a:xfrm>
        </p:spPr>
        <p:txBody>
          <a:bodyPr>
            <a:normAutofit/>
          </a:bodyPr>
          <a:lstStyle/>
          <a:p>
            <a:r>
              <a:rPr lang="sl-SI" sz="2800" dirty="0" smtClean="0"/>
              <a:t>Ptičja pljuča so toga in se med dihanjem skoraj ne širijo. To vlogo prevzamejo </a:t>
            </a:r>
            <a:r>
              <a:rPr lang="sl-SI" sz="2800" b="1" dirty="0" smtClean="0"/>
              <a:t>sprednje in zadnje zračne vreče</a:t>
            </a:r>
            <a:r>
              <a:rPr lang="sl-SI" sz="2800" dirty="0" smtClean="0"/>
              <a:t>, ki so povezane s pljuči, vendar ne sodelujejo pri izmenjavi plinov.</a:t>
            </a:r>
          </a:p>
          <a:p>
            <a:endParaRPr lang="sl-SI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58986"/>
            <a:ext cx="7643330" cy="37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Autofit/>
          </a:bodyPr>
          <a:lstStyle/>
          <a:p>
            <a:pPr algn="l"/>
            <a:r>
              <a:rPr lang="sl-SI" sz="3200" b="1" dirty="0" smtClean="0"/>
              <a:t>Dihalni ciklus pri ptičih</a:t>
            </a:r>
            <a:endParaRPr lang="sl-SI" sz="32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976664"/>
          </a:xfrm>
        </p:spPr>
        <p:txBody>
          <a:bodyPr>
            <a:normAutofit/>
          </a:bodyPr>
          <a:lstStyle/>
          <a:p>
            <a:r>
              <a:rPr lang="sl-SI" sz="2800" u="sng" dirty="0" smtClean="0"/>
              <a:t>Dihalne gibe izvajajo medrebrne mišice in mišice, pritrjene na grodnico.</a:t>
            </a:r>
          </a:p>
          <a:p>
            <a:r>
              <a:rPr lang="sl-SI" sz="2800" dirty="0" smtClean="0">
                <a:solidFill>
                  <a:srgbClr val="FF0000"/>
                </a:solidFill>
              </a:rPr>
              <a:t>Sveži zrak, </a:t>
            </a:r>
            <a:r>
              <a:rPr lang="sl-SI" sz="2800" dirty="0" smtClean="0"/>
              <a:t>ki pride skozi sapnik in sapnici </a:t>
            </a:r>
            <a:r>
              <a:rPr lang="sl-SI" sz="2800" dirty="0" smtClean="0">
                <a:solidFill>
                  <a:srgbClr val="FF0000"/>
                </a:solidFill>
              </a:rPr>
              <a:t>v zadnje vreče, </a:t>
            </a:r>
            <a:r>
              <a:rPr lang="sl-SI" sz="2800" dirty="0" smtClean="0"/>
              <a:t>potrebuje</a:t>
            </a:r>
            <a:r>
              <a:rPr lang="sl-SI" sz="2800" dirty="0" smtClean="0">
                <a:solidFill>
                  <a:srgbClr val="FF0000"/>
                </a:solidFill>
              </a:rPr>
              <a:t> </a:t>
            </a:r>
            <a:r>
              <a:rPr lang="sl-SI" sz="2800" u="sng" dirty="0" smtClean="0">
                <a:solidFill>
                  <a:srgbClr val="FF0000"/>
                </a:solidFill>
              </a:rPr>
              <a:t>dva vdiha </a:t>
            </a:r>
            <a:r>
              <a:rPr lang="sl-SI" sz="2800" dirty="0" smtClean="0">
                <a:solidFill>
                  <a:srgbClr val="FF0000"/>
                </a:solidFill>
              </a:rPr>
              <a:t>in </a:t>
            </a:r>
            <a:r>
              <a:rPr lang="sl-SI" sz="2800" u="sng" dirty="0" smtClean="0">
                <a:solidFill>
                  <a:srgbClr val="FF0000"/>
                </a:solidFill>
              </a:rPr>
              <a:t>dva izdiha</a:t>
            </a:r>
            <a:r>
              <a:rPr lang="sl-SI" sz="2800" dirty="0" smtClean="0">
                <a:solidFill>
                  <a:srgbClr val="FF0000"/>
                </a:solidFill>
              </a:rPr>
              <a:t>, </a:t>
            </a:r>
            <a:r>
              <a:rPr lang="sl-SI" sz="2800" dirty="0" smtClean="0"/>
              <a:t>da pride spet ven.</a:t>
            </a:r>
          </a:p>
          <a:p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51176"/>
            <a:ext cx="6204204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720080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Lastnosti dihalnih plinov </a:t>
            </a:r>
            <a:endParaRPr lang="sl-SI" sz="28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568952" cy="5256584"/>
          </a:xfrm>
        </p:spPr>
        <p:txBody>
          <a:bodyPr>
            <a:normAutofit/>
          </a:bodyPr>
          <a:lstStyle/>
          <a:p>
            <a:pPr algn="l"/>
            <a:endParaRPr lang="sl-SI" sz="2400" dirty="0" smtClean="0">
              <a:solidFill>
                <a:schemeClr val="tx1"/>
              </a:solidFill>
            </a:endParaRPr>
          </a:p>
          <a:p>
            <a:pPr algn="l"/>
            <a:endParaRPr lang="sl-SI" sz="2400" dirty="0" smtClean="0">
              <a:solidFill>
                <a:schemeClr val="tx1"/>
              </a:solidFill>
            </a:endParaRPr>
          </a:p>
          <a:p>
            <a:pPr algn="l"/>
            <a:endParaRPr lang="sl-SI" sz="24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3" y="4005064"/>
            <a:ext cx="8179971" cy="25922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7848872" cy="29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008112"/>
          </a:xfrm>
        </p:spPr>
        <p:txBody>
          <a:bodyPr>
            <a:normAutofit fontScale="90000"/>
          </a:bodyPr>
          <a:lstStyle/>
          <a:p>
            <a:pPr algn="l"/>
            <a:r>
              <a:rPr lang="sl-SI" sz="3200" b="1" dirty="0" smtClean="0"/>
              <a:t>Izkoriščanje enosmernega zračnega toka skozi pljuča</a:t>
            </a:r>
            <a:endParaRPr lang="sl-SI" sz="32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5976664"/>
          </a:xfrm>
        </p:spPr>
        <p:txBody>
          <a:bodyPr>
            <a:normAutofit/>
          </a:bodyPr>
          <a:lstStyle/>
          <a:p>
            <a:r>
              <a:rPr lang="sl-SI" sz="2800" dirty="0" smtClean="0"/>
              <a:t>V pljučih so drobne cevke, ki potekajo tako, da zrak teče vedno od zadnjih proti sprednjim zračnim vrečam. Vzdolž cevk so </a:t>
            </a:r>
            <a:r>
              <a:rPr lang="sl-SI" sz="2800" dirty="0" smtClean="0">
                <a:solidFill>
                  <a:srgbClr val="FF0000"/>
                </a:solidFill>
              </a:rPr>
              <a:t>zračne kapilare</a:t>
            </a:r>
            <a:r>
              <a:rPr lang="sl-SI" sz="2800" dirty="0" smtClean="0"/>
              <a:t>, ki povečajo površino. Okoli njih se razpredajo </a:t>
            </a:r>
            <a:r>
              <a:rPr lang="sl-SI" sz="2800" dirty="0" smtClean="0">
                <a:solidFill>
                  <a:srgbClr val="FF0000"/>
                </a:solidFill>
              </a:rPr>
              <a:t>krvne kapilare</a:t>
            </a:r>
            <a:r>
              <a:rPr lang="sl-SI" sz="2800" dirty="0" smtClean="0"/>
              <a:t>, v katere z difuzijo prodira kisik. </a:t>
            </a:r>
            <a:r>
              <a:rPr lang="sl-SI" sz="2800" dirty="0" smtClean="0">
                <a:solidFill>
                  <a:srgbClr val="FF0000"/>
                </a:solidFill>
              </a:rPr>
              <a:t>Kri teče pravokotno na smer toka zraka </a:t>
            </a:r>
            <a:r>
              <a:rPr lang="sl-SI" sz="2800" dirty="0" smtClean="0"/>
              <a:t>v zračnih kapilarah. (</a:t>
            </a:r>
            <a:r>
              <a:rPr lang="sl-SI" sz="1800" dirty="0" smtClean="0"/>
              <a:t>to je skoraj protitočni sistem)</a:t>
            </a:r>
          </a:p>
          <a:p>
            <a:pPr marL="0" indent="0">
              <a:buNone/>
            </a:pPr>
            <a:r>
              <a:rPr lang="sl-SI" sz="1200" dirty="0" smtClean="0"/>
              <a:t>          </a:t>
            </a:r>
            <a:r>
              <a:rPr lang="sl-SI" sz="1200" b="1" dirty="0" smtClean="0"/>
              <a:t>Dihanje pri ptičih, žuželkah, človeku:  </a:t>
            </a:r>
            <a:r>
              <a:rPr lang="sl-SI" sz="1200" dirty="0" smtClean="0"/>
              <a:t>http://giphy.com/gifs/cool-ways-xvE0w3uEMdJ72/fullscreen</a:t>
            </a:r>
            <a:endParaRPr lang="sl-SI" sz="1200" dirty="0"/>
          </a:p>
          <a:p>
            <a:endParaRPr lang="sl-SI" sz="2800" dirty="0" smtClean="0"/>
          </a:p>
          <a:p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5" y="3789040"/>
            <a:ext cx="6322767" cy="29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Ogljikov dioksid se po krvi prenaša pretežno v obliki </a:t>
            </a:r>
            <a:r>
              <a:rPr lang="sl-SI" sz="3200" dirty="0" err="1" smtClean="0">
                <a:solidFill>
                  <a:srgbClr val="FF0000"/>
                </a:solidFill>
              </a:rPr>
              <a:t>bikarbonatnega</a:t>
            </a:r>
            <a:r>
              <a:rPr lang="sl-SI" sz="3200" dirty="0" smtClean="0">
                <a:solidFill>
                  <a:srgbClr val="FF0000"/>
                </a:solidFill>
              </a:rPr>
              <a:t> iona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5328592"/>
          </a:xfrm>
        </p:spPr>
        <p:txBody>
          <a:bodyPr>
            <a:normAutofit lnSpcReduction="10000"/>
          </a:bodyPr>
          <a:lstStyle/>
          <a:p>
            <a:r>
              <a:rPr lang="sl-SI" sz="2800" b="1" dirty="0" err="1" smtClean="0"/>
              <a:t>Bikarbonatni</a:t>
            </a:r>
            <a:r>
              <a:rPr lang="sl-SI" sz="2800" b="1" dirty="0" smtClean="0"/>
              <a:t> ion= </a:t>
            </a:r>
            <a:r>
              <a:rPr lang="sl-SI" sz="2800" b="1" dirty="0" err="1" smtClean="0"/>
              <a:t>hidrogenkarbonatni</a:t>
            </a:r>
            <a:r>
              <a:rPr lang="sl-SI" sz="2800" b="1" dirty="0" smtClean="0"/>
              <a:t> ion (HCO</a:t>
            </a:r>
            <a:r>
              <a:rPr lang="sl-SI" sz="2800" b="1" baseline="-25000" dirty="0" smtClean="0"/>
              <a:t>3</a:t>
            </a:r>
            <a:r>
              <a:rPr lang="sl-SI" sz="2800" b="1" baseline="30000" dirty="0" smtClean="0"/>
              <a:t>-</a:t>
            </a:r>
            <a:r>
              <a:rPr lang="sl-SI" sz="2800" b="1" dirty="0" smtClean="0"/>
              <a:t>)</a:t>
            </a:r>
          </a:p>
          <a:p>
            <a:r>
              <a:rPr lang="sl-SI" sz="2800" dirty="0" smtClean="0"/>
              <a:t>Ko pri celičnem dihanju nastane </a:t>
            </a:r>
            <a:r>
              <a:rPr lang="sl-SI" sz="2800" dirty="0" smtClean="0">
                <a:solidFill>
                  <a:srgbClr val="FF0000"/>
                </a:solidFill>
              </a:rPr>
              <a:t>CO</a:t>
            </a:r>
            <a:r>
              <a:rPr lang="sl-SI" sz="2800" baseline="-25000" dirty="0" smtClean="0">
                <a:solidFill>
                  <a:srgbClr val="FF0000"/>
                </a:solidFill>
              </a:rPr>
              <a:t>2</a:t>
            </a:r>
            <a:r>
              <a:rPr lang="sl-SI" sz="2800" dirty="0" smtClean="0"/>
              <a:t>, se raztopi v znotrajcelični tekočini (</a:t>
            </a:r>
            <a:r>
              <a:rPr lang="sl-SI" sz="2800" dirty="0" err="1" smtClean="0"/>
              <a:t>citosol</a:t>
            </a:r>
            <a:r>
              <a:rPr lang="sl-SI" sz="2800" dirty="0" smtClean="0"/>
              <a:t>). Preide celično membrano in membrane celic v steni  kapilare in v kri. Majhna količina se ga raztopi v krvi in nespremenjen potuje proti pljučem. </a:t>
            </a:r>
            <a:r>
              <a:rPr lang="sl-SI" sz="2800" dirty="0" smtClean="0">
                <a:solidFill>
                  <a:srgbClr val="FF0000"/>
                </a:solidFill>
              </a:rPr>
              <a:t>Večina ga preide v rdeče krvničke</a:t>
            </a:r>
            <a:r>
              <a:rPr lang="sl-SI" sz="2800" dirty="0" smtClean="0"/>
              <a:t>, </a:t>
            </a:r>
            <a:r>
              <a:rPr lang="sl-SI" sz="2800" dirty="0" smtClean="0">
                <a:solidFill>
                  <a:srgbClr val="FF0000"/>
                </a:solidFill>
              </a:rPr>
              <a:t>kjer nastane </a:t>
            </a:r>
            <a:r>
              <a:rPr lang="sl-SI" sz="2800" dirty="0" err="1" smtClean="0">
                <a:solidFill>
                  <a:srgbClr val="FF0000"/>
                </a:solidFill>
              </a:rPr>
              <a:t>hidrogenkarbonatni</a:t>
            </a:r>
            <a:r>
              <a:rPr lang="sl-SI" sz="2800" dirty="0" smtClean="0">
                <a:solidFill>
                  <a:srgbClr val="FF0000"/>
                </a:solidFill>
              </a:rPr>
              <a:t> ion</a:t>
            </a:r>
            <a:r>
              <a:rPr lang="sl-SI" sz="2800" dirty="0" smtClean="0"/>
              <a:t>.</a:t>
            </a:r>
          </a:p>
          <a:p>
            <a:r>
              <a:rPr lang="sl-SI" sz="2800" dirty="0" smtClean="0"/>
              <a:t>CO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+H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O                 H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CO</a:t>
            </a:r>
            <a:r>
              <a:rPr lang="sl-SI" sz="2800" baseline="-25000" dirty="0" smtClean="0"/>
              <a:t>3</a:t>
            </a:r>
            <a:r>
              <a:rPr lang="sl-SI" sz="2800" dirty="0" smtClean="0"/>
              <a:t>                   HCO</a:t>
            </a:r>
            <a:r>
              <a:rPr lang="sl-SI" sz="2800" baseline="-25000" dirty="0" smtClean="0"/>
              <a:t>3</a:t>
            </a:r>
            <a:r>
              <a:rPr lang="sl-SI" sz="2800" baseline="30000" dirty="0" smtClean="0"/>
              <a:t>- </a:t>
            </a:r>
            <a:r>
              <a:rPr lang="sl-SI" sz="2800" dirty="0" smtClean="0"/>
              <a:t>+ H</a:t>
            </a:r>
            <a:r>
              <a:rPr lang="sl-SI" sz="2800" baseline="30000" dirty="0" smtClean="0"/>
              <a:t>+</a:t>
            </a:r>
          </a:p>
          <a:p>
            <a:r>
              <a:rPr lang="sl-SI" sz="2800" dirty="0" smtClean="0"/>
              <a:t> </a:t>
            </a:r>
            <a:r>
              <a:rPr lang="sl-SI" sz="2800" dirty="0" err="1" smtClean="0"/>
              <a:t>Hidrogenkarbonatni</a:t>
            </a:r>
            <a:r>
              <a:rPr lang="sl-SI" sz="2800" dirty="0" smtClean="0"/>
              <a:t> ion takoj zapusti rdeče krvničke, vodikovi ioni (H</a:t>
            </a:r>
            <a:r>
              <a:rPr lang="sl-SI" sz="2800" baseline="30000" dirty="0" smtClean="0"/>
              <a:t>+</a:t>
            </a:r>
            <a:r>
              <a:rPr lang="sl-SI" sz="2800" dirty="0" smtClean="0"/>
              <a:t>)pa se vežejo na hemoglobin, ki je oddal kisik(</a:t>
            </a:r>
            <a:r>
              <a:rPr lang="sl-SI" sz="2800" dirty="0" err="1" smtClean="0"/>
              <a:t>deoksigenirani</a:t>
            </a:r>
            <a:r>
              <a:rPr lang="sl-SI" sz="2800" dirty="0" smtClean="0"/>
              <a:t> </a:t>
            </a:r>
            <a:r>
              <a:rPr lang="sl-SI" sz="2800" dirty="0" err="1" smtClean="0"/>
              <a:t>Hb</a:t>
            </a:r>
            <a:r>
              <a:rPr lang="sl-SI" sz="2800" dirty="0" smtClean="0"/>
              <a:t>) in tako preprečijo zakisanje znotrajcelične tekočine rdeče krvničke.</a:t>
            </a:r>
            <a:endParaRPr lang="sl-SI" sz="2800" dirty="0"/>
          </a:p>
        </p:txBody>
      </p:sp>
      <p:sp>
        <p:nvSpPr>
          <p:cNvPr id="4" name="Desna puščica 3"/>
          <p:cNvSpPr/>
          <p:nvPr/>
        </p:nvSpPr>
        <p:spPr>
          <a:xfrm>
            <a:off x="2267832" y="4437112"/>
            <a:ext cx="978408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Desna puščica 4"/>
          <p:cNvSpPr/>
          <p:nvPr/>
        </p:nvSpPr>
        <p:spPr>
          <a:xfrm flipV="1">
            <a:off x="4499992" y="4437112"/>
            <a:ext cx="978408" cy="96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44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" y="404664"/>
            <a:ext cx="9047977" cy="5328591"/>
          </a:xfrm>
        </p:spPr>
      </p:pic>
    </p:spTree>
    <p:extLst>
      <p:ext uri="{BB962C8B-B14F-4D97-AF65-F5344CB8AC3E}">
        <p14:creationId xmlns:p14="http://schemas.microsoft.com/office/powerpoint/2010/main" val="33160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0" y="188913"/>
            <a:ext cx="8642350" cy="6408737"/>
          </a:xfrm>
        </p:spPr>
        <p:txBody>
          <a:bodyPr>
            <a:normAutofit fontScale="92500" lnSpcReduction="10000"/>
          </a:bodyPr>
          <a:lstStyle/>
          <a:p>
            <a:r>
              <a:rPr lang="sl-SI" sz="2800" dirty="0" err="1" smtClean="0"/>
              <a:t>Hidrogenkarbonatni</a:t>
            </a:r>
            <a:r>
              <a:rPr lang="sl-SI" sz="2800" dirty="0" smtClean="0"/>
              <a:t> ion (ki gre iz rdečih krvničk v kri)je negativno nabit ion in bi lahko porušil stanje električnih nabojev v celici in s tem </a:t>
            </a:r>
            <a:r>
              <a:rPr lang="sl-SI" sz="2800" u="sng" dirty="0" smtClean="0"/>
              <a:t>povzročil spremembo osmotskega stanja ter kislinsko-bazičnega stanja. </a:t>
            </a:r>
            <a:r>
              <a:rPr lang="sl-SI" sz="2800" dirty="0" smtClean="0"/>
              <a:t>Da ostane število električnih nabojev v krvi enako, </a:t>
            </a:r>
            <a:r>
              <a:rPr lang="sl-SI" sz="2800" dirty="0" smtClean="0">
                <a:solidFill>
                  <a:srgbClr val="FF0000"/>
                </a:solidFill>
              </a:rPr>
              <a:t>rdeče krvničke prevzamejo iz krvi toliko negativnih </a:t>
            </a:r>
            <a:r>
              <a:rPr lang="sl-SI" sz="2800" b="1" dirty="0" smtClean="0">
                <a:solidFill>
                  <a:srgbClr val="FF0000"/>
                </a:solidFill>
              </a:rPr>
              <a:t>kloridnih ionov (</a:t>
            </a:r>
            <a:r>
              <a:rPr lang="sl-SI" sz="2800" b="1" dirty="0" err="1" smtClean="0">
                <a:solidFill>
                  <a:srgbClr val="FF0000"/>
                </a:solidFill>
              </a:rPr>
              <a:t>Cl</a:t>
            </a:r>
            <a:r>
              <a:rPr lang="sl-SI" sz="2800" b="1" baseline="30000" dirty="0" smtClean="0">
                <a:solidFill>
                  <a:srgbClr val="FF0000"/>
                </a:solidFill>
              </a:rPr>
              <a:t>-</a:t>
            </a:r>
            <a:r>
              <a:rPr lang="sl-SI" sz="2800" b="1" dirty="0" smtClean="0">
                <a:solidFill>
                  <a:srgbClr val="FF0000"/>
                </a:solidFill>
              </a:rPr>
              <a:t>)</a:t>
            </a:r>
            <a:r>
              <a:rPr lang="sl-SI" sz="2800" dirty="0" smtClean="0">
                <a:solidFill>
                  <a:srgbClr val="FF0000"/>
                </a:solidFill>
              </a:rPr>
              <a:t>, kakor sprostijo vanjo HCO</a:t>
            </a:r>
            <a:r>
              <a:rPr lang="sl-SI" sz="2800" baseline="-25000" dirty="0" smtClean="0">
                <a:solidFill>
                  <a:srgbClr val="FF0000"/>
                </a:solidFill>
              </a:rPr>
              <a:t>3</a:t>
            </a:r>
            <a:r>
              <a:rPr lang="sl-SI" sz="2800" baseline="30000" dirty="0" smtClean="0">
                <a:solidFill>
                  <a:srgbClr val="FF0000"/>
                </a:solidFill>
              </a:rPr>
              <a:t>-</a:t>
            </a:r>
            <a:r>
              <a:rPr lang="sl-SI" sz="2800" dirty="0" smtClean="0">
                <a:solidFill>
                  <a:srgbClr val="FF0000"/>
                </a:solidFill>
              </a:rPr>
              <a:t> ionov.</a:t>
            </a:r>
          </a:p>
          <a:p>
            <a:r>
              <a:rPr lang="sl-SI" sz="2800" dirty="0" smtClean="0"/>
              <a:t>Ko pride kri s CO</a:t>
            </a:r>
            <a:r>
              <a:rPr lang="sl-SI" sz="2800" baseline="-25000" dirty="0" smtClean="0"/>
              <a:t>2(zakrinkan v hidrogen karbonatnem ionu)</a:t>
            </a:r>
            <a:r>
              <a:rPr lang="sl-SI" sz="2800" dirty="0" smtClean="0"/>
              <a:t> do pljučnih mešičkov, začne v njo vdirati kisik. Da bi se v krvničkah vezal na hemoglobin, mora ta oddati vodikove ione (H</a:t>
            </a:r>
            <a:r>
              <a:rPr lang="sl-SI" sz="2800" baseline="30000" dirty="0" smtClean="0"/>
              <a:t>+</a:t>
            </a:r>
            <a:r>
              <a:rPr lang="sl-SI" sz="2800" dirty="0" smtClean="0"/>
              <a:t>). Ti se takoj nevtralizirajo z negativnim </a:t>
            </a:r>
            <a:r>
              <a:rPr lang="sl-SI" sz="2800" dirty="0" err="1" smtClean="0"/>
              <a:t>hidrogenkarbonatnim</a:t>
            </a:r>
            <a:r>
              <a:rPr lang="sl-SI" sz="2800" dirty="0" smtClean="0"/>
              <a:t> ionom iz krvne plazme. Nastane šibka ogljikova kislina , ki razpade v vodo in CO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. Ta z difuzijo pride iz krvničke v krvno plazmo. Od tod pa preko sten kapilar in pljučnih mešičkov v lumen mešičkov in z izdihom ven iz pljuč.</a:t>
            </a:r>
          </a:p>
          <a:p>
            <a:r>
              <a:rPr lang="sl-SI" sz="2800" dirty="0" smtClean="0"/>
              <a:t>Vezava vodikovih protonov na </a:t>
            </a:r>
            <a:r>
              <a:rPr lang="sl-SI" sz="2800" dirty="0" err="1" smtClean="0"/>
              <a:t>Hb</a:t>
            </a:r>
            <a:r>
              <a:rPr lang="sl-SI" sz="2800" dirty="0" smtClean="0"/>
              <a:t> in razvezava iz HB je regulirana z istim encimom.</a:t>
            </a:r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5845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28192"/>
          </a:xfrm>
        </p:spPr>
        <p:txBody>
          <a:bodyPr>
            <a:no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Pljuča sodelujejo pri uravnavanju notranjega okolja - </a:t>
            </a:r>
            <a:r>
              <a:rPr lang="sl-SI" sz="1400" dirty="0" smtClean="0">
                <a:solidFill>
                  <a:srgbClr val="FF0000"/>
                </a:solidFill>
              </a:rPr>
              <a:t>dodatek za maturo</a:t>
            </a:r>
            <a:endParaRPr lang="sl-SI" sz="14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824536"/>
          </a:xfrm>
        </p:spPr>
        <p:txBody>
          <a:bodyPr>
            <a:normAutofit/>
          </a:bodyPr>
          <a:lstStyle/>
          <a:p>
            <a:endParaRPr lang="sl-SI" sz="2800" dirty="0" smtClean="0"/>
          </a:p>
          <a:p>
            <a:endParaRPr lang="sl-SI" sz="2800" dirty="0"/>
          </a:p>
          <a:p>
            <a:r>
              <a:rPr lang="sl-SI" sz="2800" u="sng" dirty="0" smtClean="0"/>
              <a:t>Pri nekaterih boleznih ledvic</a:t>
            </a:r>
            <a:r>
              <a:rPr lang="sl-SI" sz="2800" dirty="0" smtClean="0"/>
              <a:t>, </a:t>
            </a:r>
            <a:r>
              <a:rPr lang="sl-SI" sz="2800" u="sng" dirty="0" smtClean="0"/>
              <a:t>močnem bruhanju</a:t>
            </a:r>
            <a:r>
              <a:rPr lang="sl-SI" sz="2800" dirty="0" smtClean="0"/>
              <a:t>, </a:t>
            </a:r>
            <a:r>
              <a:rPr lang="sl-SI" sz="2800" u="sng" dirty="0" smtClean="0"/>
              <a:t>driskah</a:t>
            </a:r>
            <a:r>
              <a:rPr lang="sl-SI" sz="2800" dirty="0" smtClean="0"/>
              <a:t> ali </a:t>
            </a:r>
            <a:r>
              <a:rPr lang="sl-SI" sz="2800" u="sng" dirty="0" smtClean="0"/>
              <a:t>zaužitju hrane, ki vsebujejo preveč kislin</a:t>
            </a:r>
            <a:r>
              <a:rPr lang="sl-SI" sz="2800" dirty="0" smtClean="0"/>
              <a:t>, se poveča št. </a:t>
            </a:r>
            <a:r>
              <a:rPr lang="sl-SI" sz="2800" dirty="0"/>
              <a:t>v</a:t>
            </a:r>
            <a:r>
              <a:rPr lang="sl-SI" sz="2800" dirty="0" smtClean="0"/>
              <a:t>odikovih ionov (H</a:t>
            </a:r>
            <a:r>
              <a:rPr lang="sl-SI" sz="2800" baseline="30000" dirty="0" smtClean="0"/>
              <a:t>+</a:t>
            </a:r>
            <a:r>
              <a:rPr lang="sl-SI" sz="2800" dirty="0" smtClean="0"/>
              <a:t>) v krvi, zato pade pH in kri zakisa.</a:t>
            </a:r>
          </a:p>
          <a:p>
            <a:r>
              <a:rPr lang="sl-SI" sz="2800" dirty="0"/>
              <a:t> </a:t>
            </a:r>
            <a:r>
              <a:rPr lang="sl-SI" sz="2800" dirty="0" smtClean="0">
                <a:solidFill>
                  <a:srgbClr val="FF0000"/>
                </a:solidFill>
              </a:rPr>
              <a:t>Optimalen pH krvi mora biti blizu nevtralnega (pH 7).</a:t>
            </a:r>
          </a:p>
          <a:p>
            <a:r>
              <a:rPr lang="sl-SI" sz="2800" dirty="0" smtClean="0"/>
              <a:t>Kri ima za nevtralizacijo vodikovih ionov (H</a:t>
            </a:r>
            <a:r>
              <a:rPr lang="sl-SI" sz="2800" baseline="30000" dirty="0" smtClean="0"/>
              <a:t>+</a:t>
            </a:r>
            <a:r>
              <a:rPr lang="sl-SI" sz="2800" dirty="0" smtClean="0"/>
              <a:t>) </a:t>
            </a:r>
            <a:r>
              <a:rPr lang="sl-SI" sz="2800" dirty="0" err="1" smtClean="0"/>
              <a:t>hidrogenkarbonatni</a:t>
            </a:r>
            <a:r>
              <a:rPr lang="sl-SI" sz="2800" dirty="0" smtClean="0"/>
              <a:t> ion (HCO</a:t>
            </a:r>
            <a:r>
              <a:rPr lang="sl-SI" sz="2800" baseline="-25000" dirty="0" smtClean="0"/>
              <a:t>3</a:t>
            </a:r>
            <a:r>
              <a:rPr lang="sl-SI" sz="2800" baseline="30000" dirty="0" smtClean="0"/>
              <a:t>-</a:t>
            </a:r>
            <a:r>
              <a:rPr lang="sl-SI" sz="2800" dirty="0" smtClean="0"/>
              <a:t>), pri čemer nastane šibka ogljikova  kislina, ki razpade v H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O in CO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.</a:t>
            </a:r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2020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 smtClean="0"/>
              <a:t>Uravnavanje pH v krvi</a:t>
            </a:r>
            <a:endParaRPr lang="sl-SI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896791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9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 smtClean="0"/>
              <a:t>Posledice motenj pri dihanju</a:t>
            </a:r>
            <a:endParaRPr lang="sl-SI" sz="28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760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800" dirty="0" smtClean="0"/>
              <a:t>1. </a:t>
            </a:r>
            <a:r>
              <a:rPr lang="sl-SI" sz="2800" dirty="0" smtClean="0">
                <a:solidFill>
                  <a:srgbClr val="FF0000"/>
                </a:solidFill>
              </a:rPr>
              <a:t>Alkaloza </a:t>
            </a:r>
            <a:r>
              <a:rPr lang="sl-SI" sz="2800" dirty="0" smtClean="0"/>
              <a:t>ali</a:t>
            </a:r>
            <a:r>
              <a:rPr lang="sl-SI" sz="2800" dirty="0" smtClean="0">
                <a:solidFill>
                  <a:srgbClr val="FF0000"/>
                </a:solidFill>
              </a:rPr>
              <a:t> </a:t>
            </a:r>
            <a:r>
              <a:rPr lang="sl-SI" sz="2800" dirty="0" err="1" smtClean="0">
                <a:solidFill>
                  <a:srgbClr val="FF0000"/>
                </a:solidFill>
              </a:rPr>
              <a:t>zaluženje</a:t>
            </a:r>
            <a:r>
              <a:rPr lang="sl-SI" sz="2800" dirty="0" smtClean="0">
                <a:solidFill>
                  <a:srgbClr val="FF0000"/>
                </a:solidFill>
              </a:rPr>
              <a:t> krvi:</a:t>
            </a:r>
          </a:p>
          <a:p>
            <a:pPr marL="0" indent="0">
              <a:buNone/>
            </a:pPr>
            <a:r>
              <a:rPr lang="sl-SI" sz="2800" dirty="0" smtClean="0"/>
              <a:t>Toplokrvne živali se v vročinskem udaru ohlajajo s pospešenim dihanjem. Poleg toplote se znebijo tudi precej CO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. Ta nastane tako, da se HCO</a:t>
            </a:r>
            <a:r>
              <a:rPr lang="sl-SI" sz="2800" baseline="-25000" dirty="0" smtClean="0"/>
              <a:t>3</a:t>
            </a:r>
            <a:r>
              <a:rPr lang="sl-SI" sz="2800" baseline="30000" dirty="0" smtClean="0"/>
              <a:t>-</a:t>
            </a:r>
            <a:r>
              <a:rPr lang="sl-SI" sz="2800" dirty="0" smtClean="0"/>
              <a:t> ion spoji z H</a:t>
            </a:r>
            <a:r>
              <a:rPr lang="sl-SI" sz="2800" baseline="30000" dirty="0" smtClean="0"/>
              <a:t>+</a:t>
            </a:r>
            <a:r>
              <a:rPr lang="sl-SI" sz="2800" dirty="0" smtClean="0"/>
              <a:t> ioni. </a:t>
            </a:r>
            <a:r>
              <a:rPr lang="sl-SI" sz="2800" u="sng" dirty="0" smtClean="0"/>
              <a:t>Zaradi tega v krvi nastane višek OH</a:t>
            </a:r>
            <a:r>
              <a:rPr lang="sl-SI" sz="2800" u="sng" baseline="30000" dirty="0" smtClean="0"/>
              <a:t>-</a:t>
            </a:r>
            <a:r>
              <a:rPr lang="sl-SI" sz="2800" u="sng" dirty="0" smtClean="0"/>
              <a:t> ionov in </a:t>
            </a:r>
            <a:r>
              <a:rPr lang="sl-SI" sz="2800" dirty="0" smtClean="0">
                <a:solidFill>
                  <a:srgbClr val="FF0000"/>
                </a:solidFill>
              </a:rPr>
              <a:t>kri postane bazična</a:t>
            </a:r>
            <a:r>
              <a:rPr lang="sl-SI" sz="2800" dirty="0" smtClean="0"/>
              <a:t>.</a:t>
            </a:r>
          </a:p>
          <a:p>
            <a:pPr marL="0" indent="0">
              <a:buNone/>
            </a:pPr>
            <a:r>
              <a:rPr lang="sl-SI" sz="2800" dirty="0" smtClean="0"/>
              <a:t>Enak problem nastane v visokogorju, kjer zaradi zmanjšane koncentracije kisika skušamo dobiti več v telo s pospešenim dihanjem, pri čemer pa izdihamo več </a:t>
            </a:r>
            <a:r>
              <a:rPr lang="sl-SI" sz="2800" smtClean="0"/>
              <a:t>CO</a:t>
            </a:r>
            <a:r>
              <a:rPr lang="sl-SI" sz="2800" baseline="-25000" smtClean="0"/>
              <a:t>2</a:t>
            </a:r>
            <a:r>
              <a:rPr lang="sl-SI" sz="2800" smtClean="0"/>
              <a:t>.</a:t>
            </a:r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r>
              <a:rPr lang="sl-SI" sz="2200" b="1" dirty="0">
                <a:solidFill>
                  <a:srgbClr val="FF0000"/>
                </a:solidFill>
              </a:rPr>
              <a:t>Zanimivost! </a:t>
            </a:r>
          </a:p>
          <a:p>
            <a:pPr marL="0" indent="0">
              <a:buNone/>
            </a:pPr>
            <a:r>
              <a:rPr lang="sl-SI" sz="2200" b="1" dirty="0" err="1"/>
              <a:t>Hiperventilacija</a:t>
            </a:r>
            <a:r>
              <a:rPr lang="sl-SI" sz="2200" dirty="0"/>
              <a:t> je pospešeno dihanje pri katerem se znebimo preveč CO</a:t>
            </a:r>
            <a:r>
              <a:rPr lang="sl-SI" sz="2200" baseline="-25000" dirty="0"/>
              <a:t>2</a:t>
            </a:r>
            <a:r>
              <a:rPr lang="sl-SI" sz="2200" dirty="0"/>
              <a:t>. Ker se za nastanek porabijo H</a:t>
            </a:r>
            <a:r>
              <a:rPr lang="sl-SI" sz="2200" baseline="30000" dirty="0"/>
              <a:t>+</a:t>
            </a:r>
            <a:r>
              <a:rPr lang="sl-SI" sz="2200" dirty="0"/>
              <a:t>, postane kri bazična- </a:t>
            </a:r>
            <a:r>
              <a:rPr lang="sl-SI" sz="2200" dirty="0">
                <a:solidFill>
                  <a:srgbClr val="FF0000"/>
                </a:solidFill>
              </a:rPr>
              <a:t>respiratorna alkaloza</a:t>
            </a:r>
            <a:r>
              <a:rPr lang="sl-SI" sz="2200" dirty="0"/>
              <a:t>. To vpliva na gladke mišice v žilah in pretok krvi, kar je posebej nevarno v možganskih žilah in </a:t>
            </a:r>
            <a:r>
              <a:rPr lang="sl-SI" sz="2200" dirty="0">
                <a:solidFill>
                  <a:srgbClr val="FF0000"/>
                </a:solidFill>
              </a:rPr>
              <a:t>privede do nezavesti</a:t>
            </a:r>
            <a:r>
              <a:rPr lang="sl-SI" sz="2200" dirty="0"/>
              <a:t>.</a:t>
            </a:r>
          </a:p>
          <a:p>
            <a:pPr marL="0" indent="0">
              <a:buNone/>
            </a:pPr>
            <a:r>
              <a:rPr lang="sl-SI" sz="2200" dirty="0"/>
              <a:t>Težave se znebimo z dihanjem v papirnato vrečko, da telesu dovedemo CO</a:t>
            </a:r>
            <a:r>
              <a:rPr lang="sl-SI" sz="2200" baseline="-25000" dirty="0"/>
              <a:t>2</a:t>
            </a:r>
            <a:r>
              <a:rPr lang="sl-SI" sz="2200" dirty="0"/>
              <a:t>.</a:t>
            </a:r>
          </a:p>
          <a:p>
            <a:pPr marL="0" indent="0">
              <a:buNone/>
            </a:pP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8974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574675" y="476250"/>
            <a:ext cx="8569325" cy="6048375"/>
          </a:xfrm>
        </p:spPr>
        <p:txBody>
          <a:bodyPr>
            <a:normAutofit/>
          </a:bodyPr>
          <a:lstStyle/>
          <a:p>
            <a:r>
              <a:rPr lang="sl-SI" sz="2800" dirty="0" smtClean="0"/>
              <a:t>2. </a:t>
            </a:r>
            <a:r>
              <a:rPr lang="sl-SI" sz="2800" dirty="0" smtClean="0">
                <a:solidFill>
                  <a:srgbClr val="FF0000"/>
                </a:solidFill>
              </a:rPr>
              <a:t>Acidoza krvi </a:t>
            </a:r>
            <a:r>
              <a:rPr lang="sl-SI" sz="2800" dirty="0" smtClean="0"/>
              <a:t>ali</a:t>
            </a:r>
            <a:r>
              <a:rPr lang="sl-SI" sz="2800" dirty="0" smtClean="0">
                <a:solidFill>
                  <a:srgbClr val="FF0000"/>
                </a:solidFill>
              </a:rPr>
              <a:t> zakisanost krvi</a:t>
            </a:r>
          </a:p>
          <a:p>
            <a:pPr marL="0" indent="0">
              <a:buNone/>
            </a:pPr>
            <a:r>
              <a:rPr lang="sl-SI" sz="2800" dirty="0" smtClean="0"/>
              <a:t>Ta nastane, če pljuča iz kakršnega koli razloga zmanjšajo odvajanje CO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 iz pljuč. HCO</a:t>
            </a:r>
            <a:r>
              <a:rPr lang="sl-SI" sz="2800" baseline="-25000" dirty="0" smtClean="0"/>
              <a:t>3</a:t>
            </a:r>
            <a:r>
              <a:rPr lang="sl-SI" sz="2800" baseline="30000" dirty="0" smtClean="0"/>
              <a:t>- </a:t>
            </a:r>
            <a:r>
              <a:rPr lang="sl-SI" sz="2800" dirty="0" smtClean="0"/>
              <a:t> ne more CO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 sproti oddati v pljučih. Namesto, da bi se spajal s H</a:t>
            </a:r>
            <a:r>
              <a:rPr lang="sl-SI" sz="2800" baseline="30000" dirty="0" smtClean="0"/>
              <a:t>+</a:t>
            </a:r>
            <a:r>
              <a:rPr lang="sl-SI" sz="2800" dirty="0" smtClean="0"/>
              <a:t> ioni, se skupaj z njimi kopiči v krvi in zniža pH. </a:t>
            </a:r>
            <a:r>
              <a:rPr lang="sl-SI" sz="2800" dirty="0" smtClean="0">
                <a:solidFill>
                  <a:srgbClr val="FF0000"/>
                </a:solidFill>
              </a:rPr>
              <a:t>Kri zakisa</a:t>
            </a:r>
            <a:r>
              <a:rPr lang="sl-SI" sz="2800" dirty="0" smtClean="0"/>
              <a:t>.</a:t>
            </a:r>
          </a:p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0468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 Pljuča ogrožajo številne pljučne bolezni</a:t>
            </a:r>
            <a:endParaRPr lang="sl-SI" sz="32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5001419"/>
          </a:xfrm>
        </p:spPr>
        <p:txBody>
          <a:bodyPr>
            <a:normAutofit/>
          </a:bodyPr>
          <a:lstStyle/>
          <a:p>
            <a:r>
              <a:rPr lang="sl-SI" sz="2800" u="sng" dirty="0" smtClean="0"/>
              <a:t>Tako kot prebavila, so tudi pljuča organ, katerih notranjost </a:t>
            </a:r>
            <a:r>
              <a:rPr lang="sl-SI" sz="2800" dirty="0" smtClean="0">
                <a:solidFill>
                  <a:srgbClr val="FF0000"/>
                </a:solidFill>
              </a:rPr>
              <a:t>predstavlja </a:t>
            </a:r>
            <a:r>
              <a:rPr lang="sl-SI" sz="2800" b="1" dirty="0" smtClean="0">
                <a:solidFill>
                  <a:srgbClr val="FF0000"/>
                </a:solidFill>
              </a:rPr>
              <a:t>zunanje okolje </a:t>
            </a:r>
            <a:r>
              <a:rPr lang="sl-SI" sz="2800" u="sng" dirty="0" smtClean="0"/>
              <a:t>in so izpostavljena mnogim mikrobom. </a:t>
            </a:r>
            <a:r>
              <a:rPr lang="sl-SI" sz="2800" dirty="0" smtClean="0"/>
              <a:t>Ti povzročajo vnetje dihalne sluznice- </a:t>
            </a:r>
            <a:r>
              <a:rPr lang="sl-SI" sz="2800" dirty="0" smtClean="0">
                <a:solidFill>
                  <a:srgbClr val="FF0000"/>
                </a:solidFill>
              </a:rPr>
              <a:t>nahod</a:t>
            </a:r>
            <a:r>
              <a:rPr lang="sl-SI" sz="2800" dirty="0" smtClean="0"/>
              <a:t>, vnetje žrela in sapnika-</a:t>
            </a:r>
            <a:r>
              <a:rPr lang="sl-SI" sz="2800" dirty="0" smtClean="0">
                <a:solidFill>
                  <a:srgbClr val="FF0000"/>
                </a:solidFill>
              </a:rPr>
              <a:t>katar</a:t>
            </a:r>
            <a:r>
              <a:rPr lang="sl-SI" sz="2800" dirty="0" smtClean="0"/>
              <a:t>, vnetje pljučnih mešičkov-</a:t>
            </a:r>
            <a:r>
              <a:rPr lang="sl-SI" sz="2800" dirty="0" smtClean="0">
                <a:solidFill>
                  <a:srgbClr val="FF0000"/>
                </a:solidFill>
              </a:rPr>
              <a:t>pljučnica</a:t>
            </a:r>
            <a:r>
              <a:rPr lang="sl-SI" sz="2800" dirty="0" smtClean="0"/>
              <a:t>…    V ta namen na dihalni poti obstaja </a:t>
            </a:r>
            <a:r>
              <a:rPr lang="sl-SI" sz="2800" u="sng" dirty="0" smtClean="0"/>
              <a:t>več obrambnih mehanizmov.</a:t>
            </a:r>
          </a:p>
          <a:p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7103"/>
            <a:ext cx="7915337" cy="27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 smtClean="0"/>
              <a:t>Levkociti branijo zgornja dihala</a:t>
            </a:r>
            <a:endParaRPr lang="sl-SI" sz="2800" b="1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39060"/>
            <a:ext cx="4248472" cy="6118940"/>
          </a:xfrm>
        </p:spPr>
      </p:pic>
    </p:spTree>
    <p:extLst>
      <p:ext uri="{BB962C8B-B14F-4D97-AF65-F5344CB8AC3E}">
        <p14:creationId xmlns:p14="http://schemas.microsoft.com/office/powerpoint/2010/main" val="31010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sl-SI" sz="2800" b="1" dirty="0" smtClean="0"/>
              <a:t>Delež kisika</a:t>
            </a:r>
            <a:endParaRPr lang="sl-SI" sz="28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 lnSpcReduction="20000"/>
          </a:bodyPr>
          <a:lstStyle/>
          <a:p>
            <a:r>
              <a:rPr lang="sl-SI" sz="2800" dirty="0" smtClean="0"/>
              <a:t>V zraku: 21 %</a:t>
            </a:r>
          </a:p>
          <a:p>
            <a:r>
              <a:rPr lang="sl-SI" sz="2800" dirty="0"/>
              <a:t>Težave z prenizkim parcialnim tlakom </a:t>
            </a:r>
            <a:endParaRPr lang="sl-SI" sz="2800" dirty="0" smtClean="0"/>
          </a:p>
          <a:p>
            <a:pPr marL="0" indent="0">
              <a:buNone/>
            </a:pPr>
            <a:r>
              <a:rPr lang="sl-SI" sz="2800" dirty="0" smtClean="0"/>
              <a:t>kisika </a:t>
            </a:r>
            <a:r>
              <a:rPr lang="sl-SI" sz="2800" dirty="0"/>
              <a:t>v visokogorju</a:t>
            </a:r>
            <a:r>
              <a:rPr lang="sl-SI" sz="2000" dirty="0"/>
              <a:t/>
            </a:r>
            <a:br>
              <a:rPr lang="sl-SI" sz="2000" dirty="0"/>
            </a:br>
            <a:endParaRPr lang="sl-SI" sz="2800" dirty="0" smtClean="0"/>
          </a:p>
          <a:p>
            <a:endParaRPr lang="sl-SI" sz="2800" dirty="0" smtClean="0"/>
          </a:p>
          <a:p>
            <a:endParaRPr lang="sl-SI" sz="2800" dirty="0"/>
          </a:p>
          <a:p>
            <a:endParaRPr lang="sl-SI" sz="2800" dirty="0" smtClean="0"/>
          </a:p>
          <a:p>
            <a:endParaRPr lang="sl-SI" sz="2800" dirty="0" smtClean="0"/>
          </a:p>
          <a:p>
            <a:r>
              <a:rPr lang="sl-SI" sz="2800" dirty="0" smtClean="0"/>
              <a:t>V vodi: 0.04 %</a:t>
            </a:r>
          </a:p>
          <a:p>
            <a:r>
              <a:rPr lang="sl-SI" sz="2800" dirty="0" smtClean="0"/>
              <a:t>koncentracija O</a:t>
            </a:r>
            <a:r>
              <a:rPr lang="sl-SI" sz="2800" baseline="-25000" dirty="0" smtClean="0"/>
              <a:t>2</a:t>
            </a:r>
            <a:r>
              <a:rPr lang="sl-SI" sz="2800" dirty="0" smtClean="0"/>
              <a:t> odvisna od:</a:t>
            </a:r>
          </a:p>
          <a:p>
            <a:pPr>
              <a:buFontTx/>
              <a:buChar char="-"/>
            </a:pPr>
            <a:r>
              <a:rPr lang="sl-SI" sz="2800" dirty="0" smtClean="0"/>
              <a:t>temperature,</a:t>
            </a:r>
          </a:p>
          <a:p>
            <a:pPr>
              <a:buFontTx/>
              <a:buChar char="-"/>
            </a:pPr>
            <a:r>
              <a:rPr lang="sl-SI" sz="2800" dirty="0" smtClean="0"/>
              <a:t>zračnega tlaka …</a:t>
            </a:r>
          </a:p>
          <a:p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146"/>
            <a:ext cx="1991551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-1"/>
            <a:ext cx="80962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8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Naduha ali astma</a:t>
            </a:r>
            <a:endParaRPr lang="sl-SI" sz="28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688632"/>
          </a:xfrm>
        </p:spPr>
        <p:txBody>
          <a:bodyPr>
            <a:normAutofit/>
          </a:bodyPr>
          <a:lstStyle/>
          <a:p>
            <a:r>
              <a:rPr lang="sl-SI" sz="2800" u="sng" dirty="0" smtClean="0"/>
              <a:t>Sluznica dihal se vname </a:t>
            </a:r>
            <a:r>
              <a:rPr lang="sl-SI" sz="2800" dirty="0" smtClean="0"/>
              <a:t>zaradi preobčutljivosti za kakšne delce – </a:t>
            </a:r>
            <a:r>
              <a:rPr lang="sl-SI" sz="2800" dirty="0" smtClean="0">
                <a:solidFill>
                  <a:srgbClr val="FF0000"/>
                </a:solidFill>
              </a:rPr>
              <a:t>alergična reakcija</a:t>
            </a:r>
            <a:r>
              <a:rPr lang="sl-SI" sz="2800" dirty="0" smtClean="0"/>
              <a:t>. Posledica takega vnetja je izrazito </a:t>
            </a:r>
            <a:r>
              <a:rPr lang="sl-SI" sz="2800" dirty="0" err="1" smtClean="0">
                <a:solidFill>
                  <a:srgbClr val="FF0000"/>
                </a:solidFill>
              </a:rPr>
              <a:t>zožanje</a:t>
            </a:r>
            <a:r>
              <a:rPr lang="sl-SI" sz="2800" dirty="0" smtClean="0"/>
              <a:t> dihalnih poti.</a:t>
            </a:r>
          </a:p>
          <a:p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75" y="2420888"/>
            <a:ext cx="474122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 err="1" smtClean="0"/>
              <a:t>Heimlichov</a:t>
            </a:r>
            <a:r>
              <a:rPr lang="sl-SI" sz="2800" b="1" dirty="0" smtClean="0"/>
              <a:t> manever</a:t>
            </a:r>
            <a:endParaRPr lang="sl-SI" sz="2800" b="1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6" y="1844824"/>
            <a:ext cx="9147433" cy="4032448"/>
          </a:xfrm>
        </p:spPr>
      </p:pic>
    </p:spTree>
    <p:extLst>
      <p:ext uri="{BB962C8B-B14F-4D97-AF65-F5344CB8AC3E}">
        <p14:creationId xmlns:p14="http://schemas.microsoft.com/office/powerpoint/2010/main" val="382075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sl-SI" sz="3200" b="1" dirty="0" smtClean="0">
                <a:solidFill>
                  <a:srgbClr val="FF0000"/>
                </a:solidFill>
              </a:rPr>
              <a:t>Vpliv kajenja na dihala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256584"/>
          </a:xfrm>
        </p:spPr>
        <p:txBody>
          <a:bodyPr>
            <a:normAutofit/>
          </a:bodyPr>
          <a:lstStyle/>
          <a:p>
            <a:r>
              <a:rPr lang="sl-SI" sz="2800" dirty="0" smtClean="0"/>
              <a:t>V cigaretnem dimu je preko 1000 različnih kemijskih spojin, od katerih so mnoge </a:t>
            </a:r>
            <a:r>
              <a:rPr lang="sl-SI" sz="2800" dirty="0" smtClean="0">
                <a:solidFill>
                  <a:srgbClr val="FF0000"/>
                </a:solidFill>
              </a:rPr>
              <a:t>kancerogene</a:t>
            </a:r>
            <a:r>
              <a:rPr lang="sl-SI" sz="2800" dirty="0" smtClean="0"/>
              <a:t>. Poseben problem pa predstavlja </a:t>
            </a:r>
            <a:r>
              <a:rPr lang="sl-SI" sz="2800" dirty="0" smtClean="0">
                <a:solidFill>
                  <a:srgbClr val="FF0000"/>
                </a:solidFill>
              </a:rPr>
              <a:t>katran</a:t>
            </a:r>
            <a:r>
              <a:rPr lang="sl-SI" sz="2800" dirty="0" smtClean="0"/>
              <a:t>, ki obloži in uniči pljučne mešičke.</a:t>
            </a:r>
          </a:p>
          <a:p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80928"/>
            <a:ext cx="3168352" cy="375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 smtClean="0">
                <a:hlinkClick r:id="rId2"/>
              </a:rPr>
              <a:t>Delovanje pljuč kadilca in nekadilca</a:t>
            </a:r>
            <a:endParaRPr lang="sl-SI" sz="400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Pljuča kadilca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 smtClean="0"/>
              <a:t>Pljuča nekadilca</a:t>
            </a:r>
            <a:endParaRPr lang="sl-SI" dirty="0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4" y="2276872"/>
            <a:ext cx="403244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190272" cy="387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8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52128"/>
          </a:xfrm>
        </p:spPr>
        <p:txBody>
          <a:bodyPr>
            <a:noAutofit/>
          </a:bodyPr>
          <a:lstStyle/>
          <a:p>
            <a:r>
              <a:rPr lang="sl-SI" sz="3200" dirty="0"/>
              <a:t>Težave z prenizkim parcialnim tlakom kisika v </a:t>
            </a:r>
            <a:r>
              <a:rPr lang="sl-SI" sz="3200" dirty="0" smtClean="0"/>
              <a:t>visokogorju</a:t>
            </a:r>
            <a:endParaRPr lang="sl-SI" sz="32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1772816"/>
            <a:ext cx="8496944" cy="468052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Ker je </a:t>
            </a:r>
            <a:r>
              <a:rPr lang="sl-SI" sz="2400" b="1" dirty="0" smtClean="0"/>
              <a:t>voda nestisljiva</a:t>
            </a:r>
            <a:r>
              <a:rPr lang="sl-SI" sz="2400" dirty="0" smtClean="0"/>
              <a:t>, je v njej nemogoče zgostiti raztopljenega kisika. Pri nespremenjeni temperaturi je koncentracija raztopljenega kisika v vodi stalna.</a:t>
            </a:r>
          </a:p>
          <a:p>
            <a:r>
              <a:rPr lang="sl-SI" sz="2400" b="1" dirty="0" smtClean="0"/>
              <a:t>Zrak pa lahko stisnemo </a:t>
            </a:r>
            <a:r>
              <a:rPr lang="sl-SI" sz="2400" dirty="0" smtClean="0"/>
              <a:t>in povečamo koncentracijo kisika. Privlačna sila Zemlje zrak od vrha atmosfere pa do obal morij vse bolj stiska. To pomeni, da je koncentracija kisika ob morju visoka in se z višino niža. </a:t>
            </a:r>
            <a:r>
              <a:rPr lang="sl-SI" sz="2400" u="sng" dirty="0" smtClean="0"/>
              <a:t>Parcialni tlak kisika se z višino niža, zato se ga manj raztopi v krvi in ga tudi s pospešenim dihanjem ne dobimo dovolj v telo</a:t>
            </a:r>
            <a:r>
              <a:rPr lang="sl-SI" sz="2400" dirty="0" smtClean="0"/>
              <a:t>. Pljuča, ki nenehno proizvajajo sluzasto tekočino ne dobijo dovolj ATP, zato začne tekočina zalivati pljučne mehurčke. Bolezensko stanje imenujemo </a:t>
            </a:r>
            <a:r>
              <a:rPr lang="sl-SI" sz="2400" b="1" dirty="0" smtClean="0">
                <a:solidFill>
                  <a:srgbClr val="FF0000"/>
                </a:solidFill>
              </a:rPr>
              <a:t>pljučni edem</a:t>
            </a:r>
            <a:r>
              <a:rPr lang="sl-SI" sz="2400" dirty="0" smtClean="0"/>
              <a:t>.</a:t>
            </a:r>
          </a:p>
          <a:p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14334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sl-SI" sz="2800" dirty="0" smtClean="0">
                <a:solidFill>
                  <a:srgbClr val="FF0000"/>
                </a:solidFill>
              </a:rPr>
              <a:t>2. Dihalne površine so se v vodi pretežno </a:t>
            </a:r>
            <a:r>
              <a:rPr lang="sl-SI" sz="2800" dirty="0" err="1" smtClean="0">
                <a:solidFill>
                  <a:srgbClr val="FF0000"/>
                </a:solidFill>
              </a:rPr>
              <a:t>izvihale</a:t>
            </a:r>
            <a:r>
              <a:rPr lang="sl-SI" sz="2800" dirty="0" smtClean="0">
                <a:solidFill>
                  <a:srgbClr val="FF0000"/>
                </a:solidFill>
              </a:rPr>
              <a:t>, v zraku pa ugreznile v telo</a:t>
            </a:r>
            <a:endParaRPr lang="sl-SI" sz="2800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328592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Pri nekaterih organizmih prodira kisik kar </a:t>
            </a:r>
            <a:r>
              <a:rPr lang="sl-SI" sz="2400" u="sng" dirty="0" smtClean="0"/>
              <a:t>skozi kožo</a:t>
            </a:r>
            <a:r>
              <a:rPr lang="sl-SI" sz="2400" dirty="0" smtClean="0"/>
              <a:t>, ki mora biti </a:t>
            </a:r>
            <a:r>
              <a:rPr lang="sl-SI" sz="2400" u="sng" dirty="0" smtClean="0"/>
              <a:t>tanka, dobro prekrvavljena in vlažna</a:t>
            </a:r>
            <a:r>
              <a:rPr lang="sl-SI" sz="2400" dirty="0" smtClean="0"/>
              <a:t>.</a:t>
            </a:r>
          </a:p>
          <a:p>
            <a:r>
              <a:rPr lang="sl-SI" sz="2400" dirty="0" smtClean="0"/>
              <a:t>Ker pa mora koža ohraniti zaščitno nalogo, so se je pri večini živali razvile posebne </a:t>
            </a:r>
            <a:r>
              <a:rPr lang="sl-SI" sz="2400" b="1" dirty="0" smtClean="0">
                <a:solidFill>
                  <a:srgbClr val="FF0000"/>
                </a:solidFill>
              </a:rPr>
              <a:t>dihalne površine</a:t>
            </a:r>
            <a:r>
              <a:rPr lang="sl-SI" sz="2400" dirty="0" smtClean="0"/>
              <a:t>, ki so tanke, prekrvavljene in vlažne, da je difuzija lažja in hitrejša. Zgrajene so iz tankih ploščatih celic in jim pravimo ploščati ali </a:t>
            </a:r>
            <a:r>
              <a:rPr lang="sl-SI" sz="2400" b="1" dirty="0" smtClean="0">
                <a:solidFill>
                  <a:srgbClr val="FF0000"/>
                </a:solidFill>
              </a:rPr>
              <a:t>dihalni epitel</a:t>
            </a:r>
            <a:r>
              <a:rPr lang="sl-SI" sz="2400" dirty="0" smtClean="0"/>
              <a:t>. Bolj, ko je organizem dejaven in več, kot potrebuje energije, tanjši je dihalni epitel in večja je njegova površina</a:t>
            </a:r>
          </a:p>
          <a:p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2" y="4293096"/>
            <a:ext cx="891724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Dihanje v vodi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616624"/>
          </a:xfrm>
        </p:spPr>
        <p:txBody>
          <a:bodyPr>
            <a:normAutofit/>
          </a:bodyPr>
          <a:lstStyle/>
          <a:p>
            <a:r>
              <a:rPr lang="sl-SI" sz="2600" b="1" dirty="0" smtClean="0"/>
              <a:t>Vodni organizmi </a:t>
            </a:r>
            <a:r>
              <a:rPr lang="sl-SI" sz="2600" dirty="0" smtClean="0"/>
              <a:t>so dihalno površino povečali z </a:t>
            </a:r>
            <a:r>
              <a:rPr lang="sl-SI" sz="2600" u="sng" dirty="0" err="1" smtClean="0"/>
              <a:t>izvihanjem</a:t>
            </a:r>
            <a:r>
              <a:rPr lang="sl-SI" sz="2600" dirty="0" smtClean="0"/>
              <a:t> v okoliški prostor v obliki </a:t>
            </a:r>
            <a:r>
              <a:rPr lang="sl-SI" sz="2600" b="1" dirty="0" smtClean="0">
                <a:solidFill>
                  <a:srgbClr val="FF0000"/>
                </a:solidFill>
              </a:rPr>
              <a:t>zunanjih škrg</a:t>
            </a:r>
            <a:r>
              <a:rPr lang="sl-SI" sz="2600" dirty="0" smtClean="0"/>
              <a:t> in </a:t>
            </a:r>
            <a:r>
              <a:rPr lang="sl-SI" sz="2600" b="1" dirty="0" smtClean="0">
                <a:solidFill>
                  <a:srgbClr val="FF0000"/>
                </a:solidFill>
              </a:rPr>
              <a:t>notranjih škrg</a:t>
            </a:r>
            <a:r>
              <a:rPr lang="sl-SI" sz="2600" dirty="0" smtClean="0"/>
              <a:t>, ki so skrite v dihalni votlini, ki jo imenujemo kar </a:t>
            </a:r>
            <a:r>
              <a:rPr lang="sl-SI" sz="2600" b="1" dirty="0" smtClean="0"/>
              <a:t>škržna votlina</a:t>
            </a:r>
            <a:r>
              <a:rPr lang="sl-SI" sz="2600" dirty="0" smtClean="0"/>
              <a:t>.</a:t>
            </a:r>
          </a:p>
          <a:p>
            <a:r>
              <a:rPr lang="sl-SI" sz="2600" dirty="0" smtClean="0"/>
              <a:t>Da bi kisik difundiral v škrge, morajo biti ves čas oblite z vodo. </a:t>
            </a:r>
            <a:r>
              <a:rPr lang="sl-SI" sz="2600" u="sng" dirty="0" smtClean="0"/>
              <a:t>Zato živali z zunanjimi škrgami ves čas plavajo</a:t>
            </a:r>
            <a:r>
              <a:rPr lang="sl-SI" sz="2600" dirty="0" smtClean="0"/>
              <a:t>. </a:t>
            </a:r>
            <a:r>
              <a:rPr lang="sl-SI" sz="2600" u="sng" dirty="0" smtClean="0"/>
              <a:t>Živali z notranjimi škrgami pa pretok omogočijo s pomočjo vsiljenega toka, ki ga izvajajo </a:t>
            </a:r>
            <a:r>
              <a:rPr lang="sl-SI" sz="2600" b="1" u="sng" dirty="0" smtClean="0"/>
              <a:t>prirejene okončine</a:t>
            </a:r>
            <a:r>
              <a:rPr lang="sl-SI" sz="2600" u="sng" dirty="0"/>
              <a:t> </a:t>
            </a:r>
            <a:r>
              <a:rPr lang="sl-SI" sz="2600" dirty="0" smtClean="0"/>
              <a:t>(</a:t>
            </a:r>
            <a:r>
              <a:rPr lang="sl-SI" sz="2600" dirty="0" err="1" smtClean="0"/>
              <a:t>npr</a:t>
            </a:r>
            <a:r>
              <a:rPr lang="sl-SI" sz="2600" dirty="0" smtClean="0"/>
              <a:t>: raki) ali z dihalnimi gibi (ribe: </a:t>
            </a:r>
            <a:r>
              <a:rPr lang="sl-SI" sz="1800" dirty="0">
                <a:hlinkClick r:id="rId2"/>
              </a:rPr>
              <a:t>https://</a:t>
            </a:r>
            <a:r>
              <a:rPr lang="sl-SI" sz="1800" dirty="0" smtClean="0">
                <a:hlinkClick r:id="rId2"/>
              </a:rPr>
              <a:t>www.youtube.com/watch?v=bEeTlm5Hlq4</a:t>
            </a:r>
            <a:r>
              <a:rPr lang="sl-SI" sz="1800" dirty="0" smtClean="0"/>
              <a:t> )</a:t>
            </a:r>
            <a:endParaRPr lang="sl-SI" sz="2600" dirty="0" smtClean="0"/>
          </a:p>
          <a:p>
            <a:endParaRPr lang="sl-SI" sz="2800" dirty="0" smtClean="0"/>
          </a:p>
          <a:p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8" y="4293096"/>
            <a:ext cx="884108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646113" y="188913"/>
            <a:ext cx="8497887" cy="6669087"/>
          </a:xfrm>
        </p:spPr>
        <p:txBody>
          <a:bodyPr>
            <a:norm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Ribe</a:t>
            </a:r>
            <a:r>
              <a:rPr lang="sl-SI" dirty="0" smtClean="0"/>
              <a:t> dihajo s škrgami, ki so v škržni votlini.</a:t>
            </a:r>
          </a:p>
          <a:p>
            <a:pPr>
              <a:buFontTx/>
              <a:buChar char="-"/>
            </a:pPr>
            <a:r>
              <a:rPr lang="sl-SI" sz="2800" dirty="0" smtClean="0"/>
              <a:t>Pri </a:t>
            </a:r>
            <a:r>
              <a:rPr lang="sl-SI" sz="2800" b="1" dirty="0" smtClean="0"/>
              <a:t>kostnicah</a:t>
            </a:r>
            <a:r>
              <a:rPr lang="sl-SI" sz="2800" dirty="0" smtClean="0"/>
              <a:t> </a:t>
            </a:r>
            <a:r>
              <a:rPr lang="sl-SI" sz="2800" u="sng" dirty="0" smtClean="0"/>
              <a:t>omogočajo dihalne gibe </a:t>
            </a:r>
            <a:r>
              <a:rPr lang="sl-SI" sz="2800" b="1" u="sng" dirty="0" smtClean="0"/>
              <a:t>škržni poklopec </a:t>
            </a:r>
            <a:r>
              <a:rPr lang="sl-SI" sz="2800" dirty="0" smtClean="0"/>
              <a:t>in </a:t>
            </a:r>
            <a:r>
              <a:rPr lang="sl-SI" sz="2800" b="1" u="sng" dirty="0" smtClean="0"/>
              <a:t>usta</a:t>
            </a:r>
            <a:r>
              <a:rPr lang="sl-SI" sz="2800" dirty="0" smtClean="0"/>
              <a:t>. To sta dve </a:t>
            </a:r>
            <a:r>
              <a:rPr lang="sl-SI" sz="2800" b="1" dirty="0" smtClean="0"/>
              <a:t>črpalki</a:t>
            </a:r>
            <a:r>
              <a:rPr lang="sl-SI" sz="2800" dirty="0" smtClean="0"/>
              <a:t>, ki poganjata vodo prek škrg v eni smeri.</a:t>
            </a:r>
          </a:p>
          <a:p>
            <a:pPr>
              <a:buFontTx/>
              <a:buChar char="-"/>
            </a:pPr>
            <a:r>
              <a:rPr lang="sl-SI" sz="2800" b="1" dirty="0" smtClean="0"/>
              <a:t>Hrustančnice</a:t>
            </a:r>
            <a:r>
              <a:rPr lang="sl-SI" sz="2800" dirty="0" smtClean="0"/>
              <a:t> imajo  </a:t>
            </a:r>
            <a:r>
              <a:rPr lang="sl-SI" sz="2800" u="sng" dirty="0" smtClean="0"/>
              <a:t>škržne reže skozi katere gre iz škržne votline voda. Da bi riba zagotovila stalno oblivanje škrg s svežo vodo, </a:t>
            </a:r>
            <a:r>
              <a:rPr lang="sl-SI" sz="2800" b="1" u="sng" dirty="0" smtClean="0"/>
              <a:t>mora stalno plavati</a:t>
            </a:r>
            <a:r>
              <a:rPr lang="sl-SI" sz="2800" b="1" dirty="0" smtClean="0"/>
              <a:t>. </a:t>
            </a:r>
          </a:p>
          <a:p>
            <a:pPr marL="0" indent="0">
              <a:buNone/>
            </a:pPr>
            <a:r>
              <a:rPr lang="sl-SI" sz="2800" dirty="0" smtClean="0"/>
              <a:t>-Učinkovito sprejemanje kisika iz vode omogoča </a:t>
            </a:r>
            <a:r>
              <a:rPr lang="sl-SI" sz="2800" dirty="0" smtClean="0">
                <a:solidFill>
                  <a:srgbClr val="FF0000"/>
                </a:solidFill>
              </a:rPr>
              <a:t>protitočni sistem</a:t>
            </a:r>
            <a:r>
              <a:rPr lang="sl-SI" sz="2800" dirty="0" smtClean="0"/>
              <a:t>, kjer voda teče v eni smeri, kri v škržnih lističih pa v drugi. </a:t>
            </a:r>
          </a:p>
          <a:p>
            <a:pPr marL="0" indent="0">
              <a:buNone/>
            </a:pP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4804353"/>
            <a:ext cx="6408713" cy="19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2083</Words>
  <Application>Microsoft Office PowerPoint</Application>
  <PresentationFormat>Diaprojekcija na zaslonu (4:3)</PresentationFormat>
  <Paragraphs>132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54</vt:i4>
      </vt:variant>
    </vt:vector>
  </HeadingPairs>
  <TitlesOfParts>
    <vt:vector size="55" baseType="lpstr">
      <vt:lpstr>Officeova tema</vt:lpstr>
      <vt:lpstr>Kisik, potreben za popolno oksidacijo hranil, se izmenjuje prek DIHAL</vt:lpstr>
      <vt:lpstr>1. Dihalni plini se do celic prenašajo z difuzijo in z vsiljenim tokom</vt:lpstr>
      <vt:lpstr>Difuzijska razdalja</vt:lpstr>
      <vt:lpstr>Lastnosti dihalnih plinov </vt:lpstr>
      <vt:lpstr>Delež kisika</vt:lpstr>
      <vt:lpstr>Težave z prenizkim parcialnim tlakom kisika v visokogorju</vt:lpstr>
      <vt:lpstr>2. Dihalne površine so se v vodi pretežno izvihale, v zraku pa ugreznile v telo</vt:lpstr>
      <vt:lpstr>Dihanje v vodi</vt:lpstr>
      <vt:lpstr>PowerPointova predstavitev</vt:lpstr>
      <vt:lpstr>PowerPointova predstavitev</vt:lpstr>
      <vt:lpstr>Prednosti protitočnega sistema</vt:lpstr>
      <vt:lpstr>Dihanje vodnih nevretenčarjev</vt:lpstr>
      <vt:lpstr>4. Živali so dihalne organe prilagodile tako svojim potrebam kot zakonitostim, ki vladajo v okolju</vt:lpstr>
      <vt:lpstr>PowerPointova predstavitev</vt:lpstr>
      <vt:lpstr>PowerPointova predstavitev</vt:lpstr>
      <vt:lpstr> Kopenski členonožci dihajo z zračnicami (traheje, vzdušnice),  ki so lahko listaste ali cevaste </vt:lpstr>
      <vt:lpstr>S prehodom na kopno so se na dihalnih površinah pojavili veliki problemi</vt:lpstr>
      <vt:lpstr>Kisik se v dihalnih votlinah izmenjuje z dihalnimi gibi</vt:lpstr>
      <vt:lpstr>Dihalni gibi: vdih in izdih</vt:lpstr>
      <vt:lpstr>Dihalni gibi</vt:lpstr>
      <vt:lpstr>Model, ki pokaže dihalne gibe</vt:lpstr>
      <vt:lpstr>Pot zraka do pljučnih mešičkov</vt:lpstr>
      <vt:lpstr>Nepopolna izmenjava kisika v sesalskih pljučih</vt:lpstr>
      <vt:lpstr>PowerPointova predstavitev</vt:lpstr>
      <vt:lpstr>Izmenjava plinov na vlažni dihalni površini</vt:lpstr>
      <vt:lpstr>Razvoj vretenčarskih pljuč</vt:lpstr>
      <vt:lpstr>PowerPointova predstavitev</vt:lpstr>
      <vt:lpstr>Zgradba človeških pljuč je popolnoma enaka kot zgradba pljuč vseh sesalcev</vt:lpstr>
      <vt:lpstr>PowerPointova predstavitev</vt:lpstr>
      <vt:lpstr>Glasilke so v grgavcu</vt:lpstr>
      <vt:lpstr>Pljuča</vt:lpstr>
      <vt:lpstr>PowerPointova predstavitev</vt:lpstr>
      <vt:lpstr>Difuzija dihalnih plinov</vt:lpstr>
      <vt:lpstr>PowerPointova predstavitev</vt:lpstr>
      <vt:lpstr>PowerPointova predstavitev</vt:lpstr>
      <vt:lpstr>PowerPointova predstavitev</vt:lpstr>
      <vt:lpstr>Dihalna površina odraslega človeka meri 80-120 m2</vt:lpstr>
      <vt:lpstr>Zgradba ptičjih pljuč se v veliki meri razlikuje od pljuč drugih živali</vt:lpstr>
      <vt:lpstr>Dihalni ciklus pri ptičih</vt:lpstr>
      <vt:lpstr>Izkoriščanje enosmernega zračnega toka skozi pljuča</vt:lpstr>
      <vt:lpstr>Ogljikov dioksid se po krvi prenaša pretežno v obliki bikarbonatnega iona</vt:lpstr>
      <vt:lpstr>PowerPointova predstavitev</vt:lpstr>
      <vt:lpstr>PowerPointova predstavitev</vt:lpstr>
      <vt:lpstr>Pljuča sodelujejo pri uravnavanju notranjega okolja - dodatek za maturo</vt:lpstr>
      <vt:lpstr>Uravnavanje pH v krvi</vt:lpstr>
      <vt:lpstr>Posledice motenj pri dihanju</vt:lpstr>
      <vt:lpstr>PowerPointova predstavitev</vt:lpstr>
      <vt:lpstr> Pljuča ogrožajo številne pljučne bolezni</vt:lpstr>
      <vt:lpstr>Levkociti branijo zgornja dihala</vt:lpstr>
      <vt:lpstr>PowerPointova predstavitev</vt:lpstr>
      <vt:lpstr>Naduha ali astma</vt:lpstr>
      <vt:lpstr>Heimlichov manever</vt:lpstr>
      <vt:lpstr>Vpliv kajenja na dihala</vt:lpstr>
      <vt:lpstr>Delovanje pljuč kadilca in nekadilca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Kisik, potreben za popolno oksidacijo hranil, se izmenjuje prek DIHAL</dc:title>
  <dc:creator>Kocar</dc:creator>
  <cp:lastModifiedBy>Sony</cp:lastModifiedBy>
  <cp:revision>73</cp:revision>
  <dcterms:created xsi:type="dcterms:W3CDTF">2013-11-28T19:17:55Z</dcterms:created>
  <dcterms:modified xsi:type="dcterms:W3CDTF">2020-03-30T19:21:51Z</dcterms:modified>
</cp:coreProperties>
</file>