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0" r:id="rId4"/>
    <p:sldId id="261" r:id="rId5"/>
    <p:sldId id="262" r:id="rId6"/>
    <p:sldId id="263" r:id="rId7"/>
    <p:sldId id="280" r:id="rId8"/>
    <p:sldId id="257" r:id="rId9"/>
    <p:sldId id="264" r:id="rId10"/>
    <p:sldId id="258" r:id="rId11"/>
    <p:sldId id="265" r:id="rId12"/>
    <p:sldId id="266" r:id="rId13"/>
    <p:sldId id="267" r:id="rId14"/>
    <p:sldId id="268" r:id="rId15"/>
    <p:sldId id="281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78" r:id="rId26"/>
    <p:sldId id="284" r:id="rId27"/>
    <p:sldId id="283" r:id="rId28"/>
    <p:sldId id="285" r:id="rId29"/>
    <p:sldId id="286" r:id="rId30"/>
    <p:sldId id="259" r:id="rId31"/>
    <p:sldId id="277" r:id="rId3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A58-DDE2-4C0C-8044-F803287A0C0C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AC2B-3DC3-47C3-93DD-7C15D4F719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812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A58-DDE2-4C0C-8044-F803287A0C0C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AC2B-3DC3-47C3-93DD-7C15D4F719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22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A58-DDE2-4C0C-8044-F803287A0C0C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AC2B-3DC3-47C3-93DD-7C15D4F719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390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A58-DDE2-4C0C-8044-F803287A0C0C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AC2B-3DC3-47C3-93DD-7C15D4F719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545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A58-DDE2-4C0C-8044-F803287A0C0C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AC2B-3DC3-47C3-93DD-7C15D4F719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628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A58-DDE2-4C0C-8044-F803287A0C0C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AC2B-3DC3-47C3-93DD-7C15D4F719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174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A58-DDE2-4C0C-8044-F803287A0C0C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AC2B-3DC3-47C3-93DD-7C15D4F719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460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A58-DDE2-4C0C-8044-F803287A0C0C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AC2B-3DC3-47C3-93DD-7C15D4F719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06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A58-DDE2-4C0C-8044-F803287A0C0C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AC2B-3DC3-47C3-93DD-7C15D4F719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509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A58-DDE2-4C0C-8044-F803287A0C0C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AC2B-3DC3-47C3-93DD-7C15D4F719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04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05A58-DDE2-4C0C-8044-F803287A0C0C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AC2B-3DC3-47C3-93DD-7C15D4F719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750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05A58-DDE2-4C0C-8044-F803287A0C0C}" type="datetimeFigureOut">
              <a:rPr lang="sl-SI" smtClean="0"/>
              <a:t>17.3.2020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BAC2B-3DC3-47C3-93DD-7C15D4F719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71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KfvYQgT2M-k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l.wikipedia.org/w/index.php?title=RuBisCO&amp;action=edit&amp;redlink=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blVWZpDkOw" TargetMode="External"/><Relationship Id="rId2" Type="http://schemas.openxmlformats.org/officeDocument/2006/relationships/hyperlink" Target="https://www.youtube.com/watch?v=IT6TIv1UKgQ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YSD1jOD1dQ" TargetMode="External"/><Relationship Id="rId4" Type="http://schemas.openxmlformats.org/officeDocument/2006/relationships/hyperlink" Target="https://www.youtube.com/watch?v=IHee7zyE8QE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Hee7zyE8QE" TargetMode="External"/><Relationship Id="rId3" Type="http://schemas.openxmlformats.org/officeDocument/2006/relationships/hyperlink" Target="https://eucbeniki.sio.si/nar6/1541/index4.html" TargetMode="External"/><Relationship Id="rId7" Type="http://schemas.openxmlformats.org/officeDocument/2006/relationships/hyperlink" Target="https://www.youtube.com/watch?v=ublVWZpDkOw" TargetMode="External"/><Relationship Id="rId12" Type="http://schemas.openxmlformats.org/officeDocument/2006/relationships/hyperlink" Target="https://www.google.com/search?q=calvin+cycle&amp;tbm=isch&amp;source=iu&amp;ictx=1&amp;fir=IenmAr3bbggVOM:,H9etJipSSI3RLM,_&amp;vet=1&amp;usg=AI4_-kRGascLrOBm1lr8okUMMYNpqGLMoA&amp;sa=X&amp;ved=2ahUKEwiL77bP257oAhVQTsAKHbDiB7wQ9QEwAXoECAUQHg#imgrc=UAlMVVjNRk4D3M" TargetMode="External"/><Relationship Id="rId2" Type="http://schemas.openxmlformats.org/officeDocument/2006/relationships/hyperlink" Target="https://www.youtube.com/watch?v=OYSD1jOD1d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T6TIv1UKgQ" TargetMode="External"/><Relationship Id="rId11" Type="http://schemas.openxmlformats.org/officeDocument/2006/relationships/hyperlink" Target="https://sl.wikipedia.org/wiki/Fotosinteza" TargetMode="External"/><Relationship Id="rId5" Type="http://schemas.openxmlformats.org/officeDocument/2006/relationships/hyperlink" Target="https://www.youtube.com/watch?v=KfvYQgT2M-k" TargetMode="External"/><Relationship Id="rId10" Type="http://schemas.openxmlformats.org/officeDocument/2006/relationships/hyperlink" Target="https://www.google.com/search?q=fotosinteza+formula&amp;tbm=isch&amp;chips=q:fotosinteza+formula,online_chips:klorofila&amp;hl=sl&amp;ved=2ahUKEwjMirfInp7oAhUHNRQKHQFoAxsQ4lYoBnoECAEQGg&amp;biw=1506&amp;bih=706" TargetMode="External"/><Relationship Id="rId4" Type="http://schemas.openxmlformats.org/officeDocument/2006/relationships/hyperlink" Target="https://www.wikiwand.com/sl/Rastlinski_list" TargetMode="External"/><Relationship Id="rId9" Type="http://schemas.openxmlformats.org/officeDocument/2006/relationships/hyperlink" Target="https://eucbeniki.sio.si/nit5/1338/index1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kindarspirit/10-photosynthesis" TargetMode="External"/><Relationship Id="rId2" Type="http://schemas.openxmlformats.org/officeDocument/2006/relationships/hyperlink" Target="https://www.google.com/search?q=C4+leaf+stoma&amp;tbm=isch&amp;ved=2ahUKEwiHu9q3-KDoAhWWtqQKHfTADX0Q2-cCegQIABAA&amp;oq=C4+leaf+stoma&amp;gs_l=img.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f.uni-lj.si/fileadmin/groups/2711/Gradiva_Batic_Predavanja_Bolonja/Batic_P_Bolonja_VET-Fotosinteza-08-09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l.wikipedia.org/wiki/Fotosinteza#cite_note-2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 smtClean="0"/>
              <a:t>FOTOSINTEZA</a:t>
            </a:r>
            <a:endParaRPr lang="sl-SI" sz="5400" b="1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Je proces pretvorbe svetlobne energije v kemično.</a:t>
            </a:r>
          </a:p>
          <a:p>
            <a:r>
              <a:rPr lang="sl-SI" dirty="0" smtClean="0"/>
              <a:t>Teče v zelenih delih modrozelenih cepljivk in rastlin, ki jih zato imenujemo </a:t>
            </a:r>
            <a:r>
              <a:rPr lang="sl-SI" dirty="0" err="1" smtClean="0"/>
              <a:t>fotoavtotrofi</a:t>
            </a:r>
            <a:r>
              <a:rPr lang="sl-SI" dirty="0" smtClean="0"/>
              <a:t>.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sz="1400" dirty="0">
                <a:hlinkClick r:id="rId2"/>
              </a:rPr>
              <a:t>https://www.youtube.com/watch?v=KfvYQgT2M-k</a:t>
            </a:r>
            <a:endParaRPr lang="sl-SI" sz="1400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1026" name="Picture 2" descr="Rezultat iskanja slik za fotosintez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8" b="162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95" y="4122020"/>
            <a:ext cx="3973830" cy="5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0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2154"/>
          </a:xfrm>
        </p:spPr>
        <p:txBody>
          <a:bodyPr>
            <a:normAutofit/>
          </a:bodyPr>
          <a:lstStyle/>
          <a:p>
            <a:pPr algn="ctr"/>
            <a:r>
              <a:rPr lang="sl-SI" dirty="0" err="1" smtClean="0"/>
              <a:t>Fotosistem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364479"/>
          </a:xfrm>
        </p:spPr>
        <p:txBody>
          <a:bodyPr>
            <a:normAutofit/>
          </a:bodyPr>
          <a:lstStyle/>
          <a:p>
            <a:r>
              <a:rPr lang="sl-SI" dirty="0" err="1" smtClean="0"/>
              <a:t>Fotosistem</a:t>
            </a:r>
            <a:r>
              <a:rPr lang="sl-SI" dirty="0" smtClean="0"/>
              <a:t> je skupek </a:t>
            </a:r>
            <a:r>
              <a:rPr lang="sl-SI" dirty="0" err="1" smtClean="0"/>
              <a:t>fotosintetskih</a:t>
            </a:r>
            <a:r>
              <a:rPr lang="sl-SI" dirty="0" smtClean="0"/>
              <a:t> barvil in beljakovin zasidran v notranji membrani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Dva </a:t>
            </a:r>
            <a:r>
              <a:rPr lang="sl-SI" dirty="0" err="1" smtClean="0"/>
              <a:t>fotosistema</a:t>
            </a:r>
            <a:r>
              <a:rPr lang="sl-SI" dirty="0" smtClean="0"/>
              <a:t> – FS I (1) in FS II (2)</a:t>
            </a:r>
          </a:p>
          <a:p>
            <a:r>
              <a:rPr lang="sl-SI" dirty="0" smtClean="0"/>
              <a:t>FS I sodeluje pri sklapljanju ATP in tvorbi NADPH</a:t>
            </a:r>
            <a:endParaRPr lang="sl-SI" baseline="30000" dirty="0" smtClean="0"/>
          </a:p>
          <a:p>
            <a:r>
              <a:rPr lang="sl-SI" dirty="0" smtClean="0"/>
              <a:t>FS II je namenjen nadomeščanju e- v FS I in črpanju H</a:t>
            </a:r>
            <a:r>
              <a:rPr lang="sl-SI" baseline="30000" dirty="0" smtClean="0"/>
              <a:t>+</a:t>
            </a:r>
            <a:r>
              <a:rPr lang="sl-SI" dirty="0" smtClean="0"/>
              <a:t> v MMP, odpadni produkt je O</a:t>
            </a:r>
            <a:r>
              <a:rPr lang="sl-SI" baseline="-25000" dirty="0" smtClean="0"/>
              <a:t>2</a:t>
            </a:r>
            <a:r>
              <a:rPr lang="sl-SI" dirty="0" smtClean="0"/>
              <a:t>, ki nastaja pri fotolizi vode</a:t>
            </a:r>
            <a:endParaRPr lang="sl-SI" baseline="-25000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634" y="1553894"/>
            <a:ext cx="5543006" cy="29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6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sl-SI" dirty="0" err="1" smtClean="0"/>
              <a:t>Fotosistem</a:t>
            </a:r>
            <a:r>
              <a:rPr lang="sl-SI" dirty="0" smtClean="0"/>
              <a:t> 1 (FS I)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166949"/>
            <a:ext cx="10515600" cy="5010014"/>
          </a:xfrm>
        </p:spPr>
        <p:txBody>
          <a:bodyPr/>
          <a:lstStyle/>
          <a:p>
            <a:pPr marL="0" indent="0" algn="ctr">
              <a:buNone/>
            </a:pPr>
            <a:r>
              <a:rPr lang="sl-SI" b="1" dirty="0" smtClean="0"/>
              <a:t>Cikličen transport</a:t>
            </a:r>
          </a:p>
          <a:p>
            <a:r>
              <a:rPr lang="sl-SI" dirty="0" smtClean="0"/>
              <a:t>4 fotoni izbijejo 4 e- iz klorofila A 700 (imajo visoko E)</a:t>
            </a:r>
          </a:p>
          <a:p>
            <a:r>
              <a:rPr lang="sl-SI" dirty="0" smtClean="0"/>
              <a:t>e- preko prenašalcev preidejo na </a:t>
            </a:r>
            <a:r>
              <a:rPr lang="sl-SI" dirty="0" err="1" smtClean="0"/>
              <a:t>citokrom</a:t>
            </a:r>
            <a:r>
              <a:rPr lang="sl-SI" dirty="0" smtClean="0"/>
              <a:t> in s svojo E omogočijo transport H</a:t>
            </a:r>
            <a:r>
              <a:rPr lang="sl-SI" baseline="30000" dirty="0" smtClean="0"/>
              <a:t>+</a:t>
            </a:r>
            <a:r>
              <a:rPr lang="sl-SI" dirty="0" smtClean="0"/>
              <a:t> v MMP (kasneje omogočijo sklopitev ATP)</a:t>
            </a:r>
          </a:p>
          <a:p>
            <a:r>
              <a:rPr lang="sl-SI" dirty="0" smtClean="0"/>
              <a:t>e- se vrnejo nazaj v FS I (v Mg</a:t>
            </a:r>
            <a:r>
              <a:rPr lang="sl-SI" baseline="30000" dirty="0" smtClean="0"/>
              <a:t>2+ </a:t>
            </a:r>
            <a:r>
              <a:rPr lang="sl-SI" dirty="0" smtClean="0"/>
              <a:t>iz katerega so bili izbiti)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966" y="3484227"/>
            <a:ext cx="8380775" cy="32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l-SI" sz="2800" b="1" dirty="0" smtClean="0"/>
              <a:t>Acikličen transport</a:t>
            </a:r>
            <a:endParaRPr lang="sl-SI" sz="28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4 fotoni izbijejo 4 e- iz klorofila A 700 (imajo visoko E)</a:t>
            </a:r>
          </a:p>
          <a:p>
            <a:r>
              <a:rPr lang="sl-SI" dirty="0" smtClean="0"/>
              <a:t>Preko prenašalcev se prenesejo na 2 NADP</a:t>
            </a:r>
            <a:r>
              <a:rPr lang="sl-SI" baseline="30000" dirty="0" smtClean="0"/>
              <a:t>+</a:t>
            </a:r>
            <a:r>
              <a:rPr lang="sl-SI" dirty="0" smtClean="0"/>
              <a:t>, ki se reducira v NADP</a:t>
            </a:r>
            <a:r>
              <a:rPr lang="sl-SI" baseline="30000" dirty="0" smtClean="0"/>
              <a:t>-</a:t>
            </a:r>
          </a:p>
          <a:p>
            <a:r>
              <a:rPr lang="sl-SI" dirty="0" smtClean="0"/>
              <a:t>NADP</a:t>
            </a:r>
            <a:r>
              <a:rPr lang="sl-SI" baseline="30000" dirty="0" smtClean="0"/>
              <a:t>- </a:t>
            </a:r>
            <a:r>
              <a:rPr lang="sl-SI" dirty="0" smtClean="0"/>
              <a:t>veže H</a:t>
            </a:r>
            <a:r>
              <a:rPr lang="sl-SI" baseline="30000" dirty="0" smtClean="0"/>
              <a:t>+</a:t>
            </a:r>
          </a:p>
          <a:p>
            <a:r>
              <a:rPr lang="sl-SI" dirty="0" smtClean="0"/>
              <a:t>Nastaneta 2 NADPH, ki kasneje vstopata v </a:t>
            </a:r>
            <a:r>
              <a:rPr lang="sl-SI" dirty="0" err="1" smtClean="0"/>
              <a:t>Calvinov</a:t>
            </a:r>
            <a:r>
              <a:rPr lang="sl-SI" dirty="0" smtClean="0"/>
              <a:t> cikel</a:t>
            </a:r>
            <a:endParaRPr lang="sl-SI" baseline="30000" dirty="0"/>
          </a:p>
          <a:p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8280" y="1825625"/>
            <a:ext cx="4749439" cy="435133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217" y="1825625"/>
            <a:ext cx="4805502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5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>
            <a:noAutofit/>
          </a:bodyPr>
          <a:lstStyle/>
          <a:p>
            <a:pPr algn="ctr"/>
            <a:r>
              <a:rPr lang="sl-SI" sz="4000" dirty="0" err="1" smtClean="0"/>
              <a:t>Fotosistem</a:t>
            </a:r>
            <a:r>
              <a:rPr lang="sl-SI" sz="4000" dirty="0" smtClean="0"/>
              <a:t> 2 (FS II)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4 fotoni izbijejo 4 e- iz klorofila A </a:t>
            </a:r>
            <a:r>
              <a:rPr lang="sl-SI" dirty="0" smtClean="0"/>
              <a:t>680 </a:t>
            </a:r>
            <a:r>
              <a:rPr lang="sl-SI" dirty="0"/>
              <a:t>(imajo visoko E)</a:t>
            </a:r>
          </a:p>
          <a:p>
            <a:r>
              <a:rPr lang="sl-SI" dirty="0" smtClean="0"/>
              <a:t>Preko PQ (</a:t>
            </a:r>
            <a:r>
              <a:rPr lang="sl-SI" dirty="0" err="1" smtClean="0"/>
              <a:t>plastokinon</a:t>
            </a:r>
            <a:r>
              <a:rPr lang="sl-SI" dirty="0" smtClean="0"/>
              <a:t>) se prenesejo na </a:t>
            </a:r>
            <a:r>
              <a:rPr lang="sl-SI" dirty="0" err="1" smtClean="0"/>
              <a:t>citokrom</a:t>
            </a:r>
            <a:endParaRPr lang="sl-SI" dirty="0" smtClean="0"/>
          </a:p>
          <a:p>
            <a:r>
              <a:rPr lang="sl-SI" dirty="0"/>
              <a:t>s svojo E omogočijo transport H</a:t>
            </a:r>
            <a:r>
              <a:rPr lang="sl-SI" baseline="30000" dirty="0"/>
              <a:t>+</a:t>
            </a:r>
            <a:r>
              <a:rPr lang="sl-SI" dirty="0"/>
              <a:t> v </a:t>
            </a:r>
            <a:r>
              <a:rPr lang="sl-SI" dirty="0" smtClean="0"/>
              <a:t>MMP (kasneje sklopitev ATP)</a:t>
            </a:r>
          </a:p>
          <a:p>
            <a:r>
              <a:rPr lang="sl-SI" dirty="0" smtClean="0"/>
              <a:t>Preko PC (</a:t>
            </a:r>
            <a:r>
              <a:rPr lang="sl-SI" dirty="0" err="1" smtClean="0"/>
              <a:t>plastokinon</a:t>
            </a:r>
            <a:r>
              <a:rPr lang="sl-SI" dirty="0" smtClean="0"/>
              <a:t>) nadaljujejo pot v FS II, kjer nadomestijo izbite 4 e-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7127" y="1825625"/>
            <a:ext cx="46117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31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6624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 smtClean="0"/>
              <a:t>FS II – fotoliza vode</a:t>
            </a:r>
            <a:endParaRPr lang="sl-SI" sz="2800" b="1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/>
              <a:t>2 molekuli H</a:t>
            </a:r>
            <a:r>
              <a:rPr lang="sl-SI" baseline="-25000" dirty="0" smtClean="0"/>
              <a:t>2</a:t>
            </a:r>
            <a:r>
              <a:rPr lang="sl-SI" dirty="0" smtClean="0"/>
              <a:t>O se pod vplivom svetlobe (4 fotoni) razgradita v:</a:t>
            </a:r>
          </a:p>
          <a:p>
            <a:r>
              <a:rPr lang="sl-SI" dirty="0"/>
              <a:t>4</a:t>
            </a:r>
            <a:r>
              <a:rPr lang="sl-SI" dirty="0" smtClean="0"/>
              <a:t> e- (nadomestijo izbite v FS II)</a:t>
            </a:r>
          </a:p>
          <a:p>
            <a:r>
              <a:rPr lang="sl-SI" dirty="0" smtClean="0"/>
              <a:t>2 H+ (se prenesejo v MMP)</a:t>
            </a:r>
          </a:p>
          <a:p>
            <a:r>
              <a:rPr lang="sl-SI" dirty="0" smtClean="0"/>
              <a:t>O</a:t>
            </a:r>
            <a:r>
              <a:rPr lang="sl-SI" baseline="-25000" dirty="0" smtClean="0"/>
              <a:t>2</a:t>
            </a:r>
            <a:r>
              <a:rPr lang="sl-SI" dirty="0" smtClean="0"/>
              <a:t>, ki je odpadni produkt, ki iz lista izstopi preko listnih rež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13" name="Označba mesta vsebine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4857" y="1825625"/>
            <a:ext cx="5136285" cy="4351338"/>
          </a:xfrm>
          <a:prstGeom prst="rect">
            <a:avLst/>
          </a:prstGeom>
        </p:spPr>
      </p:pic>
      <p:pic>
        <p:nvPicPr>
          <p:cNvPr id="9" name="Slika 8"/>
          <p:cNvPicPr/>
          <p:nvPr/>
        </p:nvPicPr>
        <p:blipFill>
          <a:blip r:embed="rId3"/>
          <a:stretch>
            <a:fillRect/>
          </a:stretch>
        </p:blipFill>
        <p:spPr>
          <a:xfrm>
            <a:off x="741520" y="4699454"/>
            <a:ext cx="5074920" cy="13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04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72" y="153336"/>
            <a:ext cx="8930221" cy="67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3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612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Preveri</a:t>
            </a:r>
            <a:endParaRPr lang="sl-SI" b="1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838200" y="1262743"/>
            <a:ext cx="10515600" cy="491422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Pojasni, zakaj jeseni listi spremenijo barvo</a:t>
            </a:r>
          </a:p>
          <a:p>
            <a:r>
              <a:rPr lang="sl-SI" dirty="0" smtClean="0"/>
              <a:t>Zakaj je klorofil A reakcijski center?</a:t>
            </a:r>
          </a:p>
          <a:p>
            <a:r>
              <a:rPr lang="sl-SI" dirty="0" smtClean="0"/>
              <a:t>Kaj je reakcijski center?</a:t>
            </a:r>
          </a:p>
          <a:p>
            <a:r>
              <a:rPr lang="sl-SI" dirty="0" smtClean="0"/>
              <a:t>Katere valovne dolžine prvenstveno izrabljajo rastline?</a:t>
            </a:r>
          </a:p>
          <a:p>
            <a:r>
              <a:rPr lang="sl-SI" dirty="0" smtClean="0"/>
              <a:t>Kakšen bi bil potek fotosinteze, če bi rastlino osvetlili z zeleno svetlobo?</a:t>
            </a:r>
          </a:p>
          <a:p>
            <a:r>
              <a:rPr lang="sl-SI" dirty="0" smtClean="0"/>
              <a:t>Kakšen je pomen cikličnega transporta e-?</a:t>
            </a:r>
          </a:p>
          <a:p>
            <a:r>
              <a:rPr lang="sl-SI" dirty="0" smtClean="0"/>
              <a:t>Kakšen je pomen acikličnega transporta e-?</a:t>
            </a:r>
          </a:p>
          <a:p>
            <a:r>
              <a:rPr lang="sl-SI" dirty="0" smtClean="0"/>
              <a:t>Ali rastline vršijo fotosintezo zaradi proizvodnje kisika? Pojasni</a:t>
            </a:r>
          </a:p>
          <a:p>
            <a:r>
              <a:rPr lang="sl-SI" dirty="0" smtClean="0"/>
              <a:t>Kakšen je pomen </a:t>
            </a:r>
            <a:r>
              <a:rPr lang="sl-SI" dirty="0" err="1" smtClean="0"/>
              <a:t>fotosistema</a:t>
            </a:r>
            <a:r>
              <a:rPr lang="sl-SI" dirty="0" smtClean="0"/>
              <a:t> 2 (FS II)?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6858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572"/>
          </a:xfrm>
        </p:spPr>
        <p:txBody>
          <a:bodyPr/>
          <a:lstStyle/>
          <a:p>
            <a:pPr algn="ctr"/>
            <a:r>
              <a:rPr lang="sl-SI" b="1" dirty="0" smtClean="0"/>
              <a:t>Od svetlobe neodvisne faze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184366"/>
            <a:ext cx="10515600" cy="4992597"/>
          </a:xfrm>
        </p:spPr>
        <p:txBody>
          <a:bodyPr/>
          <a:lstStyle/>
          <a:p>
            <a:r>
              <a:rPr lang="sl-SI" dirty="0" smtClean="0"/>
              <a:t>Ali so zares od svetlobe neodvisne?</a:t>
            </a:r>
          </a:p>
          <a:p>
            <a:r>
              <a:rPr lang="sl-SI" dirty="0" smtClean="0"/>
              <a:t>V drugem delu fotosinteze rastlina namreč potrebuje produkte „svetlobne“ faze – ATP in NADPH</a:t>
            </a:r>
          </a:p>
          <a:p>
            <a:r>
              <a:rPr lang="sl-SI" dirty="0" smtClean="0"/>
              <a:t>Ravno tako usvaja CO</a:t>
            </a:r>
            <a:r>
              <a:rPr lang="sl-SI" baseline="-25000" dirty="0" smtClean="0"/>
              <a:t>2</a:t>
            </a:r>
            <a:r>
              <a:rPr lang="sl-SI" dirty="0" smtClean="0"/>
              <a:t>, ki v list vstopa preko listnih rež</a:t>
            </a:r>
          </a:p>
          <a:p>
            <a:r>
              <a:rPr lang="sl-SI" dirty="0" smtClean="0"/>
              <a:t>Končni produkt je monosaharid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3680664"/>
            <a:ext cx="11020425" cy="252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67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err="1" smtClean="0"/>
              <a:t>Calvinov</a:t>
            </a:r>
            <a:r>
              <a:rPr lang="sl-SI" b="1" dirty="0" smtClean="0"/>
              <a:t> cikel</a:t>
            </a:r>
            <a:endParaRPr lang="sl-SI" b="1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err="1" smtClean="0"/>
              <a:t>Calvinov</a:t>
            </a:r>
            <a:r>
              <a:rPr lang="sl-SI" dirty="0" smtClean="0"/>
              <a:t> cikel je proces usvajanja CO</a:t>
            </a:r>
            <a:r>
              <a:rPr lang="sl-SI" baseline="-25000" dirty="0" smtClean="0"/>
              <a:t>2</a:t>
            </a:r>
            <a:r>
              <a:rPr lang="sl-SI" dirty="0" smtClean="0"/>
              <a:t> v </a:t>
            </a:r>
            <a:r>
              <a:rPr lang="sl-SI" dirty="0" err="1" smtClean="0"/>
              <a:t>triozo</a:t>
            </a:r>
            <a:r>
              <a:rPr lang="sl-SI" dirty="0" smtClean="0"/>
              <a:t> (del cikla poteče 3x)</a:t>
            </a:r>
          </a:p>
          <a:p>
            <a:r>
              <a:rPr lang="sl-SI" dirty="0" smtClean="0"/>
              <a:t>Iz 2 </a:t>
            </a:r>
            <a:r>
              <a:rPr lang="sl-SI" dirty="0" err="1" smtClean="0"/>
              <a:t>trioz</a:t>
            </a:r>
            <a:r>
              <a:rPr lang="sl-SI" dirty="0" smtClean="0"/>
              <a:t> pa se nato sintetizira heksoza</a:t>
            </a:r>
          </a:p>
          <a:p>
            <a:r>
              <a:rPr lang="sl-SI" dirty="0" smtClean="0"/>
              <a:t>Najprej je to  fruktoza, ki se z </a:t>
            </a:r>
            <a:r>
              <a:rPr lang="sl-SI" dirty="0" err="1" smtClean="0"/>
              <a:t>izomerizacijo</a:t>
            </a:r>
            <a:r>
              <a:rPr lang="sl-SI" dirty="0" smtClean="0"/>
              <a:t> pretvarja v glukozo</a:t>
            </a:r>
          </a:p>
          <a:p>
            <a:r>
              <a:rPr lang="sl-SI" dirty="0" smtClean="0"/>
              <a:t>Iz fruktoze in glukoze nastaja saharoza, ki se transportira po rastlini (po sitastih ceveh)</a:t>
            </a:r>
          </a:p>
          <a:p>
            <a:r>
              <a:rPr lang="sl-SI" dirty="0" smtClean="0"/>
              <a:t>Glukoza se lahko </a:t>
            </a:r>
            <a:r>
              <a:rPr lang="sl-SI" dirty="0" err="1" smtClean="0"/>
              <a:t>polikondenzira</a:t>
            </a:r>
            <a:r>
              <a:rPr lang="sl-SI" dirty="0" smtClean="0"/>
              <a:t> v škrob ali celulozo</a:t>
            </a:r>
          </a:p>
          <a:p>
            <a:endParaRPr lang="sl-SI" dirty="0"/>
          </a:p>
        </p:txBody>
      </p:sp>
      <p:pic>
        <p:nvPicPr>
          <p:cNvPr id="3074" name="Picture 2" descr="Rezultat iskanja slik za calvin cy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6042"/>
            <a:ext cx="5181600" cy="389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69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zultat iskanja slik za calvin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7704"/>
            <a:ext cx="8636726" cy="641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01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17" y="1550126"/>
            <a:ext cx="10232476" cy="347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87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366"/>
          </a:xfrm>
        </p:spPr>
        <p:txBody>
          <a:bodyPr/>
          <a:lstStyle/>
          <a:p>
            <a:pPr algn="ctr"/>
            <a:r>
              <a:rPr lang="sl-SI" b="1" dirty="0" smtClean="0"/>
              <a:t>Preveri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062446"/>
            <a:ext cx="10515600" cy="5138057"/>
          </a:xfrm>
        </p:spPr>
        <p:txBody>
          <a:bodyPr/>
          <a:lstStyle/>
          <a:p>
            <a:r>
              <a:rPr lang="sl-SI" dirty="0" smtClean="0"/>
              <a:t>Kje tečejo od svetlobe odvisne reakcije?</a:t>
            </a:r>
          </a:p>
          <a:p>
            <a:r>
              <a:rPr lang="sl-SI" dirty="0" smtClean="0"/>
              <a:t>Čemu je notranja membrana kloroplasta nagubana?</a:t>
            </a:r>
          </a:p>
          <a:p>
            <a:r>
              <a:rPr lang="sl-SI" dirty="0" smtClean="0"/>
              <a:t>In kje od svetlobe neodvisne?</a:t>
            </a:r>
          </a:p>
          <a:p>
            <a:r>
              <a:rPr lang="sl-SI" dirty="0" smtClean="0"/>
              <a:t>Katere snovi so potrebne za potek </a:t>
            </a:r>
            <a:r>
              <a:rPr lang="sl-SI" dirty="0" err="1" smtClean="0"/>
              <a:t>Calvinovega</a:t>
            </a:r>
            <a:r>
              <a:rPr lang="sl-SI" dirty="0" smtClean="0"/>
              <a:t> cikla?</a:t>
            </a:r>
          </a:p>
          <a:p>
            <a:r>
              <a:rPr lang="sl-SI" dirty="0" smtClean="0"/>
              <a:t>Katera snov nastane s pomočjo ogljikovega dioksida?</a:t>
            </a:r>
          </a:p>
          <a:p>
            <a:r>
              <a:rPr lang="sl-SI" dirty="0" smtClean="0"/>
              <a:t>Zakaj rastline imenujemo </a:t>
            </a:r>
            <a:r>
              <a:rPr lang="sl-SI" dirty="0" err="1" smtClean="0"/>
              <a:t>fotoavtotrofi</a:t>
            </a:r>
            <a:r>
              <a:rPr lang="sl-SI" dirty="0" smtClean="0"/>
              <a:t>?</a:t>
            </a:r>
          </a:p>
          <a:p>
            <a:r>
              <a:rPr lang="sl-SI" dirty="0" smtClean="0"/>
              <a:t>Naštej in razloži vsaj 3 pomene fotosinteze za vsa živa bitja</a:t>
            </a:r>
          </a:p>
          <a:p>
            <a:r>
              <a:rPr lang="sl-SI" dirty="0" smtClean="0"/>
              <a:t>Kaj vse vpliva na uspešnost fotosinteze (</a:t>
            </a:r>
            <a:r>
              <a:rPr lang="sl-SI" dirty="0" err="1" smtClean="0"/>
              <a:t>učb</a:t>
            </a:r>
            <a:r>
              <a:rPr lang="sl-SI" dirty="0" smtClean="0"/>
              <a:t>. 127 – 128)?</a:t>
            </a:r>
          </a:p>
          <a:p>
            <a:r>
              <a:rPr lang="sl-SI" dirty="0" smtClean="0"/>
              <a:t>Zakaj je encim</a:t>
            </a:r>
            <a:r>
              <a:rPr lang="sl-SI" dirty="0"/>
              <a:t> </a:t>
            </a:r>
            <a:r>
              <a:rPr lang="sl-SI" dirty="0" err="1">
                <a:hlinkClick r:id="rId2" tooltip="RuBisCO (stran ne obstaja)"/>
              </a:rPr>
              <a:t>RuBisCO</a:t>
            </a:r>
            <a:r>
              <a:rPr lang="sl-SI" dirty="0"/>
              <a:t> </a:t>
            </a:r>
            <a:r>
              <a:rPr lang="sl-SI" dirty="0" smtClean="0"/>
              <a:t>najverjetneje najpogostejša beljakovina na Zemlji?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61727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C3 rastline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175656"/>
            <a:ext cx="10515600" cy="5286103"/>
          </a:xfrm>
        </p:spPr>
        <p:txBody>
          <a:bodyPr/>
          <a:lstStyle/>
          <a:p>
            <a:r>
              <a:rPr lang="sl-SI" dirty="0" smtClean="0"/>
              <a:t>Večina rastlin ima fotosintezo tipa C3 (CO</a:t>
            </a:r>
            <a:r>
              <a:rPr lang="sl-SI" baseline="-25000" dirty="0" smtClean="0"/>
              <a:t>2</a:t>
            </a:r>
            <a:r>
              <a:rPr lang="sl-SI" dirty="0" smtClean="0"/>
              <a:t> se veže s C</a:t>
            </a:r>
            <a:r>
              <a:rPr lang="sl-SI" baseline="-25000" dirty="0" smtClean="0"/>
              <a:t>5</a:t>
            </a:r>
            <a:r>
              <a:rPr lang="sl-SI" dirty="0" smtClean="0"/>
              <a:t> spojino, ki takoj razpade v 2 C</a:t>
            </a:r>
            <a:r>
              <a:rPr lang="sl-SI" baseline="-25000" dirty="0" smtClean="0"/>
              <a:t>3</a:t>
            </a:r>
            <a:r>
              <a:rPr lang="sl-SI" dirty="0" smtClean="0"/>
              <a:t>)</a:t>
            </a:r>
          </a:p>
          <a:p>
            <a:r>
              <a:rPr lang="sl-SI" dirty="0" smtClean="0"/>
              <a:t>Te rastline imajo značilno zgradbo listov in rež</a:t>
            </a:r>
          </a:p>
          <a:p>
            <a:r>
              <a:rPr lang="sl-SI" dirty="0" smtClean="0"/>
              <a:t>Režo omejujeta le dve celici</a:t>
            </a:r>
          </a:p>
          <a:p>
            <a:r>
              <a:rPr lang="sl-SI" dirty="0" smtClean="0"/>
              <a:t>Ob pomanjkanju vode, se reže zapro </a:t>
            </a:r>
          </a:p>
          <a:p>
            <a:pPr marL="0" indent="0">
              <a:buNone/>
            </a:pPr>
            <a:r>
              <a:rPr lang="sl-SI" dirty="0" smtClean="0"/>
              <a:t>   in CO</a:t>
            </a:r>
            <a:r>
              <a:rPr lang="sl-SI" baseline="-25000" dirty="0" smtClean="0"/>
              <a:t>2</a:t>
            </a:r>
            <a:r>
              <a:rPr lang="sl-SI" dirty="0" smtClean="0"/>
              <a:t> ne more več difundirati v list</a:t>
            </a:r>
          </a:p>
          <a:p>
            <a:r>
              <a:rPr lang="sl-SI" dirty="0" smtClean="0"/>
              <a:t>Reže so pretežno na spodnji strani listov</a:t>
            </a:r>
          </a:p>
          <a:p>
            <a:r>
              <a:rPr lang="sl-SI" dirty="0" smtClean="0"/>
              <a:t>Zakaj?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589" y="2014880"/>
            <a:ext cx="3770236" cy="31418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912" y="5060224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91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/>
          <a:p>
            <a:pPr algn="ctr"/>
            <a:r>
              <a:rPr lang="sl-SI" b="1" dirty="0" smtClean="0"/>
              <a:t>C4 in CAM rastline</a:t>
            </a:r>
            <a:endParaRPr lang="sl-SI" b="1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1"/>
          </p:nvPr>
        </p:nvSpPr>
        <p:spPr>
          <a:xfrm>
            <a:off x="838200" y="1454331"/>
            <a:ext cx="5181600" cy="4722632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C4 in CAM rastline so rastline vročih in sušnih rastišč</a:t>
            </a:r>
          </a:p>
          <a:p>
            <a:r>
              <a:rPr lang="sl-SI" dirty="0" smtClean="0"/>
              <a:t>Na teh rastiščih se:</a:t>
            </a:r>
          </a:p>
          <a:p>
            <a:pPr marL="0" indent="0">
              <a:buNone/>
            </a:pPr>
            <a:r>
              <a:rPr lang="sl-SI" dirty="0" smtClean="0"/>
              <a:t>- v </a:t>
            </a:r>
            <a:r>
              <a:rPr lang="sl-SI" dirty="0"/>
              <a:t>zračni mešanici se pri višjih temperaturah razmerje med plinoma pomakne v prid kisiku;</a:t>
            </a:r>
          </a:p>
          <a:p>
            <a:pPr marL="0" indent="0">
              <a:buNone/>
            </a:pPr>
            <a:r>
              <a:rPr lang="sl-SI" dirty="0" smtClean="0"/>
              <a:t>- afiniteta </a:t>
            </a:r>
            <a:r>
              <a:rPr lang="sl-SI" dirty="0"/>
              <a:t>encima </a:t>
            </a:r>
            <a:r>
              <a:rPr lang="sl-SI" dirty="0" err="1"/>
              <a:t>RuBisCO</a:t>
            </a:r>
            <a:r>
              <a:rPr lang="sl-SI" dirty="0"/>
              <a:t> do CO</a:t>
            </a:r>
            <a:r>
              <a:rPr lang="sl-SI" baseline="-25000" dirty="0"/>
              <a:t>2</a:t>
            </a:r>
            <a:r>
              <a:rPr lang="sl-SI" dirty="0"/>
              <a:t> se pri višjih temperaturah zmanjša;</a:t>
            </a:r>
          </a:p>
          <a:p>
            <a:pPr marL="0" indent="0">
              <a:buNone/>
            </a:pPr>
            <a:r>
              <a:rPr lang="sl-SI" dirty="0" smtClean="0"/>
              <a:t>- v </a:t>
            </a:r>
            <a:r>
              <a:rPr lang="sl-SI" dirty="0"/>
              <a:t>reakcijah asimilacije ogljika se CO</a:t>
            </a:r>
            <a:r>
              <a:rPr lang="sl-SI" baseline="-25000" dirty="0"/>
              <a:t>2</a:t>
            </a:r>
            <a:r>
              <a:rPr lang="sl-SI" dirty="0"/>
              <a:t> hitro porabi, tako da med tkivi v listu ostane večji delež </a:t>
            </a:r>
            <a:r>
              <a:rPr lang="sl-SI" dirty="0" smtClean="0"/>
              <a:t>kisika;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- listne reže se zaradi povečane evaporacije prej zaprejo. 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2"/>
          </p:nvPr>
        </p:nvSpPr>
        <p:spPr>
          <a:xfrm>
            <a:off x="6172200" y="1367246"/>
            <a:ext cx="5181600" cy="4809717"/>
          </a:xfrm>
        </p:spPr>
        <p:txBody>
          <a:bodyPr/>
          <a:lstStyle/>
          <a:p>
            <a:r>
              <a:rPr lang="sl-SI" dirty="0" smtClean="0"/>
              <a:t>List C4</a:t>
            </a:r>
          </a:p>
          <a:p>
            <a:endParaRPr lang="sl-SI" dirty="0"/>
          </a:p>
        </p:txBody>
      </p:sp>
      <p:pic>
        <p:nvPicPr>
          <p:cNvPr id="7" name="Označba mesta vseb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584" y="1805509"/>
            <a:ext cx="33909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00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864"/>
          </a:xfrm>
        </p:spPr>
        <p:txBody>
          <a:bodyPr/>
          <a:lstStyle/>
          <a:p>
            <a:pPr algn="ctr"/>
            <a:r>
              <a:rPr lang="sl-SI" b="1" dirty="0" smtClean="0"/>
              <a:t>C4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367246"/>
            <a:ext cx="5181600" cy="4809717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Zaradi prej naštetih razlogov imajo otežen dostop do CO</a:t>
            </a:r>
            <a:r>
              <a:rPr lang="sl-SI" baseline="-25000" dirty="0" smtClean="0"/>
              <a:t>2</a:t>
            </a:r>
          </a:p>
          <a:p>
            <a:r>
              <a:rPr lang="sl-SI" dirty="0" smtClean="0"/>
              <a:t>Naredijo si „zalogo“</a:t>
            </a:r>
            <a:r>
              <a:rPr lang="sl-SI" dirty="0"/>
              <a:t>CO</a:t>
            </a:r>
            <a:r>
              <a:rPr lang="sl-SI" baseline="-25000" dirty="0"/>
              <a:t>2</a:t>
            </a:r>
          </a:p>
          <a:p>
            <a:r>
              <a:rPr lang="sl-SI" dirty="0" smtClean="0"/>
              <a:t>C4 v celicah </a:t>
            </a:r>
            <a:r>
              <a:rPr lang="sl-SI" dirty="0" err="1" smtClean="0"/>
              <a:t>mezofila</a:t>
            </a:r>
            <a:r>
              <a:rPr lang="sl-SI" dirty="0" smtClean="0"/>
              <a:t>, večina </a:t>
            </a:r>
            <a:r>
              <a:rPr lang="sl-SI" dirty="0" err="1" smtClean="0"/>
              <a:t>Calvinovega</a:t>
            </a:r>
            <a:r>
              <a:rPr lang="sl-SI" dirty="0" smtClean="0"/>
              <a:t> cikla teče v </a:t>
            </a:r>
            <a:r>
              <a:rPr lang="sl-SI" dirty="0" err="1" smtClean="0"/>
              <a:t>obžilnih</a:t>
            </a:r>
            <a:r>
              <a:rPr lang="sl-SI" dirty="0" smtClean="0"/>
              <a:t> celicah (Zakaj?) – procesa sta ločena prostorsko (</a:t>
            </a:r>
            <a:r>
              <a:rPr lang="sl-SI" dirty="0" err="1" smtClean="0"/>
              <a:t>učb</a:t>
            </a:r>
            <a:r>
              <a:rPr lang="sl-SI" dirty="0" smtClean="0"/>
              <a:t>. 129)</a:t>
            </a:r>
          </a:p>
          <a:p>
            <a:r>
              <a:rPr lang="sl-SI" dirty="0" smtClean="0"/>
              <a:t>Zaradi zmanjšanja evaporacija imajo reže 2 para celic zapiralk (C3 rastline imajo 1 par)</a:t>
            </a:r>
          </a:p>
          <a:p>
            <a:r>
              <a:rPr lang="sl-SI" dirty="0" smtClean="0"/>
              <a:t>Te rastline so: koruza, sladkorni trs, </a:t>
            </a:r>
            <a:r>
              <a:rPr lang="sl-SI" dirty="0" err="1" smtClean="0"/>
              <a:t>palmeria</a:t>
            </a:r>
            <a:r>
              <a:rPr lang="sl-SI" dirty="0" smtClean="0"/>
              <a:t> …</a:t>
            </a:r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0775" y="1616075"/>
            <a:ext cx="5124450" cy="449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90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/>
          <a:lstStyle/>
          <a:p>
            <a:pPr algn="ctr"/>
            <a:r>
              <a:rPr lang="sl-SI" b="1" dirty="0" smtClean="0"/>
              <a:t>CAM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750423"/>
            <a:ext cx="5181600" cy="4426540"/>
          </a:xfrm>
        </p:spPr>
        <p:txBody>
          <a:bodyPr/>
          <a:lstStyle/>
          <a:p>
            <a:r>
              <a:rPr lang="sl-SI" dirty="0" smtClean="0"/>
              <a:t>CAM rastline si „zalogo“ CO</a:t>
            </a:r>
            <a:r>
              <a:rPr lang="sl-SI" baseline="-25000" dirty="0" smtClean="0"/>
              <a:t>2</a:t>
            </a:r>
            <a:endParaRPr lang="sl-SI" baseline="-25000" dirty="0"/>
          </a:p>
          <a:p>
            <a:pPr marL="0" indent="0">
              <a:buNone/>
            </a:pPr>
            <a:r>
              <a:rPr lang="sl-SI" dirty="0" smtClean="0"/>
              <a:t>ustvarijo ponoči</a:t>
            </a:r>
          </a:p>
          <a:p>
            <a:r>
              <a:rPr lang="sl-SI" dirty="0" smtClean="0"/>
              <a:t>Vezava in fiksacija  CO</a:t>
            </a:r>
            <a:r>
              <a:rPr lang="sl-SI" baseline="-25000" dirty="0" smtClean="0"/>
              <a:t>2</a:t>
            </a:r>
            <a:r>
              <a:rPr lang="sl-SI" dirty="0" smtClean="0"/>
              <a:t> sta časovno ločeni</a:t>
            </a:r>
          </a:p>
          <a:p>
            <a:r>
              <a:rPr lang="sl-SI" dirty="0" smtClean="0"/>
              <a:t>Rastline tega tipa imajo debele liste – debelolistnice (netresk, agava, aloja, ananas)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5079" y="1256695"/>
            <a:ext cx="3930304" cy="49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63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C4 leaf stom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48" y="159481"/>
            <a:ext cx="8743406" cy="656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17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338137"/>
            <a:ext cx="981075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51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95250"/>
            <a:ext cx="99441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52400"/>
            <a:ext cx="1000125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366"/>
          </a:xfrm>
        </p:spPr>
        <p:txBody>
          <a:bodyPr/>
          <a:lstStyle/>
          <a:p>
            <a:pPr algn="ctr"/>
            <a:r>
              <a:rPr lang="sl-SI" dirty="0" smtClean="0"/>
              <a:t>Preveri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105989"/>
            <a:ext cx="10515600" cy="5070974"/>
          </a:xfrm>
        </p:spPr>
        <p:txBody>
          <a:bodyPr/>
          <a:lstStyle/>
          <a:p>
            <a:r>
              <a:rPr lang="sl-SI" dirty="0" smtClean="0"/>
              <a:t>Zakaj jeseni opazimo pomožna barvil?</a:t>
            </a:r>
          </a:p>
          <a:p>
            <a:r>
              <a:rPr lang="sl-SI" dirty="0" smtClean="0"/>
              <a:t>Katere valovne dolžine „uporablja“ klorofil?</a:t>
            </a:r>
          </a:p>
          <a:p>
            <a:r>
              <a:rPr lang="sl-SI" dirty="0" smtClean="0"/>
              <a:t>Kje tečejo od svetlobe odvisne faze?</a:t>
            </a:r>
          </a:p>
          <a:p>
            <a:r>
              <a:rPr lang="sl-SI" dirty="0" smtClean="0"/>
              <a:t>In kje od svetlobe neodvisne?</a:t>
            </a:r>
          </a:p>
          <a:p>
            <a:r>
              <a:rPr lang="sl-SI" dirty="0" smtClean="0"/>
              <a:t>Ali so res neodvisne od svetlobe? Razloži.</a:t>
            </a:r>
          </a:p>
          <a:p>
            <a:r>
              <a:rPr lang="sl-SI" dirty="0" smtClean="0"/>
              <a:t>Kdaj </a:t>
            </a:r>
            <a:r>
              <a:rPr lang="sl-SI" dirty="0"/>
              <a:t>od svetlobe odvisne </a:t>
            </a:r>
            <a:r>
              <a:rPr lang="sl-SI" dirty="0" smtClean="0"/>
              <a:t>faze ne tečejo?</a:t>
            </a:r>
          </a:p>
          <a:p>
            <a:r>
              <a:rPr lang="sl-SI" dirty="0" smtClean="0"/>
              <a:t>Zakaj si C4 in CAM rastline ustvarijo CO</a:t>
            </a:r>
            <a:r>
              <a:rPr lang="sl-SI" baseline="-25000" dirty="0" smtClean="0"/>
              <a:t>2</a:t>
            </a:r>
            <a:r>
              <a:rPr lang="sl-SI" dirty="0" smtClean="0"/>
              <a:t> „na zalogo“?</a:t>
            </a:r>
          </a:p>
          <a:p>
            <a:r>
              <a:rPr lang="sl-SI" dirty="0" smtClean="0"/>
              <a:t>Zakaj  večino </a:t>
            </a:r>
            <a:r>
              <a:rPr lang="sl-SI" dirty="0"/>
              <a:t>CO</a:t>
            </a:r>
            <a:r>
              <a:rPr lang="sl-SI" baseline="-25000" dirty="0"/>
              <a:t>2</a:t>
            </a:r>
            <a:r>
              <a:rPr lang="sl-SI" dirty="0" smtClean="0"/>
              <a:t> usvojijo ponoči?</a:t>
            </a:r>
          </a:p>
          <a:p>
            <a:r>
              <a:rPr lang="sl-SI" dirty="0" smtClean="0"/>
              <a:t>Kaj </a:t>
            </a:r>
            <a:r>
              <a:rPr lang="sl-SI" smtClean="0"/>
              <a:t>je kemosinteza?</a:t>
            </a: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60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1789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Potek fotosinteze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838200" y="2159725"/>
            <a:ext cx="10515600" cy="4017237"/>
          </a:xfrm>
        </p:spPr>
        <p:txBody>
          <a:bodyPr/>
          <a:lstStyle/>
          <a:p>
            <a:r>
              <a:rPr lang="sl-SI" dirty="0" smtClean="0"/>
              <a:t>Fotosintezo sestavljata dva sklopa reakcij: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- od svetlobe odvisne reakcije  </a:t>
            </a:r>
          </a:p>
          <a:p>
            <a:pPr marL="0" indent="0">
              <a:buNone/>
            </a:pPr>
            <a:r>
              <a:rPr lang="sl-SI" dirty="0" smtClean="0"/>
              <a:t>                                         </a:t>
            </a:r>
            <a:r>
              <a:rPr lang="sl-SI" sz="2400" dirty="0" smtClean="0"/>
              <a:t>(</a:t>
            </a:r>
            <a:r>
              <a:rPr lang="sl-SI" sz="2400" dirty="0" smtClean="0">
                <a:hlinkClick r:id="rId2"/>
              </a:rPr>
              <a:t>https://www.youtube.com/watch?v=IT6TIv1UKgQ</a:t>
            </a:r>
            <a:r>
              <a:rPr lang="sl-SI" sz="2400" dirty="0" smtClean="0"/>
              <a:t> </a:t>
            </a:r>
          </a:p>
          <a:p>
            <a:pPr marL="0" indent="0" algn="ctr">
              <a:buNone/>
            </a:pPr>
            <a:r>
              <a:rPr lang="sl-SI" sz="2400" dirty="0" smtClean="0"/>
              <a:t>                                            </a:t>
            </a:r>
            <a:r>
              <a:rPr lang="sl-SI" sz="2400" dirty="0" smtClean="0">
                <a:hlinkClick r:id="rId3"/>
              </a:rPr>
              <a:t>https://www.youtube.com/watch?v=ublVWZpDkOw</a:t>
            </a:r>
            <a:r>
              <a:rPr lang="sl-SI" sz="2400" dirty="0" smtClean="0"/>
              <a:t>  </a:t>
            </a:r>
          </a:p>
          <a:p>
            <a:pPr marL="0" indent="0" algn="ctr">
              <a:buNone/>
            </a:pPr>
            <a:r>
              <a:rPr lang="sl-SI" sz="2400" dirty="0" smtClean="0"/>
              <a:t>                                          </a:t>
            </a:r>
            <a:r>
              <a:rPr lang="sl-SI" sz="2400" dirty="0" smtClean="0">
                <a:hlinkClick r:id="rId4"/>
              </a:rPr>
              <a:t>https://www.youtube.com/watch?v=IHee7zyE8QE</a:t>
            </a:r>
            <a:r>
              <a:rPr lang="sl-SI" sz="2400" dirty="0" smtClean="0"/>
              <a:t>)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          </a:t>
            </a:r>
            <a:r>
              <a:rPr lang="sl-SI" dirty="0" smtClean="0"/>
              <a:t>- od svetlobe neodvisne faze  </a:t>
            </a:r>
          </a:p>
          <a:p>
            <a:pPr marL="0" indent="0">
              <a:buNone/>
            </a:pPr>
            <a:r>
              <a:rPr lang="sl-SI" sz="2400" dirty="0" smtClean="0"/>
              <a:t>                                                (</a:t>
            </a:r>
            <a:r>
              <a:rPr lang="sl-SI" sz="2400" dirty="0" smtClean="0">
                <a:hlinkClick r:id="rId5"/>
              </a:rPr>
              <a:t>https://www.youtube.com/watch?v=OYSD1jOD1dQ</a:t>
            </a:r>
            <a:r>
              <a:rPr lang="sl-SI" sz="2400" dirty="0" smtClean="0"/>
              <a:t>)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854790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5069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838200" y="1010194"/>
            <a:ext cx="10515600" cy="5166769"/>
          </a:xfrm>
        </p:spPr>
        <p:txBody>
          <a:bodyPr>
            <a:normAutofit/>
          </a:bodyPr>
          <a:lstStyle/>
          <a:p>
            <a:r>
              <a:rPr lang="sl-SI" sz="1800" dirty="0" smtClean="0">
                <a:hlinkClick r:id="rId2"/>
              </a:rPr>
              <a:t>https://www.youtube.com/watch?v=OYSD1jOD1dQ</a:t>
            </a:r>
            <a:endParaRPr lang="sl-SI" sz="1800" dirty="0" smtClean="0">
              <a:hlinkClick r:id="rId3"/>
            </a:endParaRPr>
          </a:p>
          <a:p>
            <a:r>
              <a:rPr lang="sl-SI" sz="1800" dirty="0" smtClean="0">
                <a:hlinkClick r:id="rId3"/>
              </a:rPr>
              <a:t>https://eucbeniki.sio.si/nar6/1541/index4.html</a:t>
            </a:r>
            <a:endParaRPr lang="sl-SI" sz="1800" dirty="0" smtClean="0"/>
          </a:p>
          <a:p>
            <a:r>
              <a:rPr lang="sl-SI" sz="1800" dirty="0" smtClean="0">
                <a:hlinkClick r:id="rId4"/>
              </a:rPr>
              <a:t>https://www.wikiwand.com/sl/Rastlinski_list</a:t>
            </a:r>
            <a:endParaRPr lang="sl-SI" sz="1800" dirty="0" smtClean="0"/>
          </a:p>
          <a:p>
            <a:r>
              <a:rPr lang="sl-SI" sz="1800" dirty="0" smtClean="0">
                <a:hlinkClick r:id="rId5"/>
              </a:rPr>
              <a:t>https://www.youtube.com/watch?v=KfvYQgT2M-k</a:t>
            </a:r>
            <a:endParaRPr lang="sl-SI" sz="1800" dirty="0" smtClean="0"/>
          </a:p>
          <a:p>
            <a:r>
              <a:rPr lang="sl-SI" sz="1800" dirty="0" smtClean="0">
                <a:hlinkClick r:id="rId6"/>
              </a:rPr>
              <a:t>https://www.youtube.com/watch?v=IT6TIv1UKgQ</a:t>
            </a:r>
            <a:endParaRPr lang="sl-SI" sz="1800" dirty="0" smtClean="0"/>
          </a:p>
          <a:p>
            <a:r>
              <a:rPr lang="sl-SI" sz="1800" dirty="0" smtClean="0">
                <a:hlinkClick r:id="rId7"/>
              </a:rPr>
              <a:t>https://www.youtube.com/watch?v=ublVWZpDkOw</a:t>
            </a:r>
            <a:endParaRPr lang="sl-SI" sz="1800" dirty="0" smtClean="0"/>
          </a:p>
          <a:p>
            <a:r>
              <a:rPr lang="sl-SI" sz="1800" dirty="0" smtClean="0">
                <a:hlinkClick r:id="rId8"/>
              </a:rPr>
              <a:t>https://www.youtube.com/watch?v=IHee7zyE8QE</a:t>
            </a:r>
            <a:endParaRPr lang="sl-SI" sz="1800" dirty="0" smtClean="0"/>
          </a:p>
          <a:p>
            <a:r>
              <a:rPr lang="sl-SI" sz="1800" dirty="0">
                <a:hlinkClick r:id="rId9"/>
              </a:rPr>
              <a:t>https://</a:t>
            </a:r>
            <a:r>
              <a:rPr lang="sl-SI" sz="1800" dirty="0" smtClean="0">
                <a:hlinkClick r:id="rId9"/>
              </a:rPr>
              <a:t>eucbeniki.sio.si/nit5/1338/index1.html</a:t>
            </a:r>
            <a:endParaRPr lang="sl-SI" sz="1800" dirty="0" smtClean="0"/>
          </a:p>
          <a:p>
            <a:r>
              <a:rPr lang="sl-SI" sz="1800" dirty="0">
                <a:hlinkClick r:id="rId10"/>
              </a:rPr>
              <a:t>https://</a:t>
            </a:r>
            <a:r>
              <a:rPr lang="sl-SI" sz="1800" dirty="0" smtClean="0">
                <a:hlinkClick r:id="rId10"/>
              </a:rPr>
              <a:t>www.google.com/search?q=fotosinteza+formula&amp;tbm=isch&amp;chips=q:fotosinteza+formula,online_chips:klorofila&amp;hl=sl&amp;ved=2ahUKEwjMirfInp7oAhUHNRQKHQFoAxsQ4lYoBnoECAEQGg&amp;biw=1506&amp;bih=706</a:t>
            </a:r>
            <a:endParaRPr lang="sl-SI" sz="1800" dirty="0" smtClean="0"/>
          </a:p>
          <a:p>
            <a:r>
              <a:rPr lang="sl-SI" sz="1800" dirty="0">
                <a:hlinkClick r:id="rId11"/>
              </a:rPr>
              <a:t>https://</a:t>
            </a:r>
            <a:r>
              <a:rPr lang="sl-SI" sz="1800" dirty="0" smtClean="0">
                <a:hlinkClick r:id="rId11"/>
              </a:rPr>
              <a:t>sl.wikipedia.org/wiki/Fotosinteza</a:t>
            </a:r>
            <a:endParaRPr lang="sl-SI" sz="1800" dirty="0" smtClean="0"/>
          </a:p>
          <a:p>
            <a:r>
              <a:rPr lang="sl-SI" sz="1800" dirty="0">
                <a:hlinkClick r:id="rId12"/>
              </a:rPr>
              <a:t>https://www.google.com/search?q=calvin+cycle&amp;tbm=isch&amp;source=iu&amp;ictx=1&amp;fir=IenmAr3bbggVOM%253A%252CH9etJipSSI3RLM%252C_&amp;vet=1&amp;usg=AI4_-</a:t>
            </a:r>
            <a:r>
              <a:rPr lang="sl-SI" sz="1800" dirty="0" smtClean="0">
                <a:hlinkClick r:id="rId12"/>
              </a:rPr>
              <a:t>kRGascLrOBm1lr8okUMMYNpqGLMoA&amp;sa=X&amp;ved=2ahUKEwiL77bP257oAhVQTsAKHbDiB7wQ9QEwAXoECAUQHg#imgrc=UAlMVVjNRk4D3M</a:t>
            </a:r>
            <a:endParaRPr lang="sl-SI" sz="1800" dirty="0" smtClean="0"/>
          </a:p>
          <a:p>
            <a:endParaRPr lang="sl-SI" sz="1800" dirty="0" smtClean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604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6658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7" name="Označba mesta vsebine 6"/>
          <p:cNvSpPr>
            <a:spLocks noGrp="1"/>
          </p:cNvSpPr>
          <p:nvPr>
            <p:ph idx="1"/>
          </p:nvPr>
        </p:nvSpPr>
        <p:spPr>
          <a:xfrm>
            <a:off x="838200" y="1907177"/>
            <a:ext cx="10515600" cy="4269786"/>
          </a:xfrm>
        </p:spPr>
        <p:txBody>
          <a:bodyPr>
            <a:normAutofit/>
          </a:bodyPr>
          <a:lstStyle/>
          <a:p>
            <a:r>
              <a:rPr lang="sl-SI" sz="1800" dirty="0">
                <a:hlinkClick r:id="rId2"/>
              </a:rPr>
              <a:t>https://www.google.com/search?q=C4+leaf+stoma&amp;tbm=isch&amp;ved=2ahUKEwiHu9q3-KDoAhWWtqQKHfTADX0Q2-cCegQIABAA&amp;oq=C4+leaf+stoma&amp;gs_l=img</a:t>
            </a:r>
            <a:r>
              <a:rPr lang="sl-SI" sz="1800" dirty="0" smtClean="0">
                <a:hlinkClick r:id="rId2"/>
              </a:rPr>
              <a:t>.</a:t>
            </a:r>
            <a:endParaRPr lang="sl-SI" sz="1800" dirty="0" smtClean="0"/>
          </a:p>
          <a:p>
            <a:r>
              <a:rPr lang="sl-SI" sz="1800" dirty="0">
                <a:hlinkClick r:id="rId3"/>
              </a:rPr>
              <a:t>https://</a:t>
            </a:r>
            <a:r>
              <a:rPr lang="sl-SI" sz="1800" dirty="0" smtClean="0">
                <a:hlinkClick r:id="rId3"/>
              </a:rPr>
              <a:t>www.slideshare.net/kindarspirit/10-photosynthesis</a:t>
            </a:r>
            <a:endParaRPr lang="sl-SI" sz="1800" dirty="0" smtClean="0"/>
          </a:p>
          <a:p>
            <a:r>
              <a:rPr lang="sl-SI" sz="1800" dirty="0">
                <a:hlinkClick r:id="rId4"/>
              </a:rPr>
              <a:t>http://www.bf.uni-lj.si/fileadmin/groups/2711/Gradiva_Batic_Predavanja_Bolonja/Batic_P_Bolonja_VET-Fotosinteza-08-09.pdf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08763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/>
          <a:lstStyle/>
          <a:p>
            <a:pPr algn="ctr"/>
            <a:r>
              <a:rPr lang="sl-SI" dirty="0" smtClean="0"/>
              <a:t>Od svetlobe odvisne faze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245326"/>
            <a:ext cx="10515600" cy="5199017"/>
          </a:xfrm>
        </p:spPr>
        <p:txBody>
          <a:bodyPr>
            <a:normAutofit/>
          </a:bodyPr>
          <a:lstStyle/>
          <a:p>
            <a:r>
              <a:rPr lang="sl-SI" dirty="0" smtClean="0"/>
              <a:t>Rastlina potrebuje: - svetlobo (predvsem modri in rdeči del  spektra)</a:t>
            </a:r>
          </a:p>
          <a:p>
            <a:pPr marL="0" indent="0">
              <a:buNone/>
            </a:pPr>
            <a:r>
              <a:rPr lang="sl-SI" dirty="0" smtClean="0"/>
              <a:t>                                      - vodo (dobi iz korenin preko </a:t>
            </a:r>
            <a:r>
              <a:rPr lang="sl-SI" dirty="0" err="1" smtClean="0"/>
              <a:t>ksilema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- klorofil A (reakcijski center)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- pomožna barvila (izkoristi večji del spektra)  </a:t>
            </a:r>
          </a:p>
          <a:p>
            <a:pPr marL="0" indent="0">
              <a:buNone/>
            </a:pPr>
            <a:r>
              <a:rPr lang="sl-SI" dirty="0" smtClean="0"/>
              <a:t>                                      - teče na notranjih membranah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Rastlina proizvede: - ATP (potrebuje v </a:t>
            </a:r>
            <a:r>
              <a:rPr lang="sl-SI" dirty="0" err="1" smtClean="0"/>
              <a:t>Calvinovem</a:t>
            </a:r>
            <a:r>
              <a:rPr lang="sl-SI" dirty="0" smtClean="0"/>
              <a:t> ciklu)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- NADPH</a:t>
            </a:r>
            <a:r>
              <a:rPr lang="sl-SI" baseline="30000" dirty="0" smtClean="0"/>
              <a:t>+</a:t>
            </a:r>
            <a:r>
              <a:rPr lang="sl-SI" dirty="0" smtClean="0"/>
              <a:t> </a:t>
            </a:r>
            <a:r>
              <a:rPr lang="sl-SI" dirty="0"/>
              <a:t>(potrebuje v </a:t>
            </a:r>
            <a:r>
              <a:rPr lang="sl-SI" dirty="0" err="1"/>
              <a:t>Calvinovem</a:t>
            </a:r>
            <a:r>
              <a:rPr lang="sl-SI" dirty="0"/>
              <a:t> ciklu)</a:t>
            </a:r>
            <a:r>
              <a:rPr lang="sl-SI" dirty="0" smtClean="0"/>
              <a:t>  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- O</a:t>
            </a:r>
            <a:r>
              <a:rPr lang="sl-SI" baseline="-25000" dirty="0" smtClean="0"/>
              <a:t>2</a:t>
            </a:r>
            <a:r>
              <a:rPr lang="sl-SI" dirty="0" smtClean="0"/>
              <a:t>  (višek odda preko listnih rež)    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06" y="1655902"/>
            <a:ext cx="2644705" cy="32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4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Preveri naučeno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32068"/>
            <a:ext cx="5181600" cy="3886200"/>
          </a:xfrm>
        </p:spPr>
      </p:pic>
      <p:sp>
        <p:nvSpPr>
          <p:cNvPr id="8" name="Označba mesta vsebin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Proces na sliki je ____________</a:t>
            </a:r>
          </a:p>
          <a:p>
            <a:r>
              <a:rPr lang="sl-SI" dirty="0" smtClean="0"/>
              <a:t>Z 1 je označena _____________</a:t>
            </a:r>
          </a:p>
          <a:p>
            <a:r>
              <a:rPr lang="sl-SI" dirty="0" smtClean="0"/>
              <a:t>Z 2 je označena _____________</a:t>
            </a:r>
          </a:p>
          <a:p>
            <a:r>
              <a:rPr lang="sl-SI" dirty="0" smtClean="0"/>
              <a:t>S 4 je označen ____________, ki prehaja preko _________ ____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62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Spekter svetlobe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Klorofil je najučinkovitejši pri izrabi modre (</a:t>
            </a:r>
            <a:r>
              <a:rPr lang="sl-SI" dirty="0"/>
              <a:t>λ = 450 </a:t>
            </a:r>
            <a:r>
              <a:rPr lang="sl-SI" dirty="0" err="1" smtClean="0"/>
              <a:t>nm</a:t>
            </a:r>
            <a:r>
              <a:rPr lang="sl-SI" dirty="0" smtClean="0"/>
              <a:t>) in rdeče </a:t>
            </a:r>
            <a:r>
              <a:rPr lang="sl-SI" dirty="0" err="1" smtClean="0"/>
              <a:t>svtlobe</a:t>
            </a:r>
            <a:r>
              <a:rPr lang="sl-SI" dirty="0" smtClean="0"/>
              <a:t> (</a:t>
            </a:r>
            <a:r>
              <a:rPr lang="sl-SI" dirty="0"/>
              <a:t>λ = </a:t>
            </a:r>
            <a:r>
              <a:rPr lang="sl-SI" dirty="0" smtClean="0"/>
              <a:t>680 – 700 </a:t>
            </a:r>
            <a:r>
              <a:rPr lang="sl-SI" dirty="0" err="1" smtClean="0"/>
              <a:t>nm</a:t>
            </a:r>
            <a:r>
              <a:rPr lang="sl-SI" dirty="0" smtClean="0"/>
              <a:t>)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Glej učbenik</a:t>
            </a:r>
          </a:p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tran 122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6" name="Picture 2" descr="Rezultat iskanja slik za spekter svetl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328" y="2536123"/>
            <a:ext cx="7794043" cy="36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8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75" y="163930"/>
            <a:ext cx="7033862" cy="65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3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/>
              <a:t>Pomožna barvila</a:t>
            </a:r>
            <a:endParaRPr lang="sl-SI" dirty="0"/>
          </a:p>
        </p:txBody>
      </p:sp>
      <p:pic>
        <p:nvPicPr>
          <p:cNvPr id="2050" name="Picture 2" descr="Rezultat iskanja slik za barvila v zelenih listi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248694"/>
            <a:ext cx="3810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značba mesta vsebine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Vidna jeseni, ko niso prekrita s klorofilom</a:t>
            </a:r>
          </a:p>
          <a:p>
            <a:r>
              <a:rPr lang="sl-SI" dirty="0" smtClean="0"/>
              <a:t>Klorofil B</a:t>
            </a:r>
          </a:p>
          <a:p>
            <a:r>
              <a:rPr lang="sl-SI" dirty="0" err="1" smtClean="0"/>
              <a:t>Karotenoidi</a:t>
            </a: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Učbenik stran 123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3935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326"/>
          </a:xfrm>
        </p:spPr>
        <p:txBody>
          <a:bodyPr/>
          <a:lstStyle/>
          <a:p>
            <a:pPr algn="ctr"/>
            <a:r>
              <a:rPr lang="sl-SI" dirty="0" smtClean="0"/>
              <a:t>Klorofil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Zasidran je v membrano in je reakcijski center </a:t>
            </a:r>
            <a:r>
              <a:rPr lang="sl-SI" dirty="0" err="1" smtClean="0"/>
              <a:t>fotosistema</a:t>
            </a:r>
            <a:endParaRPr lang="sl-SI" dirty="0" smtClean="0"/>
          </a:p>
          <a:p>
            <a:r>
              <a:rPr lang="sl-SI" dirty="0" smtClean="0"/>
              <a:t>Fotoni svetlobe iz Mg atoma izbijejo </a:t>
            </a:r>
            <a:r>
              <a:rPr lang="sl-SI" dirty="0" err="1" smtClean="0"/>
              <a:t>visokoenergijske</a:t>
            </a:r>
            <a:r>
              <a:rPr lang="sl-SI" dirty="0" smtClean="0"/>
              <a:t> elektrone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sz="1400" dirty="0" smtClean="0"/>
          </a:p>
          <a:p>
            <a:r>
              <a:rPr lang="sl-SI" sz="1400" dirty="0" smtClean="0"/>
              <a:t>Prikaz </a:t>
            </a:r>
            <a:r>
              <a:rPr lang="sl-SI" sz="1400" dirty="0"/>
              <a:t>prenosa energije absorbiranega fotona po </a:t>
            </a:r>
            <a:r>
              <a:rPr lang="sl-SI" sz="1400" dirty="0" err="1"/>
              <a:t>fotosistemu</a:t>
            </a:r>
            <a:r>
              <a:rPr lang="sl-SI" sz="1400" dirty="0"/>
              <a:t>; </a:t>
            </a:r>
            <a:r>
              <a:rPr lang="sl-SI" sz="1400" b="1" dirty="0"/>
              <a:t>1.</a:t>
            </a:r>
            <a:r>
              <a:rPr lang="sl-SI" sz="1400" dirty="0"/>
              <a:t> foton </a:t>
            </a:r>
            <a:r>
              <a:rPr lang="sl-SI" sz="1400" b="1" dirty="0"/>
              <a:t>2.</a:t>
            </a:r>
            <a:r>
              <a:rPr lang="sl-SI" sz="1400" dirty="0"/>
              <a:t> molekule </a:t>
            </a:r>
            <a:r>
              <a:rPr lang="sl-SI" sz="1400" dirty="0" smtClean="0"/>
              <a:t>klorofila</a:t>
            </a:r>
            <a:r>
              <a:rPr lang="sl-SI" sz="1400" baseline="30000" dirty="0" smtClean="0">
                <a:hlinkClick r:id="rId2"/>
              </a:rPr>
              <a:t>[c</a:t>
            </a:r>
            <a:r>
              <a:rPr lang="sl-SI" sz="1400" baseline="30000" dirty="0">
                <a:hlinkClick r:id="rId2"/>
              </a:rPr>
              <a:t>]</a:t>
            </a:r>
            <a:r>
              <a:rPr lang="sl-SI" sz="1400" dirty="0"/>
              <a:t> </a:t>
            </a:r>
            <a:r>
              <a:rPr lang="sl-SI" sz="1400" b="1" dirty="0"/>
              <a:t>3.</a:t>
            </a:r>
            <a:r>
              <a:rPr lang="sl-SI" sz="1400" dirty="0"/>
              <a:t> fotokemični reakcijski center </a:t>
            </a:r>
            <a:r>
              <a:rPr lang="sl-SI" sz="1400" b="1" dirty="0"/>
              <a:t>4.</a:t>
            </a:r>
            <a:r>
              <a:rPr lang="sl-SI" sz="1400" dirty="0"/>
              <a:t> oddani elektron </a:t>
            </a:r>
            <a:r>
              <a:rPr lang="sl-SI" sz="1400" b="1" dirty="0"/>
              <a:t>5.</a:t>
            </a:r>
            <a:r>
              <a:rPr lang="sl-SI" sz="1400" dirty="0"/>
              <a:t> </a:t>
            </a:r>
            <a:r>
              <a:rPr lang="sl-SI" sz="1400" dirty="0" err="1"/>
              <a:t>fotosistem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56900"/>
            <a:ext cx="5181600" cy="4288787"/>
          </a:xfrm>
          <a:prstGeom prst="rect">
            <a:avLst/>
          </a:prstGeom>
        </p:spPr>
      </p:pic>
      <p:pic>
        <p:nvPicPr>
          <p:cNvPr id="7" name="Slika 6" descr="https://upload.wikimedia.org/wikipedia/commons/thumb/9/9d/Schema-photosysteme.svg/250px-Schema-photosysteme.svg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09" y="3470070"/>
            <a:ext cx="2377440" cy="1851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481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1089</Words>
  <Application>Microsoft Office PowerPoint</Application>
  <PresentationFormat>Po meri</PresentationFormat>
  <Paragraphs>175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2" baseType="lpstr">
      <vt:lpstr>Officeova tema</vt:lpstr>
      <vt:lpstr>FOTOSINTEZA</vt:lpstr>
      <vt:lpstr>PowerPointova predstavitev</vt:lpstr>
      <vt:lpstr>Potek fotosinteze</vt:lpstr>
      <vt:lpstr>Od svetlobe odvisne faze</vt:lpstr>
      <vt:lpstr>Preveri naučeno</vt:lpstr>
      <vt:lpstr>Spekter svetlobe</vt:lpstr>
      <vt:lpstr>PowerPointova predstavitev</vt:lpstr>
      <vt:lpstr>Pomožna barvila</vt:lpstr>
      <vt:lpstr>Klorofil</vt:lpstr>
      <vt:lpstr>Fotosistem</vt:lpstr>
      <vt:lpstr>Fotosistem 1 (FS I)</vt:lpstr>
      <vt:lpstr>Acikličen transport</vt:lpstr>
      <vt:lpstr>Fotosistem 2 (FS II)</vt:lpstr>
      <vt:lpstr>FS II – fotoliza vode</vt:lpstr>
      <vt:lpstr>PowerPointova predstavitev</vt:lpstr>
      <vt:lpstr>Preveri</vt:lpstr>
      <vt:lpstr>Od svetlobe neodvisne faze</vt:lpstr>
      <vt:lpstr>Calvinov cikel</vt:lpstr>
      <vt:lpstr>PowerPointova predstavitev</vt:lpstr>
      <vt:lpstr>Preveri</vt:lpstr>
      <vt:lpstr>C3 rastline</vt:lpstr>
      <vt:lpstr>C4 in CAM rastline</vt:lpstr>
      <vt:lpstr>C4</vt:lpstr>
      <vt:lpstr>CAM</vt:lpstr>
      <vt:lpstr>PowerPointova predstavitev</vt:lpstr>
      <vt:lpstr>PowerPointova predstavitev</vt:lpstr>
      <vt:lpstr>PowerPointova predstavitev</vt:lpstr>
      <vt:lpstr>PowerPointova predstavitev</vt:lpstr>
      <vt:lpstr>Preveri</vt:lpstr>
      <vt:lpstr>Viri</vt:lpstr>
      <vt:lpstr>Viri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FOTOSINTEZA</dc:title>
  <dc:creator>Pavle</dc:creator>
  <cp:lastModifiedBy>Sony</cp:lastModifiedBy>
  <cp:revision>31</cp:revision>
  <dcterms:created xsi:type="dcterms:W3CDTF">2020-03-16T05:11:47Z</dcterms:created>
  <dcterms:modified xsi:type="dcterms:W3CDTF">2020-03-17T08:06:31Z</dcterms:modified>
</cp:coreProperties>
</file>