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8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43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grada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vsebin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Ograda no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7" name="Raven konek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2" name="Ograda vsebin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4" name="Ograda vsebin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10" name="Raven konek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konek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grada vsebin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l-SI" dirty="0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E0C0257-F972-44E0-96FB-145FC14F3187}" type="datetimeFigureOut">
              <a:rPr lang="en-US" smtClean="0"/>
              <a:pPr/>
              <a:t>4/16/2012</a:t>
            </a:fld>
            <a:endParaRPr lang="en-US" dirty="0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ECFFDD2-4BB6-4A6D-AD5F-D754CF028E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os.zrc-sazu.si/sskj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Naselitev_Slovanov_v_Vzhodne_Alpe" TargetMode="External"/><Relationship Id="rId2" Type="http://schemas.openxmlformats.org/officeDocument/2006/relationships/hyperlink" Target="http://sl.wikipedia.org/wiki/Karantanij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28596" y="5072074"/>
            <a:ext cx="8305800" cy="1143000"/>
          </a:xfrm>
        </p:spPr>
        <p:txBody>
          <a:bodyPr/>
          <a:lstStyle/>
          <a:p>
            <a:r>
              <a:rPr lang="sl-SI" dirty="0" smtClean="0">
                <a:latin typeface="Consolas" pitchFamily="49" charset="0"/>
              </a:rPr>
              <a:t>Nina Omahna,</a:t>
            </a:r>
            <a:r>
              <a:rPr lang="sl-SI" dirty="0" err="1" smtClean="0">
                <a:latin typeface="Consolas" pitchFamily="49" charset="0"/>
              </a:rPr>
              <a:t>5.a</a:t>
            </a:r>
            <a:endParaRPr lang="sl-SI" dirty="0" smtClean="0">
              <a:latin typeface="Consolas" pitchFamily="49" charset="0"/>
            </a:endParaRPr>
          </a:p>
          <a:p>
            <a:r>
              <a:rPr lang="sl-SI" dirty="0" smtClean="0">
                <a:latin typeface="Consolas" pitchFamily="49" charset="0"/>
              </a:rPr>
              <a:t>Oš Janka Kersnika Brdo</a:t>
            </a:r>
            <a:br>
              <a:rPr lang="sl-SI" dirty="0" smtClean="0">
                <a:latin typeface="Consolas" pitchFamily="49" charset="0"/>
              </a:rPr>
            </a:br>
            <a:endParaRPr lang="en-US" dirty="0">
              <a:latin typeface="Consolas" pitchFamily="49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305800" cy="914626"/>
          </a:xfrm>
        </p:spPr>
        <p:txBody>
          <a:bodyPr/>
          <a:lstStyle/>
          <a:p>
            <a:r>
              <a:rPr lang="sl-SI" b="1" dirty="0" smtClean="0">
                <a:latin typeface="Consolas" pitchFamily="49" charset="0"/>
              </a:rPr>
              <a:t>SLOVENCI</a:t>
            </a:r>
            <a:r>
              <a:rPr lang="sl-SI" dirty="0" smtClean="0">
                <a:latin typeface="Consolas" pitchFamily="49" charset="0"/>
              </a:rPr>
              <a:t> </a:t>
            </a:r>
            <a:r>
              <a:rPr lang="sl-SI" b="1" dirty="0" smtClean="0">
                <a:latin typeface="Consolas" pitchFamily="49" charset="0"/>
              </a:rPr>
              <a:t>SKOZI</a:t>
            </a:r>
            <a:r>
              <a:rPr lang="sl-SI" dirty="0" smtClean="0">
                <a:latin typeface="Consolas" pitchFamily="49" charset="0"/>
              </a:rPr>
              <a:t> </a:t>
            </a:r>
            <a:r>
              <a:rPr lang="sl-SI" b="1" dirty="0" smtClean="0">
                <a:latin typeface="Consolas" pitchFamily="49" charset="0"/>
              </a:rPr>
              <a:t>ČAS</a:t>
            </a:r>
            <a:endParaRPr lang="en-US" b="1" dirty="0">
              <a:latin typeface="Consolas" pitchFamily="49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357158" y="1857364"/>
            <a:ext cx="90011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smtClean="0">
                <a:latin typeface="Consolas" pitchFamily="49" charset="0"/>
              </a:rPr>
              <a:t>      NASELITEV SLOVANOV, KARANTANIJA,SPREJEM KRŠČANSTVA</a:t>
            </a:r>
            <a:endParaRPr lang="en-US" sz="40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l-SI" dirty="0" smtClean="0">
                <a:latin typeface="Consolas" pitchFamily="49" charset="0"/>
              </a:rPr>
              <a:t>Povzeto po </a:t>
            </a:r>
            <a:r>
              <a:rPr lang="sl-SI" dirty="0" err="1" smtClean="0">
                <a:latin typeface="Consolas" pitchFamily="49" charset="0"/>
              </a:rPr>
              <a:t>sskj</a:t>
            </a:r>
            <a:r>
              <a:rPr lang="sl-SI" dirty="0" smtClean="0">
                <a:latin typeface="Consolas" pitchFamily="49" charset="0"/>
              </a:rPr>
              <a:t> :</a:t>
            </a:r>
          </a:p>
          <a:p>
            <a:r>
              <a:rPr lang="sl-SI" dirty="0" smtClean="0">
                <a:latin typeface="Consolas" pitchFamily="49" charset="0"/>
              </a:rPr>
              <a:t> </a:t>
            </a:r>
            <a:r>
              <a:rPr lang="en-US" dirty="0" smtClean="0"/>
              <a:t> </a:t>
            </a:r>
            <a:r>
              <a:rPr lang="en-US" b="1" dirty="0" err="1" smtClean="0"/>
              <a:t>pogán</a:t>
            </a:r>
            <a:r>
              <a:rPr lang="en-US" dirty="0" smtClean="0"/>
              <a:t>  </a:t>
            </a:r>
            <a:r>
              <a:rPr lang="en-US" dirty="0" err="1" smtClean="0"/>
              <a:t>tudi</a:t>
            </a:r>
            <a:r>
              <a:rPr lang="en-US" dirty="0" smtClean="0"/>
              <a:t> </a:t>
            </a:r>
            <a:r>
              <a:rPr lang="en-US" dirty="0" err="1" smtClean="0"/>
              <a:t>pogàn</a:t>
            </a:r>
            <a:r>
              <a:rPr lang="en-US" dirty="0" smtClean="0"/>
              <a:t> -</a:t>
            </a:r>
            <a:r>
              <a:rPr lang="en-US" dirty="0" err="1" smtClean="0"/>
              <a:t>ána</a:t>
            </a:r>
            <a:r>
              <a:rPr lang="en-US" dirty="0" smtClean="0"/>
              <a:t> m (ȃ; ȁ á) 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kristjane</a:t>
            </a:r>
            <a:r>
              <a:rPr lang="en-US" dirty="0" smtClean="0"/>
              <a:t> </a:t>
            </a:r>
            <a:r>
              <a:rPr lang="en-US" i="1" dirty="0" err="1" smtClean="0"/>
              <a:t>pripadnik</a:t>
            </a:r>
            <a:r>
              <a:rPr lang="en-US" i="1" dirty="0" smtClean="0"/>
              <a:t> </a:t>
            </a:r>
            <a:r>
              <a:rPr lang="en-US" i="1" dirty="0" err="1" smtClean="0"/>
              <a:t>vere</a:t>
            </a:r>
            <a:r>
              <a:rPr lang="en-US" i="1" dirty="0" smtClean="0"/>
              <a:t>, </a:t>
            </a:r>
            <a:r>
              <a:rPr lang="en-US" i="1" dirty="0" err="1" smtClean="0"/>
              <a:t>ki</a:t>
            </a:r>
            <a:r>
              <a:rPr lang="en-US" i="1" dirty="0" smtClean="0"/>
              <a:t> ne </a:t>
            </a:r>
            <a:r>
              <a:rPr lang="en-US" i="1" dirty="0" err="1" smtClean="0"/>
              <a:t>priznava</a:t>
            </a:r>
            <a:r>
              <a:rPr lang="en-US" i="1" dirty="0" smtClean="0"/>
              <a:t> </a:t>
            </a:r>
            <a:r>
              <a:rPr lang="en-US" i="1" dirty="0" err="1" smtClean="0"/>
              <a:t>Kristusa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boga</a:t>
            </a:r>
            <a:endParaRPr lang="sl-SI" i="1" dirty="0" smtClean="0"/>
          </a:p>
          <a:p>
            <a:endParaRPr lang="sl-SI" i="1" dirty="0" smtClean="0"/>
          </a:p>
          <a:p>
            <a:endParaRPr lang="sl-SI" i="1" dirty="0" smtClean="0"/>
          </a:p>
          <a:p>
            <a:endParaRPr lang="sl-SI" i="1" dirty="0" smtClean="0"/>
          </a:p>
          <a:p>
            <a:endParaRPr lang="sl-SI" i="1" dirty="0" smtClean="0"/>
          </a:p>
          <a:p>
            <a:endParaRPr lang="sl-SI" i="1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http://bos.zrc-sazu.si/sskj.html</a:t>
            </a:r>
            <a:r>
              <a:rPr lang="sl-SI" dirty="0" smtClean="0"/>
              <a:t> --- SSKJ</a:t>
            </a:r>
            <a:endParaRPr lang="en-US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POGANI</a:t>
            </a:r>
            <a:endParaRPr lang="en-US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itchFamily="49" charset="0"/>
                <a:hlinkClick r:id="rId2"/>
              </a:rPr>
              <a:t>http://sl.wikipedia.org/wiki/Karantanija</a:t>
            </a:r>
            <a:endParaRPr lang="sl-SI" dirty="0" smtClean="0">
              <a:latin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hlinkClick r:id="rId3"/>
              </a:rPr>
              <a:t>http://sl.wikipedia.org/wiki/Naselitev_Slovanov_v_Vzhodne_Alpe</a:t>
            </a:r>
            <a:endParaRPr lang="sl-SI" dirty="0" smtClean="0">
              <a:latin typeface="Consolas" pitchFamily="49" charset="0"/>
            </a:endParaRPr>
          </a:p>
          <a:p>
            <a:r>
              <a:rPr lang="sl-SI" dirty="0" smtClean="0">
                <a:latin typeface="Consolas" pitchFamily="49" charset="0"/>
              </a:rPr>
              <a:t>Učbenik : Družba in jaz </a:t>
            </a:r>
            <a:r>
              <a:rPr lang="sl-SI" dirty="0" err="1" smtClean="0">
                <a:latin typeface="Consolas" pitchFamily="49" charset="0"/>
              </a:rPr>
              <a:t>5.r</a:t>
            </a:r>
            <a:r>
              <a:rPr lang="sl-SI" dirty="0" smtClean="0">
                <a:latin typeface="Consolas" pitchFamily="49" charset="0"/>
              </a:rPr>
              <a:t> (2007,Založba Modrijan)</a:t>
            </a:r>
          </a:p>
          <a:p>
            <a:r>
              <a:rPr lang="sl-SI" dirty="0" smtClean="0">
                <a:latin typeface="Consolas" pitchFamily="49" charset="0"/>
              </a:rPr>
              <a:t>Enciklopedija za vedoželjne – svetovna zgodovina ( 2006,Založba </a:t>
            </a:r>
            <a:r>
              <a:rPr lang="sl-SI" smtClean="0">
                <a:latin typeface="Consolas" pitchFamily="49" charset="0"/>
              </a:rPr>
              <a:t>Prešernova združba)</a:t>
            </a:r>
            <a:endParaRPr lang="en-US" dirty="0">
              <a:latin typeface="Consolas" pitchFamily="49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VIRI</a:t>
            </a:r>
            <a:endParaRPr lang="en-US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91082"/>
          </a:xfrm>
        </p:spPr>
        <p:txBody>
          <a:bodyPr/>
          <a:lstStyle/>
          <a:p>
            <a:r>
              <a:rPr lang="sl-SI" dirty="0" smtClean="0">
                <a:latin typeface="Consolas" pitchFamily="49" charset="0"/>
              </a:rPr>
              <a:t>Kam so se začeli naseljevati naši predniki? </a:t>
            </a:r>
          </a:p>
          <a:p>
            <a:r>
              <a:rPr lang="sl-SI" dirty="0" smtClean="0">
                <a:solidFill>
                  <a:schemeClr val="accent2"/>
                </a:solidFill>
                <a:latin typeface="Consolas" pitchFamily="49" charset="0"/>
              </a:rPr>
              <a:t>V vzhodne Alpe</a:t>
            </a:r>
          </a:p>
          <a:p>
            <a:r>
              <a:rPr lang="sl-SI" dirty="0" smtClean="0">
                <a:latin typeface="Consolas" pitchFamily="49" charset="0"/>
              </a:rPr>
              <a:t>Kje so živeli? </a:t>
            </a:r>
          </a:p>
          <a:p>
            <a:r>
              <a:rPr lang="sl-SI" dirty="0" smtClean="0">
                <a:solidFill>
                  <a:schemeClr val="accent2"/>
                </a:solidFill>
                <a:latin typeface="Consolas" pitchFamily="49" charset="0"/>
              </a:rPr>
              <a:t>V preprostih hišah – zemljankah</a:t>
            </a:r>
          </a:p>
          <a:p>
            <a:r>
              <a:rPr lang="sl-SI" dirty="0" smtClean="0">
                <a:latin typeface="Consolas" pitchFamily="49" charset="0"/>
              </a:rPr>
              <a:t>Na katerem območju so prebivali Karantanci? </a:t>
            </a:r>
          </a:p>
          <a:p>
            <a:r>
              <a:rPr lang="sl-SI" dirty="0" smtClean="0">
                <a:solidFill>
                  <a:schemeClr val="accent2"/>
                </a:solidFill>
                <a:latin typeface="Consolas" pitchFamily="49" charset="0"/>
              </a:rPr>
              <a:t>Na Koroškem</a:t>
            </a:r>
          </a:p>
          <a:p>
            <a:r>
              <a:rPr lang="sl-SI" dirty="0" smtClean="0">
                <a:latin typeface="Consolas" pitchFamily="49" charset="0"/>
              </a:rPr>
              <a:t>Koliko let je obstajala Karantanija? </a:t>
            </a:r>
          </a:p>
          <a:p>
            <a:r>
              <a:rPr lang="sl-SI" dirty="0" smtClean="0">
                <a:solidFill>
                  <a:schemeClr val="accent2"/>
                </a:solidFill>
                <a:latin typeface="Consolas" pitchFamily="49" charset="0"/>
              </a:rPr>
              <a:t>Približno 300 let </a:t>
            </a:r>
          </a:p>
          <a:p>
            <a:endParaRPr lang="sl-SI" dirty="0" smtClean="0">
              <a:solidFill>
                <a:schemeClr val="accent2"/>
              </a:solidFill>
              <a:latin typeface="Consolas" pitchFamily="49" charset="0"/>
            </a:endParaRPr>
          </a:p>
          <a:p>
            <a:pPr>
              <a:buNone/>
            </a:pPr>
            <a:endParaRPr lang="sl-SI" dirty="0" smtClean="0">
              <a:solidFill>
                <a:schemeClr val="accent2"/>
              </a:solidFill>
              <a:latin typeface="Consolas" pitchFamily="49" charset="0"/>
            </a:endParaRPr>
          </a:p>
          <a:p>
            <a:endParaRPr lang="en-US" dirty="0">
              <a:latin typeface="Consolas" pitchFamily="49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ODGOVORI ! </a:t>
            </a:r>
            <a:endParaRPr lang="en-US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Katero ljudstvo je ogrožalo Karantanijo ?</a:t>
            </a:r>
          </a:p>
          <a:p>
            <a:r>
              <a:rPr lang="sl-SI" dirty="0" smtClean="0">
                <a:solidFill>
                  <a:schemeClr val="accent2"/>
                </a:solidFill>
                <a:latin typeface="Consolas" pitchFamily="49" charset="0"/>
              </a:rPr>
              <a:t>Konjeniško ljudstvo Obrov </a:t>
            </a:r>
          </a:p>
          <a:p>
            <a:r>
              <a:rPr lang="sl-SI" dirty="0" smtClean="0">
                <a:latin typeface="Consolas" pitchFamily="49" charset="0"/>
              </a:rPr>
              <a:t>Od koga so Karantanci sprejeli krščansko vero? </a:t>
            </a:r>
          </a:p>
          <a:p>
            <a:r>
              <a:rPr lang="sl-SI" dirty="0" smtClean="0">
                <a:solidFill>
                  <a:schemeClr val="accent2"/>
                </a:solidFill>
                <a:latin typeface="Consolas" pitchFamily="49" charset="0"/>
              </a:rPr>
              <a:t>Od Bavarcev (njihovih sosedov)</a:t>
            </a:r>
          </a:p>
          <a:p>
            <a:r>
              <a:rPr lang="sl-SI" dirty="0" smtClean="0">
                <a:latin typeface="Consolas" pitchFamily="49" charset="0"/>
              </a:rPr>
              <a:t>Kdo je pogan? </a:t>
            </a:r>
          </a:p>
          <a:p>
            <a:r>
              <a:rPr lang="sl-SI" dirty="0" smtClean="0">
                <a:solidFill>
                  <a:schemeClr val="accent2"/>
                </a:solidFill>
                <a:latin typeface="Consolas" pitchFamily="49" charset="0"/>
              </a:rPr>
              <a:t>Pripadnik vere ki ne priznava Kristusa za Boga.</a:t>
            </a:r>
          </a:p>
          <a:p>
            <a:endParaRPr lang="en-US" dirty="0">
              <a:latin typeface="Consolas" pitchFamily="49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ODGOVORI ! </a:t>
            </a:r>
            <a:endParaRPr lang="en-US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914400" y="714356"/>
            <a:ext cx="8229600" cy="2571768"/>
          </a:xfrm>
        </p:spPr>
        <p:txBody>
          <a:bodyPr>
            <a:normAutofit/>
          </a:bodyPr>
          <a:lstStyle/>
          <a:p>
            <a:r>
              <a:rPr lang="sl-SI" sz="6000" dirty="0" smtClean="0">
                <a:latin typeface="Consolas" pitchFamily="49" charset="0"/>
              </a:rPr>
              <a:t>HVALA ZA POZORNOST IN SODELOVANJE </a:t>
            </a:r>
            <a:endParaRPr lang="en-US" sz="6000" dirty="0">
              <a:latin typeface="Consolas" pitchFamily="49" charset="0"/>
            </a:endParaRPr>
          </a:p>
        </p:txBody>
      </p:sp>
      <p:pic>
        <p:nvPicPr>
          <p:cNvPr id="1026" name="Picture 2" descr="http://www.promin.si/oblikovanje/images/grb_karantanij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714752"/>
            <a:ext cx="2571768" cy="25108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5143504" y="1357298"/>
            <a:ext cx="3471858" cy="4857784"/>
          </a:xfrm>
        </p:spPr>
        <p:txBody>
          <a:bodyPr/>
          <a:lstStyle/>
          <a:p>
            <a:endParaRPr lang="sl-SI" dirty="0" smtClean="0"/>
          </a:p>
          <a:p>
            <a:r>
              <a:rPr lang="sl-SI" dirty="0" smtClean="0"/>
              <a:t>Naši predniki so se začeli naseljevati  v vzhodne Alpe kmalu po letu 550.</a:t>
            </a:r>
          </a:p>
          <a:p>
            <a:endParaRPr lang="sl-SI" dirty="0" smtClean="0"/>
          </a:p>
          <a:p>
            <a:r>
              <a:rPr lang="sl-SI" dirty="0" smtClean="0"/>
              <a:t>Preseljevali so se predvsem s severa in vzhoda.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PRESELJEVANJE LJUDSTEV</a:t>
            </a:r>
            <a:endParaRPr lang="en-US" dirty="0">
              <a:latin typeface="Consolas" pitchFamily="49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28596" y="1714488"/>
            <a:ext cx="4400550" cy="4752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524000"/>
            <a:ext cx="7543824" cy="1404934"/>
          </a:xfrm>
        </p:spPr>
        <p:txBody>
          <a:bodyPr/>
          <a:lstStyle/>
          <a:p>
            <a:r>
              <a:rPr lang="sl-SI" dirty="0" smtClean="0">
                <a:latin typeface="Consolas" pitchFamily="49" charset="0"/>
              </a:rPr>
              <a:t>Do konca 6. stoletja so Slovani poselili današnjo domovino in ozemlje v Alpah, vse do Donave in Dunaja.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SLOVANI </a:t>
            </a:r>
            <a:endParaRPr lang="en-US" dirty="0">
              <a:latin typeface="Consolas" pitchFamily="49" charset="0"/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857356" y="2857496"/>
            <a:ext cx="5000660" cy="3357132"/>
          </a:xfrm>
          <a:prstGeom prst="rect">
            <a:avLst/>
          </a:prstGeom>
          <a:ln w="6350" cap="rnd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524000"/>
            <a:ext cx="8043890" cy="1262058"/>
          </a:xfrm>
        </p:spPr>
        <p:txBody>
          <a:bodyPr>
            <a:normAutofit lnSpcReduction="10000"/>
          </a:bodyPr>
          <a:lstStyle/>
          <a:p>
            <a:r>
              <a:rPr lang="sl-SI" dirty="0" smtClean="0">
                <a:latin typeface="Consolas" pitchFamily="49" charset="0"/>
              </a:rPr>
              <a:t>Slovani so se ukvarjali z živinorejo in poljedelstvom.</a:t>
            </a:r>
          </a:p>
          <a:p>
            <a:r>
              <a:rPr lang="sl-SI" dirty="0" smtClean="0">
                <a:latin typeface="Consolas" pitchFamily="49" charset="0"/>
              </a:rPr>
              <a:t>Živeli so v preprostih kočah-zemljankah </a:t>
            </a:r>
          </a:p>
          <a:p>
            <a:endParaRPr lang="en-US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SLOVANI</a:t>
            </a:r>
            <a:endParaRPr lang="en-US" dirty="0">
              <a:latin typeface="Consolas" pitchFamily="49" charset="0"/>
            </a:endParaRPr>
          </a:p>
        </p:txBody>
      </p:sp>
      <p:pic>
        <p:nvPicPr>
          <p:cNvPr id="4" name="Picture 8" descr="984BC1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71472" y="2857496"/>
            <a:ext cx="4268788" cy="3467100"/>
          </a:xfrm>
          <a:prstGeom prst="rect">
            <a:avLst/>
          </a:prstGeom>
          <a:noFill/>
          <a:ln/>
        </p:spPr>
      </p:pic>
      <p:sp>
        <p:nvSpPr>
          <p:cNvPr id="5" name="PoljeZBesedilom 4"/>
          <p:cNvSpPr txBox="1"/>
          <p:nvPr/>
        </p:nvSpPr>
        <p:spPr>
          <a:xfrm>
            <a:off x="4929190" y="5214950"/>
            <a:ext cx="3286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Zemljanke so bile vkopane v zemljo in pokrite z dvokapno streho,ki je segala do tal.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333760"/>
          </a:xfrm>
        </p:spPr>
        <p:txBody>
          <a:bodyPr/>
          <a:lstStyle/>
          <a:p>
            <a:r>
              <a:rPr lang="sl-SI" dirty="0" smtClean="0">
                <a:latin typeface="Consolas" pitchFamily="49" charset="0"/>
              </a:rPr>
              <a:t>Kmalu si je del Slovenskih prednikov uveljavilo ime Karantanci. </a:t>
            </a:r>
          </a:p>
          <a:p>
            <a:r>
              <a:rPr lang="sl-SI" dirty="0" smtClean="0">
                <a:latin typeface="Consolas" pitchFamily="49" charset="0"/>
              </a:rPr>
              <a:t>Prebivali so zlasti na Koroškem.</a:t>
            </a:r>
          </a:p>
          <a:p>
            <a:r>
              <a:rPr lang="pl-PL" dirty="0" smtClean="0">
                <a:latin typeface="Consolas" pitchFamily="49" charset="0"/>
              </a:rPr>
              <a:t>Nastala je v 7. stoletju in je obstajala skoraj 300 let.</a:t>
            </a:r>
          </a:p>
          <a:p>
            <a:r>
              <a:rPr lang="sl-SI" sz="2400" dirty="0" smtClean="0">
                <a:latin typeface="Consolas" pitchFamily="49" charset="0"/>
              </a:rPr>
              <a:t>Njeno središče je bil Krnski grad na Gosposvedskem polju</a:t>
            </a:r>
            <a:endParaRPr lang="en-US" dirty="0">
              <a:latin typeface="Consolas" pitchFamily="49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KARANTANIJA</a:t>
            </a:r>
            <a:endParaRPr lang="en-US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title"/>
          </p:nvPr>
        </p:nvSpPr>
        <p:spPr>
          <a:xfrm>
            <a:off x="-1500230" y="1285860"/>
            <a:ext cx="328586" cy="8574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////</a:t>
            </a:r>
            <a:endParaRPr lang="en-US" dirty="0"/>
          </a:p>
        </p:txBody>
      </p:sp>
      <p:pic>
        <p:nvPicPr>
          <p:cNvPr id="10" name="Picture 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071670" y="1000108"/>
            <a:ext cx="5040313" cy="4114800"/>
          </a:xfrm>
          <a:prstGeom prst="rect">
            <a:avLst/>
          </a:prstGeom>
        </p:spPr>
      </p:pic>
      <p:sp>
        <p:nvSpPr>
          <p:cNvPr id="11" name="Pravokotnik 10"/>
          <p:cNvSpPr/>
          <p:nvPr/>
        </p:nvSpPr>
        <p:spPr>
          <a:xfrm>
            <a:off x="2428860" y="5357826"/>
            <a:ext cx="4143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l-SI" dirty="0" smtClean="0"/>
              <a:t>Krnski grad na Gosposvedskem polju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vsebine 5"/>
          <p:cNvSpPr>
            <a:spLocks noGrp="1"/>
          </p:cNvSpPr>
          <p:nvPr>
            <p:ph idx="1"/>
          </p:nvPr>
        </p:nvSpPr>
        <p:spPr>
          <a:xfrm>
            <a:off x="285720" y="571480"/>
            <a:ext cx="4829180" cy="4738702"/>
          </a:xfrm>
        </p:spPr>
        <p:txBody>
          <a:bodyPr/>
          <a:lstStyle/>
          <a:p>
            <a:pPr>
              <a:buNone/>
            </a:pPr>
            <a:r>
              <a:rPr lang="sl-SI" dirty="0" smtClean="0"/>
              <a:t>OBMOČJE KARANTANCEV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</p:txBody>
      </p:sp>
      <p:pic>
        <p:nvPicPr>
          <p:cNvPr id="11" name="Picture 7" descr="slovani0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57159" y="1500174"/>
            <a:ext cx="4608766" cy="4524374"/>
          </a:xfrm>
          <a:prstGeom prst="rect">
            <a:avLst/>
          </a:prstGeom>
          <a:noFill/>
          <a:ln/>
        </p:spPr>
      </p:pic>
      <p:sp>
        <p:nvSpPr>
          <p:cNvPr id="13" name="Pravokotnik 12"/>
          <p:cNvSpPr/>
          <p:nvPr/>
        </p:nvSpPr>
        <p:spPr>
          <a:xfrm>
            <a:off x="5214942" y="1785926"/>
            <a:ext cx="321471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600" dirty="0" smtClean="0">
                <a:latin typeface="Consolas" pitchFamily="49" charset="0"/>
              </a:rPr>
              <a:t>Karantanijo je na vzhodu ogrožalo konjeniško ljudstvo Obrov. Zato so se za pomoč obrnili na Bavarce in jih skupno premagali.</a:t>
            </a:r>
            <a:endParaRPr lang="en-US" sz="26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76438"/>
          </a:xfrm>
        </p:spPr>
        <p:txBody>
          <a:bodyPr>
            <a:normAutofit lnSpcReduction="10000"/>
          </a:bodyPr>
          <a:lstStyle/>
          <a:p>
            <a:r>
              <a:rPr lang="sl-SI" sz="2400" dirty="0" smtClean="0">
                <a:latin typeface="Consolas" pitchFamily="49" charset="0"/>
              </a:rPr>
              <a:t>Karantanski znak je bil črn panter na beli podlagi.</a:t>
            </a:r>
          </a:p>
          <a:p>
            <a:r>
              <a:rPr lang="sl-SI" sz="2400" dirty="0" smtClean="0">
                <a:latin typeface="Consolas" pitchFamily="49" charset="0"/>
              </a:rPr>
              <a:t>Karantanija je razpadla postopno, s prihodi močnejših narodov, ki so zasedli karantanski prostor.</a:t>
            </a:r>
            <a:endParaRPr lang="en-US" dirty="0">
              <a:latin typeface="Consolas" pitchFamily="49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KARANTANIJA</a:t>
            </a:r>
            <a:endParaRPr lang="en-US" dirty="0">
              <a:latin typeface="Consolas" pitchFamily="49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071802" y="3214686"/>
            <a:ext cx="2666992" cy="28803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>
                <a:latin typeface="Consolas" pitchFamily="49" charset="0"/>
              </a:rPr>
              <a:t>Karantanci so od svojih sosedov sprejeli KRŠČANSKO VERO. </a:t>
            </a:r>
          </a:p>
          <a:p>
            <a:endParaRPr lang="sl-SI" sz="2800" dirty="0" smtClean="0">
              <a:latin typeface="Consolas" pitchFamily="49" charset="0"/>
            </a:endParaRPr>
          </a:p>
          <a:p>
            <a:r>
              <a:rPr lang="sl-SI" sz="2800" dirty="0" smtClean="0">
                <a:latin typeface="Consolas" pitchFamily="49" charset="0"/>
              </a:rPr>
              <a:t>Knez Borut je poslal svojega sina Gorazda in nečaka Hotimirja k Bavarcem, kjer sta se pokristjanila. Ko sta zavladala Karantancem so na njuno željo prišli tudi misijonarji in širili krščanstvo. Zgradili so prve cerkve in preganjali pogane.</a:t>
            </a:r>
            <a:endParaRPr lang="en-US" dirty="0">
              <a:latin typeface="Consolas" pitchFamily="49" charset="0"/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nsolas" pitchFamily="49" charset="0"/>
              </a:rPr>
              <a:t>KRŠČANSTVO</a:t>
            </a:r>
            <a:endParaRPr lang="en-US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235</TotalTime>
  <Words>357</Words>
  <Application>Microsoft Office PowerPoint</Application>
  <PresentationFormat>Diaprojekcija na zaslonu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5" baseType="lpstr">
      <vt:lpstr>Papir</vt:lpstr>
      <vt:lpstr>SLOVENCI SKOZI ČAS</vt:lpstr>
      <vt:lpstr>PRESELJEVANJE LJUDSTEV</vt:lpstr>
      <vt:lpstr>SLOVANI </vt:lpstr>
      <vt:lpstr>SLOVANI</vt:lpstr>
      <vt:lpstr>KARANTANIJA</vt:lpstr>
      <vt:lpstr>////</vt:lpstr>
      <vt:lpstr>Diapozitiv 7</vt:lpstr>
      <vt:lpstr>KARANTANIJA</vt:lpstr>
      <vt:lpstr>KRŠČANSTVO</vt:lpstr>
      <vt:lpstr>POGANI</vt:lpstr>
      <vt:lpstr>VIRI</vt:lpstr>
      <vt:lpstr>ODGOVORI ! </vt:lpstr>
      <vt:lpstr>ODGOVORI ! </vt:lpstr>
      <vt:lpstr>HVALA ZA POZORNOST IN SODELOVANJE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SLOVENCI SKOZI ČAS</dc:title>
  <dc:creator>Omahna</dc:creator>
  <cp:lastModifiedBy>Omahna</cp:lastModifiedBy>
  <cp:revision>25</cp:revision>
  <dcterms:created xsi:type="dcterms:W3CDTF">2012-04-14T15:14:39Z</dcterms:created>
  <dcterms:modified xsi:type="dcterms:W3CDTF">2012-04-16T14:42:58Z</dcterms:modified>
</cp:coreProperties>
</file>