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9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a Krnc" initials="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12D22-D2F0-40E4-B891-58DD133DC0CC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07B4-DB34-417F-B14E-1E50E654E681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132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07B4-DB34-417F-B14E-1E50E654E681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531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07B4-DB34-417F-B14E-1E50E654E681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07B4-DB34-417F-B14E-1E50E654E681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8FCE-53E1-4C70-8B78-D20A2C50C7A6}" type="datetimeFigureOut">
              <a:rPr lang="sl-SI" smtClean="0"/>
              <a:pPr/>
              <a:t>22.3.2012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2A084-6E08-4CA5-8EE0-EB162D73F84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00200"/>
          </a:xfrm>
        </p:spPr>
        <p:txBody>
          <a:bodyPr>
            <a:normAutofit/>
          </a:bodyPr>
          <a:lstStyle/>
          <a:p>
            <a:r>
              <a:rPr lang="sl-SI" sz="8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KRAŠKI POJAVI</a:t>
            </a:r>
            <a:endParaRPr lang="sl-SI" sz="8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860032" y="3356992"/>
            <a:ext cx="2736304" cy="1080120"/>
          </a:xfrm>
        </p:spPr>
        <p:txBody>
          <a:bodyPr>
            <a:normAutofit/>
          </a:bodyPr>
          <a:lstStyle/>
          <a:p>
            <a:r>
              <a:rPr lang="sl-SI" sz="2800" i="1" dirty="0" smtClean="0">
                <a:solidFill>
                  <a:schemeClr val="tx1"/>
                </a:solidFill>
              </a:rPr>
              <a:t>Lara Krnc</a:t>
            </a:r>
          </a:p>
          <a:p>
            <a:r>
              <a:rPr lang="sl-SI" sz="2800" i="1" dirty="0" err="1" smtClean="0">
                <a:solidFill>
                  <a:schemeClr val="tx1"/>
                </a:solidFill>
              </a:rPr>
              <a:t>5.a</a:t>
            </a:r>
            <a:endParaRPr lang="sl-SI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497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sl-SI" b="1" i="1" dirty="0" smtClean="0">
                <a:solidFill>
                  <a:srgbClr val="92D050"/>
                </a:solidFill>
              </a:rPr>
              <a:t>Podzemni svet in človeška ribica</a:t>
            </a:r>
            <a:endParaRPr lang="sl-SI" b="1" i="1" dirty="0">
              <a:solidFill>
                <a:srgbClr val="92D050"/>
              </a:solidFill>
            </a:endParaRPr>
          </a:p>
        </p:txBody>
      </p:sp>
      <p:sp>
        <p:nvSpPr>
          <p:cNvPr id="11" name="Ograda besedila 10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42792" cy="618083"/>
          </a:xfrm>
        </p:spPr>
        <p:txBody>
          <a:bodyPr>
            <a:noAutofit/>
          </a:bodyPr>
          <a:lstStyle/>
          <a:p>
            <a:r>
              <a:rPr lang="sl-SI" sz="4000" b="0" dirty="0" smtClean="0">
                <a:solidFill>
                  <a:srgbClr val="7030A0"/>
                </a:solidFill>
              </a:rPr>
              <a:t>Podzemni svet</a:t>
            </a:r>
            <a:endParaRPr lang="sl-SI" sz="4000" b="0" dirty="0">
              <a:solidFill>
                <a:srgbClr val="7030A0"/>
              </a:solidFill>
            </a:endParaRPr>
          </a:p>
        </p:txBody>
      </p:sp>
      <p:sp>
        <p:nvSpPr>
          <p:cNvPr id="9" name="Ograda vsebine 8"/>
          <p:cNvSpPr>
            <a:spLocks noGrp="1"/>
          </p:cNvSpPr>
          <p:nvPr>
            <p:ph sz="half" idx="2"/>
          </p:nvPr>
        </p:nvSpPr>
        <p:spPr>
          <a:xfrm>
            <a:off x="323528" y="1484784"/>
            <a:ext cx="3968180" cy="3600400"/>
          </a:xfrm>
        </p:spPr>
        <p:txBody>
          <a:bodyPr>
            <a:normAutofit lnSpcReduction="10000"/>
          </a:bodyPr>
          <a:lstStyle/>
          <a:p>
            <a:r>
              <a:rPr lang="sl-SI" sz="3200" dirty="0" smtClean="0"/>
              <a:t>Je kljub odsotnosti svetlobe življenjski prostor nekaterim živalim,</a:t>
            </a:r>
          </a:p>
          <a:p>
            <a:r>
              <a:rPr lang="sl-SI" sz="3200" dirty="0" smtClean="0">
                <a:solidFill>
                  <a:srgbClr val="002060"/>
                </a:solidFill>
              </a:rPr>
              <a:t>človeška ribica </a:t>
            </a:r>
            <a:r>
              <a:rPr lang="sl-SI" sz="3200" dirty="0" smtClean="0"/>
              <a:t>ali navadni močeril je med večjimi,</a:t>
            </a:r>
          </a:p>
          <a:p>
            <a:endParaRPr lang="sl-SI" dirty="0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639762"/>
          </a:xfrm>
        </p:spPr>
        <p:txBody>
          <a:bodyPr>
            <a:noAutofit/>
          </a:bodyPr>
          <a:lstStyle/>
          <a:p>
            <a:r>
              <a:rPr lang="sl-SI" sz="4000" b="0" dirty="0" smtClean="0">
                <a:solidFill>
                  <a:srgbClr val="7030A0"/>
                </a:solidFill>
              </a:rPr>
              <a:t>Človeška ribica</a:t>
            </a:r>
            <a:endParaRPr lang="sl-SI" sz="4000" b="0" dirty="0">
              <a:solidFill>
                <a:srgbClr val="7030A0"/>
              </a:solidFill>
            </a:endParaRPr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499992" y="1484784"/>
            <a:ext cx="3960440" cy="3774406"/>
          </a:xfrm>
        </p:spPr>
        <p:txBody>
          <a:bodyPr>
            <a:normAutofit/>
          </a:bodyPr>
          <a:lstStyle/>
          <a:p>
            <a:r>
              <a:rPr lang="sl-SI" sz="3200" dirty="0" smtClean="0"/>
              <a:t>Rastlinska ali živalska vrsta, ki živi samo na določenem kraju,določenem področju,</a:t>
            </a:r>
          </a:p>
          <a:p>
            <a:r>
              <a:rPr lang="sl-SI" sz="3200" dirty="0"/>
              <a:t>j</a:t>
            </a:r>
            <a:r>
              <a:rPr lang="sl-SI" sz="3200" dirty="0" smtClean="0"/>
              <a:t>e </a:t>
            </a:r>
            <a:r>
              <a:rPr lang="sl-SI" sz="3200" dirty="0" smtClean="0"/>
              <a:t>naš znamenit endemit </a:t>
            </a:r>
          </a:p>
          <a:p>
            <a:pPr>
              <a:buNone/>
            </a:pPr>
            <a:endParaRPr lang="sl-SI" sz="3200" dirty="0"/>
          </a:p>
        </p:txBody>
      </p:sp>
      <p:pic>
        <p:nvPicPr>
          <p:cNvPr id="2050" name="Picture 2" descr="http://www.gore-ljudje.net/objave/BORKUM/0904Dnevnik/CloveskaRib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085184"/>
            <a:ext cx="3190875" cy="1457326"/>
          </a:xfrm>
          <a:prstGeom prst="rect">
            <a:avLst/>
          </a:prstGeom>
          <a:noFill/>
        </p:spPr>
      </p:pic>
      <p:pic>
        <p:nvPicPr>
          <p:cNvPr id="2052" name="Picture 4" descr="http://www.delo.si/assets/media/picture/iman/2007_04/sz5_proteus_anguinus_cloveska_rib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2448272" cy="184844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050904" cy="1138138"/>
          </a:xfrm>
        </p:spPr>
        <p:txBody>
          <a:bodyPr>
            <a:normAutofit/>
          </a:bodyPr>
          <a:lstStyle/>
          <a:p>
            <a:r>
              <a:rPr lang="sl-SI" sz="4800" b="1" i="1" dirty="0" smtClean="0">
                <a:solidFill>
                  <a:srgbClr val="92D050"/>
                </a:solidFill>
              </a:rPr>
              <a:t>Kraško podzemlje</a:t>
            </a:r>
            <a:endParaRPr lang="sl-SI" sz="4800" b="1" i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/>
          <a:lstStyle/>
          <a:p>
            <a:r>
              <a:rPr lang="sl-SI" dirty="0" smtClean="0"/>
              <a:t>Zanimivo tudi za turiste,</a:t>
            </a:r>
          </a:p>
          <a:p>
            <a:r>
              <a:rPr lang="sl-SI" dirty="0" smtClean="0"/>
              <a:t>naše znane turistične jame so </a:t>
            </a:r>
            <a:r>
              <a:rPr lang="sl-SI" dirty="0" smtClean="0">
                <a:solidFill>
                  <a:srgbClr val="002060"/>
                </a:solidFill>
              </a:rPr>
              <a:t>Postojnska jama</a:t>
            </a:r>
            <a:r>
              <a:rPr lang="sl-SI" dirty="0" smtClean="0"/>
              <a:t>, </a:t>
            </a:r>
            <a:r>
              <a:rPr lang="sl-SI" dirty="0" smtClean="0">
                <a:solidFill>
                  <a:srgbClr val="002060"/>
                </a:solidFill>
              </a:rPr>
              <a:t>Škocjanske jame</a:t>
            </a:r>
            <a:r>
              <a:rPr lang="sl-SI" dirty="0" smtClean="0"/>
              <a:t>,</a:t>
            </a:r>
          </a:p>
          <a:p>
            <a:r>
              <a:rPr lang="sl-SI" dirty="0" smtClean="0"/>
              <a:t>Postojnsko jamo so obiskovali ljudje v preteklosti,</a:t>
            </a:r>
          </a:p>
          <a:p>
            <a:r>
              <a:rPr lang="sl-SI" dirty="0" smtClean="0"/>
              <a:t>njene lepote so postale obiskovalcem še bolj dostopne z izgradnjo gradnje podzemne železnice,</a:t>
            </a:r>
          </a:p>
          <a:p>
            <a:r>
              <a:rPr lang="sl-SI" dirty="0" smtClean="0"/>
              <a:t>Škocjanske jame pa so zapisane v seznam svetovne naravne dediščine.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akopin.net/primoz/clanki/gp_2004/pj0574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175843" cy="3135261"/>
          </a:xfrm>
          <a:prstGeom prst="rect">
            <a:avLst/>
          </a:prstGeom>
          <a:noFill/>
        </p:spPr>
      </p:pic>
      <p:sp>
        <p:nvSpPr>
          <p:cNvPr id="16" name="Naslov 15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08313" cy="1162050"/>
          </a:xfrm>
        </p:spPr>
        <p:txBody>
          <a:bodyPr>
            <a:normAutofit/>
          </a:bodyPr>
          <a:lstStyle/>
          <a:p>
            <a:r>
              <a:rPr lang="sl-SI" sz="4800" dirty="0" smtClean="0">
                <a:solidFill>
                  <a:srgbClr val="92D050"/>
                </a:solidFill>
              </a:rPr>
              <a:t>Veš-vem</a:t>
            </a:r>
            <a:endParaRPr lang="sl-SI" sz="4800" dirty="0">
              <a:solidFill>
                <a:srgbClr val="92D050"/>
              </a:solidFill>
            </a:endParaRPr>
          </a:p>
        </p:txBody>
      </p:sp>
      <p:sp>
        <p:nvSpPr>
          <p:cNvPr id="17" name="Ograda vsebine 16"/>
          <p:cNvSpPr>
            <a:spLocks noGrp="1"/>
          </p:cNvSpPr>
          <p:nvPr>
            <p:ph idx="1"/>
          </p:nvPr>
        </p:nvSpPr>
        <p:spPr>
          <a:xfrm>
            <a:off x="4211960" y="273050"/>
            <a:ext cx="4932040" cy="6584950"/>
          </a:xfrm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lvl="1">
              <a:buNone/>
            </a:pPr>
            <a:r>
              <a:rPr lang="sl-SI" dirty="0" smtClean="0"/>
              <a:t>Planinska jama – sotočje rek</a:t>
            </a:r>
          </a:p>
          <a:p>
            <a:pPr lvl="1">
              <a:buNone/>
            </a:pPr>
            <a:r>
              <a:rPr lang="sl-SI" dirty="0" smtClean="0"/>
              <a:t>Rak in Pivka</a:t>
            </a:r>
          </a:p>
          <a:p>
            <a:pPr lvl="1">
              <a:buNone/>
            </a:pPr>
            <a:r>
              <a:rPr lang="sl-SI" dirty="0" smtClean="0"/>
              <a:t>Združena reka se imenuje Unica . Od Vrhnike naprej jo poznamo kot Ljubljanico.</a:t>
            </a:r>
            <a:endParaRPr lang="sl-SI" dirty="0"/>
          </a:p>
        </p:txBody>
      </p:sp>
      <p:sp>
        <p:nvSpPr>
          <p:cNvPr id="19" name="Ograda besedila 18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995936" cy="451418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Voda, ki ima veliko  raztopljenega apnenca, je trda voda. Zelo trda voda povzroča v gospodinjstvu kat nekaj težav. Izločanje kamna lahko pokvari pomivalni ali pralni stroj, zamaši vodovodne cevi ali stranišče. Tudi za zalivanje rastlin ni najboljša.   </a:t>
            </a:r>
            <a:endParaRPr lang="sl-SI" sz="28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4474840" cy="1138138"/>
          </a:xfrm>
        </p:spPr>
        <p:txBody>
          <a:bodyPr>
            <a:normAutofit/>
          </a:bodyPr>
          <a:lstStyle/>
          <a:p>
            <a:r>
              <a:rPr lang="sl-SI" sz="4800" b="1" smtClean="0">
                <a:solidFill>
                  <a:srgbClr val="92D050"/>
                </a:solidFill>
              </a:rPr>
              <a:t>Kraški pojavi</a:t>
            </a:r>
            <a:endParaRPr lang="sl-SI" sz="4800" b="1" dirty="0">
              <a:solidFill>
                <a:srgbClr val="92D05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/>
          <a:lstStyle/>
          <a:p>
            <a:r>
              <a:rPr lang="sl-SI" dirty="0" smtClean="0"/>
              <a:t>Nastali povsod po Sloveniji, tla iz apnenca,</a:t>
            </a:r>
          </a:p>
          <a:p>
            <a:r>
              <a:rPr lang="sl-SI" dirty="0" smtClean="0"/>
              <a:t>najdemo jih v vseh naravnih enotah,</a:t>
            </a:r>
          </a:p>
          <a:p>
            <a:r>
              <a:rPr lang="sl-SI" dirty="0"/>
              <a:t>n</a:t>
            </a:r>
            <a:r>
              <a:rPr lang="sl-SI" dirty="0" smtClean="0"/>
              <a:t>ajmanj </a:t>
            </a:r>
            <a:r>
              <a:rPr lang="sl-SI" dirty="0" smtClean="0"/>
              <a:t>v panonskem svetu, največ v dinarskem svetu.</a:t>
            </a:r>
          </a:p>
          <a:p>
            <a:pPr lvl="6"/>
            <a:endParaRPr lang="sl-SI" dirty="0" smtClean="0"/>
          </a:p>
          <a:p>
            <a:pPr lvl="6"/>
            <a:r>
              <a:rPr lang="sl-SI" dirty="0" smtClean="0"/>
              <a:t>Postojnska jama je naš najbolj obiskana kraška jama.</a:t>
            </a:r>
          </a:p>
          <a:p>
            <a:pPr lvl="6"/>
            <a:endParaRPr lang="sl-SI" dirty="0" smtClean="0"/>
          </a:p>
          <a:p>
            <a:pPr lvl="6"/>
            <a:endParaRPr lang="sl-SI" dirty="0" smtClean="0"/>
          </a:p>
          <a:p>
            <a:pPr lvl="6"/>
            <a:endParaRPr lang="sl-SI" dirty="0" smtClean="0"/>
          </a:p>
          <a:p>
            <a:pPr lvl="6"/>
            <a:r>
              <a:rPr lang="sl-SI" dirty="0" err="1" smtClean="0"/>
              <a:t>Vilenica</a:t>
            </a:r>
            <a:endParaRPr lang="sl-SI" dirty="0" smtClean="0"/>
          </a:p>
          <a:p>
            <a:pPr lvl="6">
              <a:buNone/>
            </a:pPr>
            <a:r>
              <a:rPr lang="sl-SI" dirty="0" smtClean="0"/>
              <a:t>Od kraških jam za turiste najprej odprta </a:t>
            </a:r>
            <a:r>
              <a:rPr lang="sl-SI" dirty="0" err="1" smtClean="0"/>
              <a:t>Vilenica</a:t>
            </a:r>
            <a:r>
              <a:rPr lang="sl-SI" dirty="0" smtClean="0"/>
              <a:t> blizu Trsta.</a:t>
            </a:r>
          </a:p>
          <a:p>
            <a:pPr lvl="6">
              <a:buNone/>
            </a:pPr>
            <a:r>
              <a:rPr lang="sl-SI" dirty="0" smtClean="0"/>
              <a:t>Obiskovali so jo že v 18. stoletju.</a:t>
            </a:r>
          </a:p>
          <a:p>
            <a:pPr lvl="6"/>
            <a:endParaRPr lang="sl-SI" dirty="0" smtClean="0"/>
          </a:p>
          <a:p>
            <a:pPr lvl="6">
              <a:buNone/>
            </a:pPr>
            <a:endParaRPr lang="sl-SI" dirty="0" smtClean="0"/>
          </a:p>
          <a:p>
            <a:pPr lvl="6">
              <a:buNone/>
            </a:pPr>
            <a:endParaRPr lang="sl-SI" dirty="0" smtClean="0"/>
          </a:p>
          <a:p>
            <a:pPr lvl="6"/>
            <a:endParaRPr lang="sl-SI" dirty="0" smtClean="0"/>
          </a:p>
          <a:p>
            <a:pPr lvl="6"/>
            <a:endParaRPr lang="sl-SI" dirty="0" smtClean="0"/>
          </a:p>
          <a:p>
            <a:pPr lvl="6">
              <a:buNone/>
            </a:pPr>
            <a:endParaRPr lang="sl-SI" dirty="0" smtClean="0"/>
          </a:p>
          <a:p>
            <a:pPr lvl="6">
              <a:buNone/>
            </a:pPr>
            <a:endParaRPr lang="sl-SI" dirty="0" smtClean="0"/>
          </a:p>
          <a:p>
            <a:pPr lvl="6">
              <a:buNone/>
            </a:pPr>
            <a:endParaRPr lang="sl-SI" dirty="0" smtClean="0"/>
          </a:p>
        </p:txBody>
      </p:sp>
      <p:pic>
        <p:nvPicPr>
          <p:cNvPr id="1026" name="Picture 2" descr="http://farm2.staticflickr.com/1306/891219078_f066c55116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56992"/>
            <a:ext cx="2160240" cy="1621928"/>
          </a:xfrm>
          <a:prstGeom prst="rect">
            <a:avLst/>
          </a:prstGeom>
          <a:noFill/>
        </p:spPr>
      </p:pic>
      <p:pic>
        <p:nvPicPr>
          <p:cNvPr id="1028" name="Picture 4" descr="http://static1.ringaraja.net/uploads/SLO/articles/3248/large/2eb3d51b7556697a534a571f512ae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013176"/>
            <a:ext cx="1656183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sl-SI" dirty="0" smtClean="0"/>
              <a:t>		</a:t>
            </a:r>
            <a:r>
              <a:rPr lang="sl-SI" sz="4800" dirty="0" smtClean="0">
                <a:solidFill>
                  <a:srgbClr val="FF0000"/>
                </a:solidFill>
              </a:rPr>
              <a:t>		</a:t>
            </a:r>
            <a:r>
              <a:rPr lang="sl-SI" sz="6600" dirty="0" smtClean="0">
                <a:solidFill>
                  <a:srgbClr val="FF0000"/>
                </a:solidFill>
              </a:rPr>
              <a:t>KVIZ</a:t>
            </a:r>
            <a:r>
              <a:rPr lang="sl-SI" sz="4800" dirty="0" smtClean="0">
                <a:solidFill>
                  <a:srgbClr val="FF0000"/>
                </a:solidFill>
              </a:rPr>
              <a:t>	</a:t>
            </a:r>
          </a:p>
          <a:p>
            <a:pPr>
              <a:buNone/>
            </a:pPr>
            <a:r>
              <a:rPr lang="sl-SI" dirty="0" smtClean="0"/>
              <a:t>		 </a:t>
            </a:r>
            <a:r>
              <a:rPr lang="sl-SI" sz="4400" dirty="0" smtClean="0">
                <a:solidFill>
                  <a:srgbClr val="FFFF00"/>
                </a:solidFill>
              </a:rPr>
              <a:t>KAJ JE ČLOVEŠKA RIBICA?</a:t>
            </a:r>
          </a:p>
          <a:p>
            <a:pPr>
              <a:buNone/>
            </a:pPr>
            <a:r>
              <a:rPr lang="sl-SI" dirty="0" smtClean="0"/>
              <a:t>		</a:t>
            </a:r>
            <a:r>
              <a:rPr lang="sl-SI" sz="3600" dirty="0" smtClean="0">
                <a:solidFill>
                  <a:srgbClr val="002060"/>
                </a:solidFill>
              </a:rPr>
              <a:t>Človeška ribica je rastlinska ali živalska </a:t>
            </a:r>
          </a:p>
          <a:p>
            <a:pPr>
              <a:buNone/>
            </a:pPr>
            <a:r>
              <a:rPr lang="sl-SI" sz="3600" dirty="0" smtClean="0"/>
              <a:t>		</a:t>
            </a:r>
            <a:r>
              <a:rPr lang="sl-SI" sz="3600" dirty="0" smtClean="0">
                <a:solidFill>
                  <a:srgbClr val="002060"/>
                </a:solidFill>
              </a:rPr>
              <a:t>vrsta.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		</a:t>
            </a:r>
            <a:r>
              <a:rPr lang="sl-SI" sz="4400" dirty="0" smtClean="0">
                <a:solidFill>
                  <a:srgbClr val="7030A0"/>
                </a:solidFill>
              </a:rPr>
              <a:t>KJE NASTAJAJO KRAŠKI POJAVI?</a:t>
            </a:r>
          </a:p>
          <a:p>
            <a:pPr>
              <a:buNone/>
            </a:pPr>
            <a:r>
              <a:rPr lang="sl-SI" dirty="0" smtClean="0"/>
              <a:t>		</a:t>
            </a:r>
            <a:r>
              <a:rPr lang="sl-SI" sz="3600" dirty="0" smtClean="0">
                <a:solidFill>
                  <a:srgbClr val="00B050"/>
                </a:solidFill>
              </a:rPr>
              <a:t>Kraški pojavi nastajajo povsod po Sloveniji</a:t>
            </a:r>
          </a:p>
          <a:p>
            <a:pPr>
              <a:buNone/>
            </a:pPr>
            <a:r>
              <a:rPr lang="sl-SI" sz="3600" dirty="0" smtClean="0">
                <a:solidFill>
                  <a:srgbClr val="00B050"/>
                </a:solidFill>
              </a:rPr>
              <a:t>		kjer so tla iz apnenca.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endParaRPr lang="sl-SI" dirty="0" smtClean="0"/>
          </a:p>
          <a:p>
            <a:pPr>
              <a:buNone/>
            </a:pPr>
            <a:r>
              <a:rPr lang="sl-SI" dirty="0" smtClean="0"/>
              <a:t>		</a:t>
            </a:r>
            <a:r>
              <a:rPr lang="sl-SI" sz="4800" dirty="0" smtClean="0">
                <a:solidFill>
                  <a:srgbClr val="FFFF00"/>
                </a:solidFill>
              </a:rPr>
              <a:t>KAJ JE ZANJIMIVO ZA TURISTE?</a:t>
            </a:r>
          </a:p>
          <a:p>
            <a:pPr>
              <a:buNone/>
            </a:pPr>
            <a:r>
              <a:rPr lang="sl-SI" sz="4400" dirty="0" smtClean="0"/>
              <a:t>		</a:t>
            </a:r>
            <a:r>
              <a:rPr lang="sl-SI" sz="3900" dirty="0" smtClean="0">
                <a:solidFill>
                  <a:srgbClr val="002060"/>
                </a:solidFill>
              </a:rPr>
              <a:t>Za turiste je zanimivo kraško </a:t>
            </a:r>
          </a:p>
          <a:p>
            <a:pPr>
              <a:buNone/>
            </a:pPr>
            <a:r>
              <a:rPr lang="sl-SI" sz="3900" dirty="0" smtClean="0">
                <a:solidFill>
                  <a:srgbClr val="002060"/>
                </a:solidFill>
              </a:rPr>
              <a:t>		podzemlje.</a:t>
            </a:r>
          </a:p>
          <a:p>
            <a:pPr>
              <a:buNone/>
            </a:pPr>
            <a:r>
              <a:rPr lang="sl-SI" sz="4400" dirty="0" smtClean="0"/>
              <a:t>		</a:t>
            </a:r>
          </a:p>
          <a:p>
            <a:pPr>
              <a:buNone/>
            </a:pPr>
            <a:r>
              <a:rPr lang="sl-SI" sz="4400" dirty="0" smtClean="0"/>
              <a:t>		</a:t>
            </a:r>
            <a:r>
              <a:rPr lang="sl-SI" sz="4800" dirty="0" smtClean="0">
                <a:solidFill>
                  <a:srgbClr val="7030A0"/>
                </a:solidFill>
              </a:rPr>
              <a:t>KAJ JE NAJVEČJA POVRŠINSKA</a:t>
            </a:r>
          </a:p>
          <a:p>
            <a:pPr>
              <a:buNone/>
            </a:pPr>
            <a:r>
              <a:rPr lang="sl-SI" sz="4800" dirty="0" smtClean="0">
                <a:solidFill>
                  <a:srgbClr val="7030A0"/>
                </a:solidFill>
              </a:rPr>
              <a:t>		KRAŠKA OBLIKA?</a:t>
            </a:r>
          </a:p>
          <a:p>
            <a:pPr>
              <a:buNone/>
            </a:pPr>
            <a:r>
              <a:rPr lang="sl-SI" sz="4400" dirty="0" smtClean="0"/>
              <a:t>		</a:t>
            </a:r>
            <a:r>
              <a:rPr lang="sl-SI" sz="3900" dirty="0" smtClean="0">
                <a:solidFill>
                  <a:srgbClr val="00B050"/>
                </a:solidFill>
              </a:rPr>
              <a:t>Največja površinska kraška oblika so kraška</a:t>
            </a:r>
          </a:p>
          <a:p>
            <a:pPr>
              <a:buNone/>
            </a:pPr>
            <a:r>
              <a:rPr lang="sl-SI" sz="3900" dirty="0" smtClean="0">
                <a:solidFill>
                  <a:srgbClr val="00B050"/>
                </a:solidFill>
              </a:rPr>
              <a:t>		polja.</a:t>
            </a:r>
          </a:p>
          <a:p>
            <a:pPr>
              <a:buNone/>
            </a:pPr>
            <a:r>
              <a:rPr lang="sl-SI" sz="4400" dirty="0" smtClean="0"/>
              <a:t>		</a:t>
            </a:r>
            <a:endParaRPr lang="sl-SI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1"/>
            <a:tileRect/>
          </a:gradFill>
        </p:spPr>
        <p:txBody>
          <a:bodyPr>
            <a:normAutofit fontScale="92500" lnSpcReduction="20000"/>
          </a:bodyPr>
          <a:lstStyle/>
          <a:p>
            <a:endParaRPr lang="sl-SI" dirty="0" smtClean="0"/>
          </a:p>
          <a:p>
            <a:pPr>
              <a:buNone/>
            </a:pPr>
            <a:r>
              <a:rPr lang="sl-SI" dirty="0" smtClean="0"/>
              <a:t>		</a:t>
            </a:r>
            <a:r>
              <a:rPr lang="sl-SI" sz="4400" dirty="0" smtClean="0">
                <a:solidFill>
                  <a:srgbClr val="FFFF00"/>
                </a:solidFill>
              </a:rPr>
              <a:t>KAJ NASTANE KO SE ZDRUŽITA 	STOJEČI IN VISEČI KAPNIK?</a:t>
            </a:r>
          </a:p>
          <a:p>
            <a:pPr>
              <a:buNone/>
            </a:pPr>
            <a:r>
              <a:rPr lang="sl-SI" sz="4400" dirty="0" smtClean="0"/>
              <a:t>		</a:t>
            </a:r>
            <a:r>
              <a:rPr lang="sl-SI" sz="3600" dirty="0" smtClean="0">
                <a:solidFill>
                  <a:srgbClr val="002060"/>
                </a:solidFill>
              </a:rPr>
              <a:t>Ko se združita stoječi in viseči kapnik </a:t>
            </a:r>
          </a:p>
          <a:p>
            <a:pPr>
              <a:buNone/>
            </a:pPr>
            <a:r>
              <a:rPr lang="sl-SI" sz="3600" dirty="0" smtClean="0">
                <a:solidFill>
                  <a:srgbClr val="002060"/>
                </a:solidFill>
              </a:rPr>
              <a:t>		nastane kapniški steber.</a:t>
            </a:r>
          </a:p>
          <a:p>
            <a:pPr>
              <a:buNone/>
            </a:pPr>
            <a:endParaRPr lang="sl-SI" sz="44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sl-SI" sz="4400" dirty="0" smtClean="0">
                <a:solidFill>
                  <a:srgbClr val="7030A0"/>
                </a:solidFill>
              </a:rPr>
              <a:t>		KAKŠNA JE VODA, KI IMA VELIKO  	RAZTOPLJENEGA APNENCA? </a:t>
            </a:r>
          </a:p>
          <a:p>
            <a:pPr>
              <a:buNone/>
            </a:pPr>
            <a:r>
              <a:rPr lang="sl-SI" sz="4400" dirty="0" smtClean="0"/>
              <a:t>		</a:t>
            </a:r>
            <a:r>
              <a:rPr lang="sl-SI" sz="3600" dirty="0" smtClean="0">
                <a:solidFill>
                  <a:srgbClr val="00B050"/>
                </a:solidFill>
              </a:rPr>
              <a:t>Voda ki ima veliko raztopljenega apnenca je 	trda voda.</a:t>
            </a:r>
            <a:r>
              <a:rPr lang="sl-SI" sz="4400" dirty="0" smtClean="0"/>
              <a:t>		</a:t>
            </a:r>
            <a:endParaRPr lang="sl-SI" sz="3600" dirty="0" smtClean="0"/>
          </a:p>
          <a:p>
            <a:pPr>
              <a:buNone/>
            </a:pPr>
            <a:r>
              <a:rPr lang="sl-SI" sz="3600" dirty="0" smtClean="0"/>
              <a:t>		</a:t>
            </a:r>
          </a:p>
          <a:p>
            <a:pPr>
              <a:buNone/>
            </a:pPr>
            <a:r>
              <a:rPr lang="sl-SI" sz="3600" dirty="0" smtClean="0"/>
              <a:t>		</a:t>
            </a:r>
            <a:r>
              <a:rPr lang="sl-SI" dirty="0" smtClean="0"/>
              <a:t>		</a:t>
            </a:r>
          </a:p>
          <a:p>
            <a:endParaRPr lang="sl-SI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sl-SI" sz="4400" dirty="0" smtClean="0"/>
              <a:t>		</a:t>
            </a:r>
            <a:r>
              <a:rPr lang="sl-SI" sz="4400" dirty="0" smtClean="0">
                <a:solidFill>
                  <a:srgbClr val="FFFF00"/>
                </a:solidFill>
              </a:rPr>
              <a:t>KATERA JE NAŠA NAJBOLJ 	OBISKANA  KRŠKA JAMA?</a:t>
            </a:r>
          </a:p>
          <a:p>
            <a:pPr>
              <a:buNone/>
            </a:pPr>
            <a:r>
              <a:rPr lang="sl-SI" sz="4400" dirty="0" smtClean="0">
                <a:solidFill>
                  <a:srgbClr val="FFFF00"/>
                </a:solidFill>
              </a:rPr>
              <a:t>		</a:t>
            </a:r>
            <a:r>
              <a:rPr lang="sl-SI" sz="3600" dirty="0" smtClean="0">
                <a:solidFill>
                  <a:srgbClr val="002060"/>
                </a:solidFill>
              </a:rPr>
              <a:t>Postojnska jama je naša najbolj obiskana 	jama.</a:t>
            </a:r>
            <a:endParaRPr lang="sl-SI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l-SI" sz="4400" dirty="0" smtClean="0"/>
              <a:t>		</a:t>
            </a:r>
          </a:p>
          <a:p>
            <a:pPr>
              <a:buNone/>
            </a:pPr>
            <a:r>
              <a:rPr lang="sl-SI" sz="4400" dirty="0" smtClean="0"/>
              <a:t>		</a:t>
            </a:r>
            <a:r>
              <a:rPr lang="sl-SI" sz="4400" dirty="0" smtClean="0">
                <a:solidFill>
                  <a:srgbClr val="7030A0"/>
                </a:solidFill>
              </a:rPr>
              <a:t>KAJ JE UVALA?</a:t>
            </a:r>
          </a:p>
          <a:p>
            <a:pPr>
              <a:buNone/>
            </a:pPr>
            <a:r>
              <a:rPr lang="sl-SI" sz="4400" dirty="0" smtClean="0">
                <a:solidFill>
                  <a:srgbClr val="7030A0"/>
                </a:solidFill>
              </a:rPr>
              <a:t>		</a:t>
            </a:r>
            <a:r>
              <a:rPr lang="sl-SI" sz="3600" dirty="0" smtClean="0">
                <a:solidFill>
                  <a:srgbClr val="00B050"/>
                </a:solidFill>
              </a:rPr>
              <a:t>Uvala je podolgovat zaprt svet navadno 	manjši od kraškega polja, z neravnim 	navadno vrtačastim dnom.</a:t>
            </a:r>
            <a:r>
              <a:rPr lang="sl-SI" sz="4400" dirty="0" smtClean="0"/>
              <a:t>		</a:t>
            </a:r>
            <a:endParaRPr lang="sl-SI" sz="44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6059016" cy="936104"/>
          </a:xfrm>
        </p:spPr>
        <p:txBody>
          <a:bodyPr>
            <a:normAutofit/>
          </a:bodyPr>
          <a:lstStyle/>
          <a:p>
            <a:r>
              <a:rPr lang="sl-SI" sz="4800" b="1" i="1" dirty="0" smtClean="0">
                <a:solidFill>
                  <a:srgbClr val="92D050"/>
                </a:solidFill>
              </a:rPr>
              <a:t>Površinski kraški pojavi</a:t>
            </a:r>
            <a:endParaRPr lang="sl-SI" sz="4800" b="1" i="1" dirty="0">
              <a:solidFill>
                <a:srgbClr val="92D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908720"/>
            <a:ext cx="8435280" cy="4320479"/>
          </a:xfrm>
        </p:spPr>
        <p:txBody>
          <a:bodyPr>
            <a:normAutofit lnSpcReduction="10000"/>
          </a:bodyPr>
          <a:lstStyle/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Nastajajo v pokrajinah, kjer kisla deževnica raztaplja apnenec,</a:t>
            </a:r>
          </a:p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voda odnaša apnenec, drugje spet odlaga,</a:t>
            </a:r>
          </a:p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nastajajo različne kraške oblike na zemeljskem površju, pod njim.</a:t>
            </a:r>
          </a:p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Vrtače so najbolj pogosta kraška oblika, sklede ali lijaka, dno ravno prekrito z debelejšo plastjo prsti. </a:t>
            </a:r>
          </a:p>
          <a:p>
            <a:pPr lvl="7">
              <a:buNone/>
            </a:pPr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vrtača</a:t>
            </a:r>
            <a:endParaRPr lang="sl-SI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4" name="Picture 2" descr="http://kraji.eu/PICTURES/gorenjska/skofja_loka_z_okolico/stari_grad_marijino_brezno_stolp_na_kranclju/IMG_4487_vrtac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670648"/>
            <a:ext cx="2913327" cy="2187352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FFF200"/>
            </a:gs>
            <a:gs pos="250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l-SI" sz="4800" b="1" i="1" dirty="0" smtClean="0">
                <a:solidFill>
                  <a:srgbClr val="00B050"/>
                </a:solidFill>
              </a:rPr>
              <a:t>Uvala</a:t>
            </a:r>
            <a:endParaRPr lang="sl-SI" sz="4800" b="1" i="1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268760"/>
            <a:ext cx="8758808" cy="2520280"/>
          </a:xfrm>
        </p:spPr>
        <p:txBody>
          <a:bodyPr>
            <a:normAutofit fontScale="25000" lnSpcReduction="20000"/>
          </a:bodyPr>
          <a:lstStyle/>
          <a:p>
            <a:pPr marL="0" indent="0"/>
            <a:r>
              <a:rPr lang="sl-SI" sz="12800" i="1" dirty="0" smtClean="0"/>
              <a:t>V uvalah je dovolj zemlje, da so se z njenim obdelovanjem  lahko  preživljali, </a:t>
            </a:r>
          </a:p>
          <a:p>
            <a:pPr marL="0" indent="0"/>
            <a:r>
              <a:rPr lang="sl-SI" sz="12800" i="1" dirty="0" smtClean="0"/>
              <a:t>zato so uvale navadno naselja ali vsaj izrabljena za njive in travnike.</a:t>
            </a:r>
          </a:p>
          <a:p>
            <a:pPr marL="0" indent="0"/>
            <a:endParaRPr lang="sl-SI" sz="3800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sz="9800" dirty="0" smtClean="0"/>
          </a:p>
          <a:p>
            <a:pPr marL="0" indent="0">
              <a:buNone/>
            </a:pPr>
            <a:r>
              <a:rPr lang="sl-SI" sz="7200" dirty="0" smtClean="0"/>
              <a:t>			</a:t>
            </a:r>
          </a:p>
          <a:p>
            <a:pPr marL="0" indent="0">
              <a:buNone/>
            </a:pPr>
            <a:r>
              <a:rPr lang="sl-SI" sz="7200" dirty="0" smtClean="0"/>
              <a:t>			</a:t>
            </a:r>
            <a:r>
              <a:rPr lang="sl-SI" sz="9800" dirty="0" smtClean="0"/>
              <a:t>	</a:t>
            </a:r>
          </a:p>
          <a:p>
            <a:pPr marL="0" indent="0">
              <a:buNone/>
            </a:pPr>
            <a:r>
              <a:rPr lang="sl-SI" sz="9800" dirty="0" smtClean="0"/>
              <a:t>		</a:t>
            </a:r>
            <a:endParaRPr lang="sl-SI" sz="9800" dirty="0"/>
          </a:p>
        </p:txBody>
      </p:sp>
      <p:pic>
        <p:nvPicPr>
          <p:cNvPr id="1026" name="Picture 2" descr="Najlepša uvala v Slovenij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3068960"/>
            <a:ext cx="5364089" cy="3576060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251520" y="3284984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Uvala</a:t>
            </a:r>
          </a:p>
          <a:p>
            <a:r>
              <a:rPr lang="sl-SI" i="1" dirty="0" smtClean="0"/>
              <a:t>podolgovat zaprt svet, navadno manjši od kraškega polja, z neravnim, navadno vrtačastim dnom.</a:t>
            </a:r>
            <a:r>
              <a:rPr lang="sl-SI" dirty="0" smtClean="0"/>
              <a:t>	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001439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0" y="0"/>
            <a:ext cx="4474840" cy="1143000"/>
          </a:xfrm>
        </p:spPr>
        <p:txBody>
          <a:bodyPr>
            <a:normAutofit/>
          </a:bodyPr>
          <a:lstStyle/>
          <a:p>
            <a:r>
              <a:rPr lang="sl-SI" sz="4800" i="1" dirty="0" smtClean="0">
                <a:solidFill>
                  <a:srgbClr val="92D050"/>
                </a:solidFill>
              </a:rPr>
              <a:t>Kraška polja</a:t>
            </a:r>
            <a:endParaRPr lang="sl-SI" sz="4800" i="1" dirty="0">
              <a:solidFill>
                <a:srgbClr val="92D050"/>
              </a:solidFill>
            </a:endParaRPr>
          </a:p>
        </p:txBody>
      </p:sp>
      <p:sp>
        <p:nvSpPr>
          <p:cNvPr id="11" name="Ograda vsebine 10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616624"/>
          </a:xfrm>
        </p:spPr>
        <p:txBody>
          <a:bodyPr/>
          <a:lstStyle/>
          <a:p>
            <a:r>
              <a:rPr lang="sl-SI" i="1" dirty="0" smtClean="0"/>
              <a:t>Največja površinska kraška oblika,</a:t>
            </a:r>
          </a:p>
          <a:p>
            <a:r>
              <a:rPr lang="sl-SI" i="1" dirty="0" smtClean="0"/>
              <a:t>ravno dno obdajajo vzpetine,</a:t>
            </a:r>
          </a:p>
          <a:p>
            <a:r>
              <a:rPr lang="sl-SI" i="1" dirty="0"/>
              <a:t>p</a:t>
            </a:r>
            <a:r>
              <a:rPr lang="sl-SI" i="1" dirty="0" smtClean="0"/>
              <a:t>osebnost </a:t>
            </a:r>
            <a:r>
              <a:rPr lang="sl-SI" i="1" dirty="0" smtClean="0"/>
              <a:t>so </a:t>
            </a:r>
            <a:r>
              <a:rPr lang="sl-SI" b="1" i="1" dirty="0" smtClean="0">
                <a:solidFill>
                  <a:srgbClr val="002060"/>
                </a:solidFill>
              </a:rPr>
              <a:t>kraške reke </a:t>
            </a:r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 </a:t>
            </a:r>
            <a:r>
              <a:rPr lang="sl-SI" b="1" i="1" dirty="0" smtClean="0">
                <a:solidFill>
                  <a:srgbClr val="002060"/>
                </a:solidFill>
              </a:rPr>
              <a:t>ponikalnice</a:t>
            </a:r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tečejo po dnu, </a:t>
            </a:r>
          </a:p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izvira na enem delu polja, vijuga po njem,drugi strani ponikne v apnenčasto notranjost,</a:t>
            </a:r>
          </a:p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včasih se ista reka pojavi na sosednjem kraškem polju</a:t>
            </a:r>
          </a:p>
          <a:p>
            <a:r>
              <a:rPr lang="sl-SI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 velikih deževjih kraška reka poplavlja, najnižje dno se lahko spremeni v jezero.</a:t>
            </a:r>
          </a:p>
          <a:p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l-SI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l-SI" b="1" u="sng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2.arnes.si/~muljan/poplavni%20sv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60432" cy="63453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eg;base64,/9j/4AAQSkZJRgABAQAAAQABAAD/2wCEAAkGBhQSERUUExQVFBUUGBgXFhQYGRgaGBcVGBgYGBcXFxcaHSYeFxkjHBcYHy8gIycpLCwsFR4xNTAqNSYrLCkBCQoKDgwOGg8PGiokHyQpLCwsLCwpLCwsLCwpLCwsLCksLCksLCwsKSksKSwpLCwsLCwpKSwsLCwsLCwsLCwpLP/AABEIALcBEwMBIgACEQEDEQH/xAAbAAACAwEBAQAAAAAAAAAAAAADBAACBQEGB//EAEIQAAECBAQDBgMGAwcDBQAAAAECEQADITEEEkFRBWFxBiKBkaHwscHREzJCkuHxFBZSI1NigqLS4hVDYwckM3Ky/8QAGQEAAwEBAQAAAAAAAAAAAAAAAAECAwQF/8QALREAAgIBAwIFAwMFAAAAAAAAAAECEQMSITFBUQQTFGGhIlKBMpGxBVNx0fD/2gAMAwEAAhEDEQA/APkGJwqVKdNH02LQ1h5RSGdz7aA4fDKJApzjRThWqS+Uj2YhuijMxaBmelXi6MQHNBWngYHiVuTrXzgeazRQj3HZ2Wj+DKFlQTMUolgBmASMoB1DtXrHm+0GGQiYyAydjq1H6lnMSXxhWRCXcJ3vcsH2EL42eZqnAPO5jCEHGTbKb2EGhrAynWDtUnw+cCMp2a7s3KlY2sHKoWFmc+cbthRz7DMyQKka6B2AjipCAapB3ethoWs7QKetTgNbRtfrAJiyHc1On7RNWOLpBJ8wEMKU9IDJwaiCQzJID2qYplLPtBPtCkZTbURRNDEnBj7M9x1VrsNDSM5ctjGgjFkN8esK4tIdxAgYuU8hF1KGwisQiKEFlzGFh5CArSHtFkx1afW0ADeBwP2jklKUi9n8BAJ+HAUw73No7hltyGvON3H8MSiVLmhYUtYJUhqICh3WVqWZxzjNy0un1LUbVo8+hQykMLk25Ui+IbKkUoK9TeAkXgs7DEISo6+x84sgLJw4Ep2qo7aaQrMl5VEM5BpGjgpoIA2ZuetvCFOIoaYrrCQhOYmIqXS0XixLiKKF2pESikGlyCa6Bn8YvJwhVmbTzZ2oNYVgKFMRCYOcKdiOsCKGpAAPLyhoSHADB4AkVEayZWWUtWtQx0oPPWEMx15XpXnFVX5RCI5ABUxI6WiQAbUsEbOfWGp8zu0YqAZ6eXSEsPmcGrVrpDBQH97xNWMQEt3EVEpoJNoqOKMUSMSZIIKjozEWeOpVVqeY8oKlDSqXOvv3aA4WQ609fCkIEOjAZSFEWBPSlPlGvgZksyQkDKrKxIrmUCov/wDareAhJY7pzdPMwoiQpIWpJLBmbncHwiGrLrfYtxUJLEBqV6/WEpclyATe8E/iQqiqM9h4RzBUV7tFpUiepoCQGYM17c4Ux8jMSqg5dBeHlgOLAM/w9+cLLBUeWzbmGguzMQo2EGmSg16xrq4Aopzghq6gV5eNIykEksfOBST4EKy5Lh7DeOpkklhUmg6xpyMMScooAKnQPvD8mSJbszix53oYHKhxVmDi8KqWrIq9PWGxJTlAN2oYfxsn7Ugn7zgPyf4w7i+FISlncszVcO1TaprE6+jG0kYEvAuCQaD1jX4sCZadSQmnkBU9BCWLw4llq1Yg6Nq+5hWXjFHu1OjQPfcV1sEmcIZSQDmJu0V4oXs9GA8I0kTSrMoUKWp5bcozMcg5q1f9oFfUl8k4PLdZqAwo+7iF8UO8damu/ONjB4FOV0gulyVVrbRufpA5XDgvNpm7o68vKC9x6dzEy0iuWN09mZrE5SyWzFxqWcco7w7gP2jlqVYGn4SX56QOce5WliElDSepg2Cw66JDDUnmQ+V+YHpDOJw7JEtmIWXO4H7evSC8MQgzTnWpIpapOpHKnjEyls2Qg2J4ZU3ItnCe64d6xhYjh5TVi37fWPZcd4qgBMtAAQxIAd/XWnrGb/EAhIKUmpoRvVulozxTk42yjyqsESzVJjTxEshASz0TyehL+TeRh/FAIIZnBPTR+sKcQnFRyvRqnkLhvONrsDz81O1rCAtD80DZhAkJo19YoLEimJBlprHIBHoJeI7oRQAEnapv75RRRDHpTzgb6QZGAWFhLaU/WJ2Q92SXg0qIzHRzSxNvCCyOHoUan7ujUfxEBnIMtXeDUbkW1gJxhTY0hbvgHsaS5JU7WdhyYGmjQDCYV1NYi9WJfQPcxtcLnIVJSTmz96z1ASXNNK7m2kZKJJ+0dLmtA3oAKmFF8gkPjBMltevrBprISw8ep9+kK4qYUEhnKSyjevWAqxuZNzrQeF/ekKmzZNRboWx+DBdQ+89f2hmTgilJCUpJUGCneou2xrrEw6kFQzFhrvagpuYa/jjNWlCAlIcJSl2FaAlRO5vA2+DPqLKwcyXVYAFQKgvpSO4NaU95THZNCDpWtNKR9ATKwsqWkTEJWQgpV3gXWyStyk1AJYUamsfNsWEImkIJUl6W8tnjPDl829hOGkdxWPU1O7yb1jIkIJctarxqTu+mj6dA9rX/AFheVJIll/xfAUHrG8aREthNU8pJb37+UcRi1UeATVuoxwLjQZr4LiRCgRSv73paG5mMzrKiXq5IPhelYw5cx784th55FSSOgfzrEOKuwNDFgzLUH9REc7OlUvEDRwXOwa79fpDQnAo+82ot4uIXmCaE5ylQT/UUgeURdqhsd+wSkqKS9TSrkbwrNV/aghn20qK3jvCZ5WSlwlOp5XYQwrCBUxxpRq/Pz6Qm62YKLbRpcMdLlgGSS1bH2RAFrSAVAUKmal2qeUdXNyCmlDoSDcEeHpCxlfb91BYmrH8PU729YzSX6mbPsjQw2KcO4Iysz729LdYeRjQQ1CR0oWY+EYZwS0pygodID18BoxJb05x3FJWgZQlwCCpV+dTam3OJlCMuB71uicZlBK6M1Ry8GjNVICZqS4DMdwXFIYx+MYaOovvQUD7WHnBJOPSXP3SUpFqDuhz1GnWNKcY0YdRHicxSpl3ZxsW+Tbc4oVEtoNPn6xXEoUO8Fb+VvhAUz3AUaVY9T7J8Y0SpAGUoqXSupI0BLfMecck4jRTgK05PXxi0tAUKGwD31O+5dvGK8SfMkBLZRYbElVTqatV7QewxjG4NCknLqHApXasYmGkEJUrwb4xslDJT3tS4Is0UGPUlw3dVe1dLecQm62HSPNlJ2iR6P7WV05NEitfsTQTAyUsFn8J9fnpDSsSx523p0gaksGc28oEVONruTf8ASIq9zZPStis8GYDrWho8Z89QTlpUVYj4/CHELaxd9YRxqifExqkZSds3MLj1TELI7oYgBIy1IAJYGpamt4B9sZRR3Xsem7+HwgeDVlQ1jb94MqfrqfSIroJJMVSozFlKaZjblFp+AUlQT/VqQ1rwxhmQrOLsa9W8ovNxYObYP8a+PONNx+zBTMOAjKPvb6/tG12Q4UlJM+aQ8pQyou5ykhxsC1dGMY+HnVfy8IeRxpklLDvXWzFj+HpyjPJCUo0itSuz0HEcYCicFBKypOYKygZTWlak2jwaZ4BqBWtYc4jjlCmZ3J+P6RkLXDx49ColuzRmcSDClBpaA4jFuAxo1vrCklD1NooQxbaLpEvchS9Ydw/C1KAIYA7v5s3KE5AdQDs5vHqMPh0/ZDvhagAzMAlyAAoqbnQHSFOVDirMPG4UICWOYly4ewYfF/KFEPHqMXgGcByrIEAK5uSoA6MaH9IzcbggkhKamhVcEFvulx4wKXQbXUtwU97Mfw2H+Iu3rD2KxhUkg5qhi9XqfCB8Mxv2QAIBDhRdqkClYbxePM1gLenpGLty3RPJh4PEJza3d9BpUbWjcGOSwoCAfvN/+jt1jH4VgyqaUkUq5/e+8PzZbkhLsK0OuvhFSps0ja4NDEpE8JKFBwCSTYnpuz+Ri0zhwkqWwqwB1DvUB7G9N4rwdinKO64Ym5fU9PqNocxeJOQlmUoCqSLkp9aRzty1UuDoilVsBiZYajNq7OwbTf3zgSsIooKQoMTUPQveo92jqZKX7ylKzJBe1W7xJGjtF5s5IyMwCdqHSpN3MUvYH7nm+LYQlT7lhrb4/rCEgEqyvUfIbx6TGyM7MXLmvuhhObg0JBVUVAHQFzXaOlStHNJUDSDmKTQMzgPVv3hTH4UijOcwPmNtIdE8JPepX47j3aOzJbkqYn7tQH/emnODgkHgcGU1NLAihf3SsacvCocqUQ7vSh3q9Iph8UincUpVCHcm2rexHDPUurM1rnWpaMZWxnZ6EFVdNa7UoGo/PWMzieHDgIQe9+IkU+ghidhF6CvXX5wjOC0hjfrUQ4r3AzJ0lSVEFqcxEik2SXNPhEjUD1BmpSkm78qjnyjNTOTrt66Dyg05JQlz94gs36RnqSqjhj7+kKKG2FWsAU0gMqc5YiKzFP8Adqax2Vh1AmlvLziyRkzbvR/bx0Kp4fOBTZbPTb3zhnDYBRSSdiwhoAUufXybpFJk4uTv+8BUgpLwVEtS3CEk0q3zhiOSp7EQVU1z6eUKTJZBDgj0gmUNfnAAbF15wqtBhtE5yAzl41JOAUR+lLO0JugMOUlhuYDMqecP4iQxYmo232iuHwRfNTukUOp2aAYPB8PWtTIBfewHMnTaPRScMtIHdSpK8rKSfxAg+AerBt6QnJxrlkjKVXS5a9/0j2HBeGhCMz5ktQFyaOWCWYFhZ9XjmzZNPJpGPYzP4dUsqWnvKShwRQAqDa6hja9ecYs8FeYmhS1d1Kv1YR6LiGG+0JVUOoFQ3AZsu1yYxZeEzLdIHeNE0uCHdjpuWdusKLXUJGB9sYNImG4q3lG3N4KsoqZQBqUv3qbkA/GEpBSmWpJQ6hzcA7hv1jbWmtjNI5JUc6VAHM930A9fd43OEy1LUVMUOClSjRLvy6aPGdg8D9nlPeG9SCU600rprG8qca5CyVCg2+D28owyS2qJ0Y0rtlchJKZZq1QAe8wuAPAv9WhCXJykkOCCQKh3T3/AsW6iNPCFP3tQa2cHRwbGvK0Zs1SgVAvVYL6nuhNSeTvzMZwTTaLm73KfZFgWJAJFbsxp6+kCK3Z7q1rrs0bM5Kct3r5kg5vCpjMxKwVfeoCNC97H3WNYshoHMBQEEitzV9udGjLnzsxparPs12gi1UcBx1/FsIqrAgpBzEKJbK21fpGsduTKW/AGfJKrO1G+MOSVqSFDu0ZhztbxHlHU4c5agAVFetGh3+GRlKknM4aoZrFnetr8oJNCoSUks+UFxfcMYCicUpISFADR9ffukMFGVLUNSA5sBe/u+8CVhypykBi5JejW61aw2idlyABeONiC+l7Xf4QivCuXObm5cn0h9copN0mgOXRrFq8tITViSDUU8W6RS9hCi8NWgPmIkOLXWw0+EdgsKGl4Jakiii2mU/SAyuGKYvmT1p4MY+qIxxahptSLjFnUH4xx+qfYHL2f/fk+VHgSgHBB5OCfKAHBLB+4ryj68MaBrbSLI4mnf1h+qfYV+zPkKMHMcdxYG2UmNbF4JctLUch8ovUCjePxj6Z/GBqkt4mMzEcJw6lFZSsqcGhUKizaCD1Tb4BHzdHB5kxnSQNy8PYPh8yTmZObMDXYiPpkvEj/ABdHgwmJ/qV5w34u+g6Z8gxGDmTS5Qp9XoPW0dk9nZqmH2aj0IPpH1wr2mKiJUf7wn/L+sHqn2CmfL5HZCe7hC36Rpr7OYrKwlKIbdLv4m0fQwf8beH6xEpV/e/6f+UZPxUn2HXsfLJ3ZOdm/tEKQ7AexF5/AAAyVKBd3IrsKe7x9SCFf3n+n/lFWa8xJoTY/Iweta5L0o+XSezswkBPdUWYs4pW8aWE4NNlILs7gpZbd2oLpegNR0POPoQwaDsbVZ3e4FesI4/CgKKRc2YH0csIheNU3Q0jxpKikpLm4YaM9czOD70gHB8HMQFEgW7tjlDuwAFzHp+z0lUySHmJJUSTmBJJIBr3hpy8Ykvs/ME1MwTgQC+UpLN4K2+UavNHdESZ4TGT1G4KX5FjCjHIoszN5mPsKkr0Wj8qv98WTIJfMZamsAgt4uo+3hPxairoiLUn9J8cweJzqIWthe7eVY2kz0M6SXZySX5X5x9BnYCT+GTKer9xNWhSZw/MkkJRLNGdNHoXflUeEL1uN9KLto8JJxRJCk90p1rvZh0PsQbE4jN94XCXAr90kuTt6+UeykcOW9TKqPwhRFHYsTz3jOx/Bl50KotKSSsgucoJUOljenwio+IxuVDTbMDFTO6/KofnS3ukI5yA5SAKnw3j0S+HrzLSnIABZQepeg2/SFcZwNYD9xi/eADOA7Fh3aEn9o2WWPANqzLMtIFBZ3f7oLm3rF8JJSKqGZ3Lmm7M1tIPhuzq5iUupIzB6qZiQDoL/WNXB9nClAUpQOV8yRUlh3WbWHPJFLdhqVmLNmdympc7UbVqjWsUBoBcElk01AekaEjs9NnE/ZtlTRRpQ661HPnCXEODzZZKiUlhmFXt49POGpxeyasTZVPDVTPupUSC+U6BiCaD28PiYUykhYHJLiwDPRy7j6CB4tGJmLQSQykk5UkhISAAHqwuaEiEpOFUVu0suSGUasGdnVGNSn+poetR4Ep09BmOUkEuzDdxty93jqJLEHLmc9dy+3jyhoEmcsBKCwQA4NCXII5teKrw05UxkVI73ddmBy/J40TSG5oTnZcxdJ8AW8IkPqwc565X1q3yiQaxao9z2Q4M/wD3V+SYMjhRFpqvyphVXGz/AHM4f5Un5wSXx/8A8M78o+scenK+n8E6hg8HUf8AvK/KPrFxwZf98fFA/wB0K/zKBeVO/KL+cWT2nT/dzfyD6weXn+34ROpdxk8HmaTk7Vl/8o4eCTi39tLpYFB+sCT2ulf0zB/lH+6CDtjJ2mflH+6K8vxH2fAal3Lf9GxOkySf8qhHRwnF6Kkk/wCeK/zlK2mflH+6O/zrK/pmfl/5RWnxH9v4BOPcFNwON2lnofqRAf8A3qf+0C23e+CjDR7cy9Jcw+A+sCX26YP/AA8zxpaLXm9cS/Z/7Db7hdfE8Wm8k/kXC/8AMc4EAoF/6VAx3G9t5hHclLTzzD4FJjBX2ixij/8AJNA1om35Y6YY7X1YV+7IbkuJHr5mPdCSpgbkByA9mbVvjAZnEyVJQkCoeh1Ym+h1tGA7pJKypSmNbilrbwXhZKZgJWAQksrQRxS8Ps3p+DdSXc9HgcSqWglSO+pXdcU6jR7/ALGEpvE5gUR9oDpSz7ilukAxM6YrN/apUNN7aVpGR9h/aOzMakbcjpGOPBu3JfBpqXB6LhEmXLl5Mzmj9WAY66PeNFJShmZ36GvTwvvGDhcNncJKWcsRmK3Zv6bV+EaKOCEKBmTdWYD8IVV1fOIyJRdtjuxlXEQBQv0Py+UCVxMAFbimj1fn5wrP4AlROSeUuaAhx0ajWu/hF09j86WE56Me65cE86RLWN8szpLgFgsasrIBeljpqTTpbnBJ3FilJBAUog7s9qjpvyhrB9jcgI+2VU/0gHzcxxfYhBPenLpWgArEtY29xmFiOJmWxFOQN3e22n0gU/tKlaQwYuAUkd08vehjfn9hZSvvTJh/L8fGBo/9N8PmBeaSK3H0jZTwrkRkjjRUsvRSn1sGpTnbx0jk3iH4Wokv8fK8ekV2Tku5+0cUuNunKL/yzK3mBwxqGPp6RXnY+gbHkJXEm+6Na7015M0G/wCtGUHFbghma7nmesemPZKR/wCRyXd0/SBnsfIaql7lyK3vTn8Ip5sbC0eT4fx4iYrK4ckkOA4o4PX5wLHcQKlE0uz9CDre3xj1J7NYcFkrIPJnPXu1NIqvsjJNcyjRtPoIay407oKXc8ujHKWb3DZbXYvTTl0giFoSkukEh3eo9201jf8A5NQHZa66smnSAL7IMGEzq6QfgYfmY2HG54+fiZaS+tDc9BBZHHshZN2F/vNWh8STrd41p3YIuT9ryPdO77wM9h1gkiYgjmFDpaN1kw1uyXbEpvaaYT91PvxiQTE9mJ2Y9+V/q+kcitfh+xGlh0domsk+Ygo7U0bKfzJ+kZSOFHK7gbPsx08Lx2XwKeoslDjegHi9ofl+H6/yOpmsO1xH4P8AUPpDOG7RzJn3JOY7Ak89BCnCeyylAmeyU3DZXVyBFRrGycQJaQEMzVsNy0YT8i6gr/JShJ8nMNjJ8zK8mWAr8RJIYB3oNukFXgppSolEgMQwUlRd3sUkwKbxjYDTMSKkHZ66n1i0rtGDUkagN946B2ozE03IjPVNbxVfllrHHqBw/BsRNtKkSxoVBQJ8CXify5OzZXldQFN6nZ/JouO0Lg5ub6K0q1rDenlDEvtDlS4CnIB3fpWtxe8b+qzxewnhgNy+FokpDh1fiURrcNpQPRvGOTpoUn7jJUHFQ9iS4FOdozlcUzLCs3+Vg4ILnu0rcP8AtBFYjM7ENUO1S4ADgGtraCo0jB5sjdybspY48Gkjh8lQC5iL2qR8vjsIzeKcETUyu634Va7NqPF4yeIcbJIyjnmbXlQF2AHhFv49WUuXNAxvXna7nxEa48+eD1an/gmWKDVUHxXBVS0BSjXZqDdy7hukZ01Kk3DeUMDiJmFQUXDcrCzv4vXaNXDSkucyUEM+pfvM6nvWOyP9RlFfWrMX4ZPgzsFw6dMbIgkEs9GHUvSPR4Ls9llkTqEknKLigYuKHVnpXnDHD5qEJ7iQkFWahoxPjTSnODniKVE0Juyi1ADuLWaOHxH9Ry5Noql8lRwxjySTh0oSkAHKkEsGLt/Vu9DHJuODO13JcUuWe4YPb5wriOI0CQwSQ53A8G8DzELnGpmhKUd0uCsm/OlQB5dY82pSdyZon2FeIY8oVlCU5Qe+A9D419mJg8YM4JLAd4pOoIDa6fOBcSRlCQV2JzD7yXADAAV0IcxfA4lDDMoOFJJqdqMod4AsB0Gkaalp2HW5sGZm7pJJIsCxLlnSU8yltYphghZUCtSAmjZ1O/W3J9jGWmaSAqqHCgQCHFDcs4ufywrhuLGXMFM7BkAMQCWvzswiIqSVIp9z00nEfYId1LqzqVVv3tyhPEdqDmyu9wQCKDUA6/rCqsWnMpWZRa6XqBl0BDEvXyvFMLIQSnOlIUVFKUsAQlrkioBrrvEaVblPcW40O0lhmfrXoOsFHHM4OQ5SCQ9au1QOTikZKuDlaizS0lQCSWd6Om/N/HnCuO4d9ipIlkrdBVYfedqP0FOcWowFua+Lxc+8tQJvlYHXcs27nlvCOI7Q4iXRYDsDT9NYQlcWYKQjMrKFAnMCGYOUix+9YPrAcdxwJZIysGcIo6tzRjenMco7cTXEo2Zu+46O1s3VjFFdrZhulPr9YxcROC1FQBY/EudfdIXUY71gwNXRncup6AdrFj8CfMxP5tXU5B5mPPKVHM0L0+Ht8j1SNtXa1f8AQnzMVPa5f9A/MY8+tXtoEpQ5Ra8PhfT5Bykbc7tSoqP9mPzfpEjzE4hz7+Udh+mxdvkWqR6A4wVFdKUpUvsHsHpaGUcSuBR6i937wYdNN4wxiCNWarb3HwguGxtSdWfxvaOWWOzpTNrE8d7wGYsGB3O9OVoVxHEXAALjUb7N60jLxE8UqH5fPnWAnEAUc8h7pvFRxJcCcjclYsLTlJKQ9wHrUH0iv2AAHeAURb0IPOt+sZCcWwYHXwIfzhpGJBe45atYdTz/AGgcK4Cwy1KCi2hc+PtusHRPIbYg1BbxvdvRoypU4g28jQjbeOHFE6EM+ltopxsVm+cYhQqpT6h2cvRh4evWBYqawCQu5NNADV7+2jBVi1F71NYNJnEizdd2ifLoeo0JOOFSelPieVWhiZj0rWyWAJruSTyAZvD5xjpmKu400DeTe2g+HzZwSaA+NRVjBKCCzVRiAlwwZVyaMDtl6xTFcUNAKZR3i9ybN5dIURLJoDvtQivwMJYjArc1/bkIzUE3uTZsYfjxZn1Ac6M9OkPSuNZnC3AH3WvSwH60jyicIqm8MYfBqIubv7EE8UAs0MbxdQutQajHzTY1L1jmD44iSlRSc5UoEAjdPeJL2rbWrxn4jhjipJ68hFF8DJ7wqxALaOHf3tCUMdUyTZlcZMwhKlhKSL3IuXzPQ2HRUaGCxiQ4QoO9WbvBrCrmPN4XgoBDuBc+vvxjXw3CE3fWlTsIynGC4ZVmnhcQpSAo2DAps7KJAa7EvXrBv46USGSCAGuzqNmepPNxGdLwgmS2U4LuACQ7kxdPDC6AXdJBABLMCPWkY0rNIvbY2v40uaJKhq7saihuwrCPDMcUrJYBd3t3a5g5JZwLDlziDAM5rrbq5paFsJwgLIuMoYVPOvveM6jTG33GpvESolIC0nVVX3JO5NdNoy8fxYBecqKw/dBLUq+zNenpDR4aEqUWoo8ya89Yy8XwgPka2+orG2OOOzNsWxPEftSGZNFOe65fQs23xjNxiMjvdyAoFw6SX8GbyEOqwWRXga+/dYVnyk/hDMT6m3pHbj0rjgiQGRxAihqL+thGmMSmZVzQCjg2FAOUZwwQNxDqZARQAV5xs/Yk4oxx4kyIbQtRVAJioWUqDTLmF1RomKhaaqsSKTRWJFBRqpluGar38zF5Uhj4N9YPLQ3Rx5awymSDUe7RyudGlCEyVYtt797xQ4do1/4VLuCGp5RxWCcDxgWQKMyXJ5Q19kRpu3vaNH+Ayp5xxPD1FPSJeSxpGQEVrpB14VyLVFvfjDieEk12/X6Q/JwAJAN7e/OB5OwtJip4eTX23sQxOwDAMHFaxvHC5SNhbpWJMksDzf4iMXlZWk87Kwuh5fGLzsOAeT/No18XwklinWnwgGLwwA73KK8yw0mcD+LUe/kIaHfDG6R8TSK42SEBwbtCs/HBLxWnVwS6NzD8ICkgncfOH8LwcCvvWPL4PtCUgV1e8ehw/aFP2d6l/nGOTHkQJpjE3gqaUuPWK4bh4lDko1g8jjSVBIJuIPNmJUL+3MctyTpioyMYgABtX9+sEwEqnVXygGP7ygRZ29I5JxaUzACzfp+kXpenYY4JbMNgfS0ckSitddB9IHM4zLSXABpsN4QPG0pUptqQRxzl0HaR6Ei/X5QthpgSodT5QDhHEUzEd5ncwWZluCaPpGTg03FhyDOMqxs/0hbGqzLCh/T6vEmTEv8Avygc/EI+zfr8o0jDfgQCbhXD7g/KEMXhQ4rtpFcVxGzPrrCP8YVKvtHbjxSW5DYTEoYtFSYHOW5jmeOtLYRZZiZqRVRgb0hUFlVmphVRhhcKTFxaAXmmsSBTV1iRQjRRxE2ggxqt4yQusNyzSFpQWMy+JKFHjQk8aLVjAasEBhPGmGpnr5fF3ANLH9Ii+0XdIoPKMdK+4noIy5y+8YwjhiytbPRye0ZGo9vHJvG1FRIOrx5p4Ykq6xp5MU7FrZ6lHHyWBNv3juJ46G0uPKPOFVYotUT5EbHqdHpT2qILMCG+kZXEuMKmF7RlzDHVGkXHDGLtInW2OzscpSWMZ82cTBCqkAjVJITZZK+cPIxbAVjPgh90gasVmiOJkNWzRq4PtHYE6/WPNkRxM0xlLDGQ1I9HM4w4Lf1PCHEccSp30hJE0tFMRMeFHEoserYJLnuYcCXIjKlqjQSq0aNdgQ9KXl5RWTj1DNW8DJgEZaEyroYXiidYoqeWZzASYopcUoobZTETreMAlTqxzGKrAJa40ozsfE6KGbXxMLhccUbdTBQzSQXiFMAkLgipsZtDBzDeEZ94amTBCWIXWKQhGcrvGOwOcqpjkaUARKoekrGWJEhMRwGOlUSJAIOJ9AICbxIkAyERdCokSGIMtdRHFqiRIQHCqsWmxIkAigVFWiRIYyG8EUIkSAC5sIEkRIkIQZMDmRIkCGDeHUKrEiQMENBdDAlGkSJGZZUmAqXEiRSAUxCnMDlxIkUQFEda0SJAMJLMSYqOxIkYBSoVmqiRIaEIzjUxIkSLA//Z"/>
          <p:cNvSpPr>
            <a:spLocks noChangeAspect="1" noChangeArrowheads="1"/>
          </p:cNvSpPr>
          <p:nvPr/>
        </p:nvSpPr>
        <p:spPr bwMode="auto">
          <a:xfrm>
            <a:off x="635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1508" name="AutoShape 4" descr="data:image/jpeg;base64,/9j/4AAQSkZJRgABAQAAAQABAAD/2wCEAAkGBhQSERUUExQVFBUUGBgXFhQYGRgaGBcVGBgYGBcXFxcaHSYeFxkjHBcYHy8gIycpLCwsFR4xNTAqNSYrLCkBCQoKDgwOGg8PGiokHyQpLCwsLCwpLCwsLCwpLCwsLCksLCksLCwsKSksKSwpLCwsLCwpKSwsLCwsLCwsLCwpLP/AABEIALcBEwMBIgACEQEDEQH/xAAbAAACAwEBAQAAAAAAAAAAAAADBAACBQEGB//EAEIQAAECBAQDBgMGAwcDBQAAAAECEQADITEEEkFRBWFxBiKBkaHwscHREzJCkuHxFBZSI1NigqLS4hVDYwckM3Ky/8QAGQEAAwEBAQAAAAAAAAAAAAAAAAECAwQF/8QALREAAgIBAwIFAwMFAAAAAAAAAAECEQMSITFBUQQTFGGhIlKBMpGxBVNx0fD/2gAMAwEAAhEDEQA/APkGJwqVKdNH02LQ1h5RSGdz7aA4fDKJApzjRThWqS+Uj2YhuijMxaBmelXi6MQHNBWngYHiVuTrXzgeazRQj3HZ2Wj+DKFlQTMUolgBmASMoB1DtXrHm+0GGQiYyAydjq1H6lnMSXxhWRCXcJ3vcsH2EL42eZqnAPO5jCEHGTbKb2EGhrAynWDtUnw+cCMp2a7s3KlY2sHKoWFmc+cbthRz7DMyQKka6B2AjipCAapB3ethoWs7QKetTgNbRtfrAJiyHc1On7RNWOLpBJ8wEMKU9IDJwaiCQzJID2qYplLPtBPtCkZTbURRNDEnBj7M9x1VrsNDSM5ctjGgjFkN8esK4tIdxAgYuU8hF1KGwisQiKEFlzGFh5CArSHtFkx1afW0ADeBwP2jklKUi9n8BAJ+HAUw73No7hltyGvON3H8MSiVLmhYUtYJUhqICh3WVqWZxzjNy0un1LUbVo8+hQykMLk25Ui+IbKkUoK9TeAkXgs7DEISo6+x84sgLJw4Ep2qo7aaQrMl5VEM5BpGjgpoIA2ZuetvCFOIoaYrrCQhOYmIqXS0XixLiKKF2pESikGlyCa6Bn8YvJwhVmbTzZ2oNYVgKFMRCYOcKdiOsCKGpAAPLyhoSHADB4AkVEayZWWUtWtQx0oPPWEMx15XpXnFVX5RCI5ABUxI6WiQAbUsEbOfWGp8zu0YqAZ6eXSEsPmcGrVrpDBQH97xNWMQEt3EVEpoJNoqOKMUSMSZIIKjozEWeOpVVqeY8oKlDSqXOvv3aA4WQ609fCkIEOjAZSFEWBPSlPlGvgZksyQkDKrKxIrmUCov/wDareAhJY7pzdPMwoiQpIWpJLBmbncHwiGrLrfYtxUJLEBqV6/WEpclyATe8E/iQqiqM9h4RzBUV7tFpUiepoCQGYM17c4Ux8jMSqg5dBeHlgOLAM/w9+cLLBUeWzbmGguzMQo2EGmSg16xrq4Aopzghq6gV5eNIykEksfOBST4EKy5Lh7DeOpkklhUmg6xpyMMScooAKnQPvD8mSJbszix53oYHKhxVmDi8KqWrIq9PWGxJTlAN2oYfxsn7Ugn7zgPyf4w7i+FISlncszVcO1TaprE6+jG0kYEvAuCQaD1jX4sCZadSQmnkBU9BCWLw4llq1Yg6Nq+5hWXjFHu1OjQPfcV1sEmcIZSQDmJu0V4oXs9GA8I0kTSrMoUKWp5bcozMcg5q1f9oFfUl8k4PLdZqAwo+7iF8UO8damu/ONjB4FOV0gulyVVrbRufpA5XDgvNpm7o68vKC9x6dzEy0iuWN09mZrE5SyWzFxqWcco7w7gP2jlqVYGn4SX56QOce5WliElDSepg2Cw66JDDUnmQ+V+YHpDOJw7JEtmIWXO4H7evSC8MQgzTnWpIpapOpHKnjEyls2Qg2J4ZU3ItnCe64d6xhYjh5TVi37fWPZcd4qgBMtAAQxIAd/XWnrGb/EAhIKUmpoRvVulozxTk42yjyqsESzVJjTxEshASz0TyehL+TeRh/FAIIZnBPTR+sKcQnFRyvRqnkLhvONrsDz81O1rCAtD80DZhAkJo19YoLEimJBlprHIBHoJeI7oRQAEnapv75RRRDHpTzgb6QZGAWFhLaU/WJ2Q92SXg0qIzHRzSxNvCCyOHoUan7ujUfxEBnIMtXeDUbkW1gJxhTY0hbvgHsaS5JU7WdhyYGmjQDCYV1NYi9WJfQPcxtcLnIVJSTmz96z1ASXNNK7m2kZKJJ+0dLmtA3oAKmFF8gkPjBMltevrBprISw8ep9+kK4qYUEhnKSyjevWAqxuZNzrQeF/ekKmzZNRboWx+DBdQ+89f2hmTgilJCUpJUGCneou2xrrEw6kFQzFhrvagpuYa/jjNWlCAlIcJSl2FaAlRO5vA2+DPqLKwcyXVYAFQKgvpSO4NaU95THZNCDpWtNKR9ATKwsqWkTEJWQgpV3gXWyStyk1AJYUamsfNsWEImkIJUl6W8tnjPDl829hOGkdxWPU1O7yb1jIkIJctarxqTu+mj6dA9rX/AFheVJIll/xfAUHrG8aREthNU8pJb37+UcRi1UeATVuoxwLjQZr4LiRCgRSv73paG5mMzrKiXq5IPhelYw5cx784th55FSSOgfzrEOKuwNDFgzLUH9REc7OlUvEDRwXOwa79fpDQnAo+82ot4uIXmCaE5ylQT/UUgeURdqhsd+wSkqKS9TSrkbwrNV/aghn20qK3jvCZ5WSlwlOp5XYQwrCBUxxpRq/Pz6Qm62YKLbRpcMdLlgGSS1bH2RAFrSAVAUKmal2qeUdXNyCmlDoSDcEeHpCxlfb91BYmrH8PU729YzSX6mbPsjQw2KcO4Iysz729LdYeRjQQ1CR0oWY+EYZwS0pygodID18BoxJb05x3FJWgZQlwCCpV+dTam3OJlCMuB71uicZlBK6M1Ry8GjNVICZqS4DMdwXFIYx+MYaOovvQUD7WHnBJOPSXP3SUpFqDuhz1GnWNKcY0YdRHicxSpl3ZxsW+Tbc4oVEtoNPn6xXEoUO8Fb+VvhAUz3AUaVY9T7J8Y0SpAGUoqXSupI0BLfMecck4jRTgK05PXxi0tAUKGwD31O+5dvGK8SfMkBLZRYbElVTqatV7QewxjG4NCknLqHApXasYmGkEJUrwb4xslDJT3tS4Is0UGPUlw3dVe1dLecQm62HSPNlJ2iR6P7WV05NEitfsTQTAyUsFn8J9fnpDSsSx523p0gaksGc28oEVONruTf8ASIq9zZPStis8GYDrWho8Z89QTlpUVYj4/CHELaxd9YRxqifExqkZSds3MLj1TELI7oYgBIy1IAJYGpamt4B9sZRR3Xsem7+HwgeDVlQ1jb94MqfrqfSIroJJMVSozFlKaZjblFp+AUlQT/VqQ1rwxhmQrOLsa9W8ovNxYObYP8a+PONNx+zBTMOAjKPvb6/tG12Q4UlJM+aQ8pQyou5ykhxsC1dGMY+HnVfy8IeRxpklLDvXWzFj+HpyjPJCUo0itSuz0HEcYCicFBKypOYKygZTWlak2jwaZ4BqBWtYc4jjlCmZ3J+P6RkLXDx49ColuzRmcSDClBpaA4jFuAxo1vrCklD1NooQxbaLpEvchS9Ydw/C1KAIYA7v5s3KE5AdQDs5vHqMPh0/ZDvhagAzMAlyAAoqbnQHSFOVDirMPG4UICWOYly4ewYfF/KFEPHqMXgGcByrIEAK5uSoA6MaH9IzcbggkhKamhVcEFvulx4wKXQbXUtwU97Mfw2H+Iu3rD2KxhUkg5qhi9XqfCB8Mxv2QAIBDhRdqkClYbxePM1gLenpGLty3RPJh4PEJza3d9BpUbWjcGOSwoCAfvN/+jt1jH4VgyqaUkUq5/e+8PzZbkhLsK0OuvhFSps0ja4NDEpE8JKFBwCSTYnpuz+Ri0zhwkqWwqwB1DvUB7G9N4rwdinKO64Ym5fU9PqNocxeJOQlmUoCqSLkp9aRzty1UuDoilVsBiZYajNq7OwbTf3zgSsIooKQoMTUPQveo92jqZKX7ylKzJBe1W7xJGjtF5s5IyMwCdqHSpN3MUvYH7nm+LYQlT7lhrb4/rCEgEqyvUfIbx6TGyM7MXLmvuhhObg0JBVUVAHQFzXaOlStHNJUDSDmKTQMzgPVv3hTH4UijOcwPmNtIdE8JPepX47j3aOzJbkqYn7tQH/emnODgkHgcGU1NLAihf3SsacvCocqUQ7vSh3q9Iph8UincUpVCHcm2rexHDPUurM1rnWpaMZWxnZ6EFVdNa7UoGo/PWMzieHDgIQe9+IkU+ghidhF6CvXX5wjOC0hjfrUQ4r3AzJ0lSVEFqcxEik2SXNPhEjUD1BmpSkm78qjnyjNTOTrt66Dyg05JQlz94gs36RnqSqjhj7+kKKG2FWsAU0gMqc5YiKzFP8Adqax2Vh1AmlvLziyRkzbvR/bx0Kp4fOBTZbPTb3zhnDYBRSSdiwhoAUufXybpFJk4uTv+8BUgpLwVEtS3CEk0q3zhiOSp7EQVU1z6eUKTJZBDgj0gmUNfnAAbF15wqtBhtE5yAzl41JOAUR+lLO0JugMOUlhuYDMqecP4iQxYmo232iuHwRfNTukUOp2aAYPB8PWtTIBfewHMnTaPRScMtIHdSpK8rKSfxAg+AerBt6QnJxrlkjKVXS5a9/0j2HBeGhCMz5ktQFyaOWCWYFhZ9XjmzZNPJpGPYzP4dUsqWnvKShwRQAqDa6hja9ecYs8FeYmhS1d1Kv1YR6LiGG+0JVUOoFQ3AZsu1yYxZeEzLdIHeNE0uCHdjpuWdusKLXUJGB9sYNImG4q3lG3N4KsoqZQBqUv3qbkA/GEpBSmWpJQ6hzcA7hv1jbWmtjNI5JUc6VAHM930A9fd43OEy1LUVMUOClSjRLvy6aPGdg8D9nlPeG9SCU600rprG8qca5CyVCg2+D28owyS2qJ0Y0rtlchJKZZq1QAe8wuAPAv9WhCXJykkOCCQKh3T3/AsW6iNPCFP3tQa2cHRwbGvK0Zs1SgVAvVYL6nuhNSeTvzMZwTTaLm73KfZFgWJAJFbsxp6+kCK3Z7q1rrs0bM5Kct3r5kg5vCpjMxKwVfeoCNC97H3WNYshoHMBQEEitzV9udGjLnzsxparPs12gi1UcBx1/FsIqrAgpBzEKJbK21fpGsduTKW/AGfJKrO1G+MOSVqSFDu0ZhztbxHlHU4c5agAVFetGh3+GRlKknM4aoZrFnetr8oJNCoSUks+UFxfcMYCicUpISFADR9ffukMFGVLUNSA5sBe/u+8CVhypykBi5JejW61aw2idlyABeONiC+l7Xf4QivCuXObm5cn0h9copN0mgOXRrFq8tITViSDUU8W6RS9hCi8NWgPmIkOLXWw0+EdgsKGl4Jakiii2mU/SAyuGKYvmT1p4MY+qIxxahptSLjFnUH4xx+qfYHL2f/fk+VHgSgHBB5OCfKAHBLB+4ryj68MaBrbSLI4mnf1h+qfYV+zPkKMHMcdxYG2UmNbF4JctLUch8ovUCjePxj6Z/GBqkt4mMzEcJw6lFZSsqcGhUKizaCD1Tb4BHzdHB5kxnSQNy8PYPh8yTmZObMDXYiPpkvEj/ABdHgwmJ/qV5w34u+g6Z8gxGDmTS5Qp9XoPW0dk9nZqmH2aj0IPpH1wr2mKiJUf7wn/L+sHqn2CmfL5HZCe7hC36Rpr7OYrKwlKIbdLv4m0fQwf8beH6xEpV/e/6f+UZPxUn2HXsfLJ3ZOdm/tEKQ7AexF5/AAAyVKBd3IrsKe7x9SCFf3n+n/lFWa8xJoTY/Iweta5L0o+XSezswkBPdUWYs4pW8aWE4NNlILs7gpZbd2oLpegNR0POPoQwaDsbVZ3e4FesI4/CgKKRc2YH0csIheNU3Q0jxpKikpLm4YaM9czOD70gHB8HMQFEgW7tjlDuwAFzHp+z0lUySHmJJUSTmBJJIBr3hpy8Ykvs/ME1MwTgQC+UpLN4K2+UavNHdESZ4TGT1G4KX5FjCjHIoszN5mPsKkr0Wj8qv98WTIJfMZamsAgt4uo+3hPxairoiLUn9J8cweJzqIWthe7eVY2kz0M6SXZySX5X5x9BnYCT+GTKer9xNWhSZw/MkkJRLNGdNHoXflUeEL1uN9KLto8JJxRJCk90p1rvZh0PsQbE4jN94XCXAr90kuTt6+UeykcOW9TKqPwhRFHYsTz3jOx/Bl50KotKSSsgucoJUOljenwio+IxuVDTbMDFTO6/KofnS3ukI5yA5SAKnw3j0S+HrzLSnIABZQepeg2/SFcZwNYD9xi/eADOA7Fh3aEn9o2WWPANqzLMtIFBZ3f7oLm3rF8JJSKqGZ3Lmm7M1tIPhuzq5iUupIzB6qZiQDoL/WNXB9nClAUpQOV8yRUlh3WbWHPJFLdhqVmLNmdympc7UbVqjWsUBoBcElk01AekaEjs9NnE/ZtlTRRpQ661HPnCXEODzZZKiUlhmFXt49POGpxeyasTZVPDVTPupUSC+U6BiCaD28PiYUykhYHJLiwDPRy7j6CB4tGJmLQSQykk5UkhISAAHqwuaEiEpOFUVu0suSGUasGdnVGNSn+poetR4Ep09BmOUkEuzDdxty93jqJLEHLmc9dy+3jyhoEmcsBKCwQA4NCXII5teKrw05UxkVI73ddmBy/J40TSG5oTnZcxdJ8AW8IkPqwc565X1q3yiQaxao9z2Q4M/wD3V+SYMjhRFpqvyphVXGz/AHM4f5Un5wSXx/8A8M78o+scenK+n8E6hg8HUf8AvK/KPrFxwZf98fFA/wB0K/zKBeVO/KL+cWT2nT/dzfyD6weXn+34ROpdxk8HmaTk7Vl/8o4eCTi39tLpYFB+sCT2ulf0zB/lH+6CDtjJ2mflH+6K8vxH2fAal3Lf9GxOkySf8qhHRwnF6Kkk/wCeK/zlK2mflH+6O/zrK/pmfl/5RWnxH9v4BOPcFNwON2lnofqRAf8A3qf+0C23e+CjDR7cy9Jcw+A+sCX26YP/AA8zxpaLXm9cS/Z/7Db7hdfE8Wm8k/kXC/8AMc4EAoF/6VAx3G9t5hHclLTzzD4FJjBX2ixij/8AJNA1om35Y6YY7X1YV+7IbkuJHr5mPdCSpgbkByA9mbVvjAZnEyVJQkCoeh1Ym+h1tGA7pJKypSmNbilrbwXhZKZgJWAQksrQRxS8Ps3p+DdSXc9HgcSqWglSO+pXdcU6jR7/ALGEpvE5gUR9oDpSz7ilukAxM6YrN/apUNN7aVpGR9h/aOzMakbcjpGOPBu3JfBpqXB6LhEmXLl5Mzmj9WAY66PeNFJShmZ36GvTwvvGDhcNncJKWcsRmK3Zv6bV+EaKOCEKBmTdWYD8IVV1fOIyJRdtjuxlXEQBQv0Py+UCVxMAFbimj1fn5wrP4AlROSeUuaAhx0ajWu/hF09j86WE56Me65cE86RLWN8szpLgFgsasrIBeljpqTTpbnBJ3FilJBAUog7s9qjpvyhrB9jcgI+2VU/0gHzcxxfYhBPenLpWgArEtY29xmFiOJmWxFOQN3e22n0gU/tKlaQwYuAUkd08vehjfn9hZSvvTJh/L8fGBo/9N8PmBeaSK3H0jZTwrkRkjjRUsvRSn1sGpTnbx0jk3iH4Wokv8fK8ekV2Tku5+0cUuNunKL/yzK3mBwxqGPp6RXnY+gbHkJXEm+6Na7015M0G/wCtGUHFbghma7nmesemPZKR/wCRyXd0/SBnsfIaql7lyK3vTn8Ip5sbC0eT4fx4iYrK4ckkOA4o4PX5wLHcQKlE0uz9CDre3xj1J7NYcFkrIPJnPXu1NIqvsjJNcyjRtPoIay407oKXc8ujHKWb3DZbXYvTTl0giFoSkukEh3eo9201jf8A5NQHZa66smnSAL7IMGEzq6QfgYfmY2HG54+fiZaS+tDc9BBZHHshZN2F/vNWh8STrd41p3YIuT9ryPdO77wM9h1gkiYgjmFDpaN1kw1uyXbEpvaaYT91PvxiQTE9mJ2Y9+V/q+kcitfh+xGlh0domsk+Ygo7U0bKfzJ+kZSOFHK7gbPsx08Lx2XwKeoslDjegHi9ofl+H6/yOpmsO1xH4P8AUPpDOG7RzJn3JOY7Ak89BCnCeyylAmeyU3DZXVyBFRrGycQJaQEMzVsNy0YT8i6gr/JShJ8nMNjJ8zK8mWAr8RJIYB3oNukFXgppSolEgMQwUlRd3sUkwKbxjYDTMSKkHZ66n1i0rtGDUkagN946B2ozE03IjPVNbxVfllrHHqBw/BsRNtKkSxoVBQJ8CXify5OzZXldQFN6nZ/JouO0Lg5ub6K0q1rDenlDEvtDlS4CnIB3fpWtxe8b+qzxewnhgNy+FokpDh1fiURrcNpQPRvGOTpoUn7jJUHFQ9iS4FOdozlcUzLCs3+Vg4ILnu0rcP8AtBFYjM7ENUO1S4ADgGtraCo0jB5sjdybspY48Gkjh8lQC5iL2qR8vjsIzeKcETUyu634Va7NqPF4yeIcbJIyjnmbXlQF2AHhFv49WUuXNAxvXna7nxEa48+eD1an/gmWKDVUHxXBVS0BSjXZqDdy7hukZ01Kk3DeUMDiJmFQUXDcrCzv4vXaNXDSkucyUEM+pfvM6nvWOyP9RlFfWrMX4ZPgzsFw6dMbIgkEs9GHUvSPR4Ls9llkTqEknKLigYuKHVnpXnDHD5qEJ7iQkFWahoxPjTSnODniKVE0Juyi1ADuLWaOHxH9Ry5Noql8lRwxjySTh0oSkAHKkEsGLt/Vu9DHJuODO13JcUuWe4YPb5wriOI0CQwSQ53A8G8DzELnGpmhKUd0uCsm/OlQB5dY82pSdyZon2FeIY8oVlCU5Qe+A9D419mJg8YM4JLAd4pOoIDa6fOBcSRlCQV2JzD7yXADAAV0IcxfA4lDDMoOFJJqdqMod4AsB0Gkaalp2HW5sGZm7pJJIsCxLlnSU8yltYphghZUCtSAmjZ1O/W3J9jGWmaSAqqHCgQCHFDcs4ufywrhuLGXMFM7BkAMQCWvzswiIqSVIp9z00nEfYId1LqzqVVv3tyhPEdqDmyu9wQCKDUA6/rCqsWnMpWZRa6XqBl0BDEvXyvFMLIQSnOlIUVFKUsAQlrkioBrrvEaVblPcW40O0lhmfrXoOsFHHM4OQ5SCQ9au1QOTikZKuDlaizS0lQCSWd6Om/N/HnCuO4d9ipIlkrdBVYfedqP0FOcWowFua+Lxc+8tQJvlYHXcs27nlvCOI7Q4iXRYDsDT9NYQlcWYKQjMrKFAnMCGYOUix+9YPrAcdxwJZIysGcIo6tzRjenMco7cTXEo2Zu+46O1s3VjFFdrZhulPr9YxcROC1FQBY/EudfdIXUY71gwNXRncup6AdrFj8CfMxP5tXU5B5mPPKVHM0L0+Ht8j1SNtXa1f8AQnzMVPa5f9A/MY8+tXtoEpQ5Ra8PhfT5Bykbc7tSoqP9mPzfpEjzE4hz7+Udh+mxdvkWqR6A4wVFdKUpUvsHsHpaGUcSuBR6i937wYdNN4wxiCNWarb3HwguGxtSdWfxvaOWWOzpTNrE8d7wGYsGB3O9OVoVxHEXAALjUb7N60jLxE8UqH5fPnWAnEAUc8h7pvFRxJcCcjclYsLTlJKQ9wHrUH0iv2AAHeAURb0IPOt+sZCcWwYHXwIfzhpGJBe45atYdTz/AGgcK4Cwy1KCi2hc+PtusHRPIbYg1BbxvdvRoypU4g28jQjbeOHFE6EM+ltopxsVm+cYhQqpT6h2cvRh4evWBYqawCQu5NNADV7+2jBVi1F71NYNJnEizdd2ifLoeo0JOOFSelPieVWhiZj0rWyWAJruSTyAZvD5xjpmKu400DeTe2g+HzZwSaA+NRVjBKCCzVRiAlwwZVyaMDtl6xTFcUNAKZR3i9ybN5dIURLJoDvtQivwMJYjArc1/bkIzUE3uTZsYfjxZn1Ac6M9OkPSuNZnC3AH3WvSwH60jyicIqm8MYfBqIubv7EE8UAs0MbxdQutQajHzTY1L1jmD44iSlRSc5UoEAjdPeJL2rbWrxn4jhjipJ68hFF8DJ7wqxALaOHf3tCUMdUyTZlcZMwhKlhKSL3IuXzPQ2HRUaGCxiQ4QoO9WbvBrCrmPN4XgoBDuBc+vvxjXw3CE3fWlTsIynGC4ZVmnhcQpSAo2DAps7KJAa7EvXrBv46USGSCAGuzqNmepPNxGdLwgmS2U4LuACQ7kxdPDC6AXdJBABLMCPWkY0rNIvbY2v40uaJKhq7saihuwrCPDMcUrJYBd3t3a5g5JZwLDlziDAM5rrbq5paFsJwgLIuMoYVPOvveM6jTG33GpvESolIC0nVVX3JO5NdNoy8fxYBecqKw/dBLUq+zNenpDR4aEqUWoo8ya89Yy8XwgPka2+orG2OOOzNsWxPEftSGZNFOe65fQs23xjNxiMjvdyAoFw6SX8GbyEOqwWRXga+/dYVnyk/hDMT6m3pHbj0rjgiQGRxAihqL+thGmMSmZVzQCjg2FAOUZwwQNxDqZARQAV5xs/Yk4oxx4kyIbQtRVAJioWUqDTLmF1RomKhaaqsSKTRWJFBRqpluGar38zF5Uhj4N9YPLQ3Rx5awymSDUe7RyudGlCEyVYtt797xQ4do1/4VLuCGp5RxWCcDxgWQKMyXJ5Q19kRpu3vaNH+Ayp5xxPD1FPSJeSxpGQEVrpB14VyLVFvfjDieEk12/X6Q/JwAJAN7e/OB5OwtJip4eTX23sQxOwDAMHFaxvHC5SNhbpWJMksDzf4iMXlZWk87Kwuh5fGLzsOAeT/No18XwklinWnwgGLwwA73KK8yw0mcD+LUe/kIaHfDG6R8TSK42SEBwbtCs/HBLxWnVwS6NzD8ICkgncfOH8LwcCvvWPL4PtCUgV1e8ehw/aFP2d6l/nGOTHkQJpjE3gqaUuPWK4bh4lDko1g8jjSVBIJuIPNmJUL+3MctyTpioyMYgABtX9+sEwEqnVXygGP7ygRZ29I5JxaUzACzfp+kXpenYY4JbMNgfS0ckSitddB9IHM4zLSXABpsN4QPG0pUptqQRxzl0HaR6Ei/X5QthpgSodT5QDhHEUzEd5ncwWZluCaPpGTg03FhyDOMqxs/0hbGqzLCh/T6vEmTEv8Avygc/EI+zfr8o0jDfgQCbhXD7g/KEMXhQ4rtpFcVxGzPrrCP8YVKvtHbjxSW5DYTEoYtFSYHOW5jmeOtLYRZZiZqRVRgb0hUFlVmphVRhhcKTFxaAXmmsSBTV1iRQjRRxE2ggxqt4yQusNyzSFpQWMy+JKFHjQk8aLVjAasEBhPGmGpnr5fF3ANLH9Ii+0XdIoPKMdK+4noIy5y+8YwjhiytbPRye0ZGo9vHJvG1FRIOrx5p4Ykq6xp5MU7FrZ6lHHyWBNv3juJ46G0uPKPOFVYotUT5EbHqdHpT2qILMCG+kZXEuMKmF7RlzDHVGkXHDGLtInW2OzscpSWMZ82cTBCqkAjVJITZZK+cPIxbAVjPgh90gasVmiOJkNWzRq4PtHYE6/WPNkRxM0xlLDGQ1I9HM4w4Lf1PCHEccSp30hJE0tFMRMeFHEoserYJLnuYcCXIjKlqjQSq0aNdgQ9KXl5RWTj1DNW8DJgEZaEyroYXiidYoqeWZzASYopcUoobZTETreMAlTqxzGKrAJa40ozsfE6KGbXxMLhccUbdTBQzSQXiFMAkLgipsZtDBzDeEZ94amTBCWIXWKQhGcrvGOwOcqpjkaUARKoekrGWJEhMRwGOlUSJAIOJ9AICbxIkAyERdCokSGIMtdRHFqiRIQHCqsWmxIkAigVFWiRIYyG8EUIkSAC5sIEkRIkIQZMDmRIkCGDeHUKrEiQMENBdDAlGkSJGZZUmAqXEiRSAUxCnMDlxIkUQFEda0SJAMJLMSYqOxIkYBSoVmqiRIaEIzjUxIkSLA//Z"/>
          <p:cNvSpPr>
            <a:spLocks noChangeAspect="1" noChangeArrowheads="1"/>
          </p:cNvSpPr>
          <p:nvPr/>
        </p:nvSpPr>
        <p:spPr bwMode="auto">
          <a:xfrm>
            <a:off x="635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1510" name="AutoShape 6" descr="data:image/jpeg;base64,/9j/4AAQSkZJRgABAQAAAQABAAD/2wCEAAkGBhQSERUUExQVFBUUGBgXFhQYGRgaGBcVGBgYGBcXFxcaHSYeFxkjHBcYHy8gIycpLCwsFR4xNTAqNSYrLCkBCQoKDgwOGg8PGiokHyQpLCwsLCwpLCwsLCwpLCwsLCksLCksLCwsKSksKSwpLCwsLCwpKSwsLCwsLCwsLCwpLP/AABEIALcBEwMBIgACEQEDEQH/xAAbAAACAwEBAQAAAAAAAAAAAAADBAACBQEGB//EAEIQAAECBAQDBgMGAwcDBQAAAAECEQADITEEEkFRBWFxBiKBkaHwscHREzJCkuHxFBZSI1NigqLS4hVDYwckM3Ky/8QAGQEAAwEBAQAAAAAAAAAAAAAAAAECAwQF/8QALREAAgIBAwIFAwMFAAAAAAAAAAECEQMSITFBUQQTFGGhIlKBMpGxBVNx0fD/2gAMAwEAAhEDEQA/APkGJwqVKdNH02LQ1h5RSGdz7aA4fDKJApzjRThWqS+Uj2YhuijMxaBmelXi6MQHNBWngYHiVuTrXzgeazRQj3HZ2Wj+DKFlQTMUolgBmASMoB1DtXrHm+0GGQiYyAydjq1H6lnMSXxhWRCXcJ3vcsH2EL42eZqnAPO5jCEHGTbKb2EGhrAynWDtUnw+cCMp2a7s3KlY2sHKoWFmc+cbthRz7DMyQKka6B2AjipCAapB3ethoWs7QKetTgNbRtfrAJiyHc1On7RNWOLpBJ8wEMKU9IDJwaiCQzJID2qYplLPtBPtCkZTbURRNDEnBj7M9x1VrsNDSM5ctjGgjFkN8esK4tIdxAgYuU8hF1KGwisQiKEFlzGFh5CArSHtFkx1afW0ADeBwP2jklKUi9n8BAJ+HAUw73No7hltyGvON3H8MSiVLmhYUtYJUhqICh3WVqWZxzjNy0un1LUbVo8+hQykMLk25Ui+IbKkUoK9TeAkXgs7DEISo6+x84sgLJw4Ep2qo7aaQrMl5VEM5BpGjgpoIA2ZuetvCFOIoaYrrCQhOYmIqXS0XixLiKKF2pESikGlyCa6Bn8YvJwhVmbTzZ2oNYVgKFMRCYOcKdiOsCKGpAAPLyhoSHADB4AkVEayZWWUtWtQx0oPPWEMx15XpXnFVX5RCI5ABUxI6WiQAbUsEbOfWGp8zu0YqAZ6eXSEsPmcGrVrpDBQH97xNWMQEt3EVEpoJNoqOKMUSMSZIIKjozEWeOpVVqeY8oKlDSqXOvv3aA4WQ609fCkIEOjAZSFEWBPSlPlGvgZksyQkDKrKxIrmUCov/wDareAhJY7pzdPMwoiQpIWpJLBmbncHwiGrLrfYtxUJLEBqV6/WEpclyATe8E/iQqiqM9h4RzBUV7tFpUiepoCQGYM17c4Ux8jMSqg5dBeHlgOLAM/w9+cLLBUeWzbmGguzMQo2EGmSg16xrq4Aopzghq6gV5eNIykEksfOBST4EKy5Lh7DeOpkklhUmg6xpyMMScooAKnQPvD8mSJbszix53oYHKhxVmDi8KqWrIq9PWGxJTlAN2oYfxsn7Ugn7zgPyf4w7i+FISlncszVcO1TaprE6+jG0kYEvAuCQaD1jX4sCZadSQmnkBU9BCWLw4llq1Yg6Nq+5hWXjFHu1OjQPfcV1sEmcIZSQDmJu0V4oXs9GA8I0kTSrMoUKWp5bcozMcg5q1f9oFfUl8k4PLdZqAwo+7iF8UO8damu/ONjB4FOV0gulyVVrbRufpA5XDgvNpm7o68vKC9x6dzEy0iuWN09mZrE5SyWzFxqWcco7w7gP2jlqVYGn4SX56QOce5WliElDSepg2Cw66JDDUnmQ+V+YHpDOJw7JEtmIWXO4H7evSC8MQgzTnWpIpapOpHKnjEyls2Qg2J4ZU3ItnCe64d6xhYjh5TVi37fWPZcd4qgBMtAAQxIAd/XWnrGb/EAhIKUmpoRvVulozxTk42yjyqsESzVJjTxEshASz0TyehL+TeRh/FAIIZnBPTR+sKcQnFRyvRqnkLhvONrsDz81O1rCAtD80DZhAkJo19YoLEimJBlprHIBHoJeI7oRQAEnapv75RRRDHpTzgb6QZGAWFhLaU/WJ2Q92SXg0qIzHRzSxNvCCyOHoUan7ujUfxEBnIMtXeDUbkW1gJxhTY0hbvgHsaS5JU7WdhyYGmjQDCYV1NYi9WJfQPcxtcLnIVJSTmz96z1ASXNNK7m2kZKJJ+0dLmtA3oAKmFF8gkPjBMltevrBprISw8ep9+kK4qYUEhnKSyjevWAqxuZNzrQeF/ekKmzZNRboWx+DBdQ+89f2hmTgilJCUpJUGCneou2xrrEw6kFQzFhrvagpuYa/jjNWlCAlIcJSl2FaAlRO5vA2+DPqLKwcyXVYAFQKgvpSO4NaU95THZNCDpWtNKR9ATKwsqWkTEJWQgpV3gXWyStyk1AJYUamsfNsWEImkIJUl6W8tnjPDl829hOGkdxWPU1O7yb1jIkIJctarxqTu+mj6dA9rX/AFheVJIll/xfAUHrG8aREthNU8pJb37+UcRi1UeATVuoxwLjQZr4LiRCgRSv73paG5mMzrKiXq5IPhelYw5cx784th55FSSOgfzrEOKuwNDFgzLUH9REc7OlUvEDRwXOwa79fpDQnAo+82ot4uIXmCaE5ylQT/UUgeURdqhsd+wSkqKS9TSrkbwrNV/aghn20qK3jvCZ5WSlwlOp5XYQwrCBUxxpRq/Pz6Qm62YKLbRpcMdLlgGSS1bH2RAFrSAVAUKmal2qeUdXNyCmlDoSDcEeHpCxlfb91BYmrH8PU729YzSX6mbPsjQw2KcO4Iysz729LdYeRjQQ1CR0oWY+EYZwS0pygodID18BoxJb05x3FJWgZQlwCCpV+dTam3OJlCMuB71uicZlBK6M1Ry8GjNVICZqS4DMdwXFIYx+MYaOovvQUD7WHnBJOPSXP3SUpFqDuhz1GnWNKcY0YdRHicxSpl3ZxsW+Tbc4oVEtoNPn6xXEoUO8Fb+VvhAUz3AUaVY9T7J8Y0SpAGUoqXSupI0BLfMecck4jRTgK05PXxi0tAUKGwD31O+5dvGK8SfMkBLZRYbElVTqatV7QewxjG4NCknLqHApXasYmGkEJUrwb4xslDJT3tS4Is0UGPUlw3dVe1dLecQm62HSPNlJ2iR6P7WV05NEitfsTQTAyUsFn8J9fnpDSsSx523p0gaksGc28oEVONruTf8ASIq9zZPStis8GYDrWho8Z89QTlpUVYj4/CHELaxd9YRxqifExqkZSds3MLj1TELI7oYgBIy1IAJYGpamt4B9sZRR3Xsem7+HwgeDVlQ1jb94MqfrqfSIroJJMVSozFlKaZjblFp+AUlQT/VqQ1rwxhmQrOLsa9W8ovNxYObYP8a+PONNx+zBTMOAjKPvb6/tG12Q4UlJM+aQ8pQyou5ykhxsC1dGMY+HnVfy8IeRxpklLDvXWzFj+HpyjPJCUo0itSuz0HEcYCicFBKypOYKygZTWlak2jwaZ4BqBWtYc4jjlCmZ3J+P6RkLXDx49ColuzRmcSDClBpaA4jFuAxo1vrCklD1NooQxbaLpEvchS9Ydw/C1KAIYA7v5s3KE5AdQDs5vHqMPh0/ZDvhagAzMAlyAAoqbnQHSFOVDirMPG4UICWOYly4ewYfF/KFEPHqMXgGcByrIEAK5uSoA6MaH9IzcbggkhKamhVcEFvulx4wKXQbXUtwU97Mfw2H+Iu3rD2KxhUkg5qhi9XqfCB8Mxv2QAIBDhRdqkClYbxePM1gLenpGLty3RPJh4PEJza3d9BpUbWjcGOSwoCAfvN/+jt1jH4VgyqaUkUq5/e+8PzZbkhLsK0OuvhFSps0ja4NDEpE8JKFBwCSTYnpuz+Ri0zhwkqWwqwB1DvUB7G9N4rwdinKO64Ym5fU9PqNocxeJOQlmUoCqSLkp9aRzty1UuDoilVsBiZYajNq7OwbTf3zgSsIooKQoMTUPQveo92jqZKX7ylKzJBe1W7xJGjtF5s5IyMwCdqHSpN3MUvYH7nm+LYQlT7lhrb4/rCEgEqyvUfIbx6TGyM7MXLmvuhhObg0JBVUVAHQFzXaOlStHNJUDSDmKTQMzgPVv3hTH4UijOcwPmNtIdE8JPepX47j3aOzJbkqYn7tQH/emnODgkHgcGU1NLAihf3SsacvCocqUQ7vSh3q9Iph8UincUpVCHcm2rexHDPUurM1rnWpaMZWxnZ6EFVdNa7UoGo/PWMzieHDgIQe9+IkU+ghidhF6CvXX5wjOC0hjfrUQ4r3AzJ0lSVEFqcxEik2SXNPhEjUD1BmpSkm78qjnyjNTOTrt66Dyg05JQlz94gs36RnqSqjhj7+kKKG2FWsAU0gMqc5YiKzFP8Adqax2Vh1AmlvLziyRkzbvR/bx0Kp4fOBTZbPTb3zhnDYBRSSdiwhoAUufXybpFJk4uTv+8BUgpLwVEtS3CEk0q3zhiOSp7EQVU1z6eUKTJZBDgj0gmUNfnAAbF15wqtBhtE5yAzl41JOAUR+lLO0JugMOUlhuYDMqecP4iQxYmo232iuHwRfNTukUOp2aAYPB8PWtTIBfewHMnTaPRScMtIHdSpK8rKSfxAg+AerBt6QnJxrlkjKVXS5a9/0j2HBeGhCMz5ktQFyaOWCWYFhZ9XjmzZNPJpGPYzP4dUsqWnvKShwRQAqDa6hja9ecYs8FeYmhS1d1Kv1YR6LiGG+0JVUOoFQ3AZsu1yYxZeEzLdIHeNE0uCHdjpuWdusKLXUJGB9sYNImG4q3lG3N4KsoqZQBqUv3qbkA/GEpBSmWpJQ6hzcA7hv1jbWmtjNI5JUc6VAHM930A9fd43OEy1LUVMUOClSjRLvy6aPGdg8D9nlPeG9SCU600rprG8qca5CyVCg2+D28owyS2qJ0Y0rtlchJKZZq1QAe8wuAPAv9WhCXJykkOCCQKh3T3/AsW6iNPCFP3tQa2cHRwbGvK0Zs1SgVAvVYL6nuhNSeTvzMZwTTaLm73KfZFgWJAJFbsxp6+kCK3Z7q1rrs0bM5Kct3r5kg5vCpjMxKwVfeoCNC97H3WNYshoHMBQEEitzV9udGjLnzsxparPs12gi1UcBx1/FsIqrAgpBzEKJbK21fpGsduTKW/AGfJKrO1G+MOSVqSFDu0ZhztbxHlHU4c5agAVFetGh3+GRlKknM4aoZrFnetr8oJNCoSUks+UFxfcMYCicUpISFADR9ffukMFGVLUNSA5sBe/u+8CVhypykBi5JejW61aw2idlyABeONiC+l7Xf4QivCuXObm5cn0h9copN0mgOXRrFq8tITViSDUU8W6RS9hCi8NWgPmIkOLXWw0+EdgsKGl4Jakiii2mU/SAyuGKYvmT1p4MY+qIxxahptSLjFnUH4xx+qfYHL2f/fk+VHgSgHBB5OCfKAHBLB+4ryj68MaBrbSLI4mnf1h+qfYV+zPkKMHMcdxYG2UmNbF4JctLUch8ovUCjePxj6Z/GBqkt4mMzEcJw6lFZSsqcGhUKizaCD1Tb4BHzdHB5kxnSQNy8PYPh8yTmZObMDXYiPpkvEj/ABdHgwmJ/qV5w34u+g6Z8gxGDmTS5Qp9XoPW0dk9nZqmH2aj0IPpH1wr2mKiJUf7wn/L+sHqn2CmfL5HZCe7hC36Rpr7OYrKwlKIbdLv4m0fQwf8beH6xEpV/e/6f+UZPxUn2HXsfLJ3ZOdm/tEKQ7AexF5/AAAyVKBd3IrsKe7x9SCFf3n+n/lFWa8xJoTY/Iweta5L0o+XSezswkBPdUWYs4pW8aWE4NNlILs7gpZbd2oLpegNR0POPoQwaDsbVZ3e4FesI4/CgKKRc2YH0csIheNU3Q0jxpKikpLm4YaM9czOD70gHB8HMQFEgW7tjlDuwAFzHp+z0lUySHmJJUSTmBJJIBr3hpy8Ykvs/ME1MwTgQC+UpLN4K2+UavNHdESZ4TGT1G4KX5FjCjHIoszN5mPsKkr0Wj8qv98WTIJfMZamsAgt4uo+3hPxairoiLUn9J8cweJzqIWthe7eVY2kz0M6SXZySX5X5x9BnYCT+GTKer9xNWhSZw/MkkJRLNGdNHoXflUeEL1uN9KLto8JJxRJCk90p1rvZh0PsQbE4jN94XCXAr90kuTt6+UeykcOW9TKqPwhRFHYsTz3jOx/Bl50KotKSSsgucoJUOljenwio+IxuVDTbMDFTO6/KofnS3ukI5yA5SAKnw3j0S+HrzLSnIABZQepeg2/SFcZwNYD9xi/eADOA7Fh3aEn9o2WWPANqzLMtIFBZ3f7oLm3rF8JJSKqGZ3Lmm7M1tIPhuzq5iUupIzB6qZiQDoL/WNXB9nClAUpQOV8yRUlh3WbWHPJFLdhqVmLNmdympc7UbVqjWsUBoBcElk01AekaEjs9NnE/ZtlTRRpQ661HPnCXEODzZZKiUlhmFXt49POGpxeyasTZVPDVTPupUSC+U6BiCaD28PiYUykhYHJLiwDPRy7j6CB4tGJmLQSQykk5UkhISAAHqwuaEiEpOFUVu0suSGUasGdnVGNSn+poetR4Ep09BmOUkEuzDdxty93jqJLEHLmc9dy+3jyhoEmcsBKCwQA4NCXII5teKrw05UxkVI73ddmBy/J40TSG5oTnZcxdJ8AW8IkPqwc565X1q3yiQaxao9z2Q4M/wD3V+SYMjhRFpqvyphVXGz/AHM4f5Un5wSXx/8A8M78o+scenK+n8E6hg8HUf8AvK/KPrFxwZf98fFA/wB0K/zKBeVO/KL+cWT2nT/dzfyD6weXn+34ROpdxk8HmaTk7Vl/8o4eCTi39tLpYFB+sCT2ulf0zB/lH+6CDtjJ2mflH+6K8vxH2fAal3Lf9GxOkySf8qhHRwnF6Kkk/wCeK/zlK2mflH+6O/zrK/pmfl/5RWnxH9v4BOPcFNwON2lnofqRAf8A3qf+0C23e+CjDR7cy9Jcw+A+sCX26YP/AA8zxpaLXm9cS/Z/7Db7hdfE8Wm8k/kXC/8AMc4EAoF/6VAx3G9t5hHclLTzzD4FJjBX2ixij/8AJNA1om35Y6YY7X1YV+7IbkuJHr5mPdCSpgbkByA9mbVvjAZnEyVJQkCoeh1Ym+h1tGA7pJKypSmNbilrbwXhZKZgJWAQksrQRxS8Ps3p+DdSXc9HgcSqWglSO+pXdcU6jR7/ALGEpvE5gUR9oDpSz7ilukAxM6YrN/apUNN7aVpGR9h/aOzMakbcjpGOPBu3JfBpqXB6LhEmXLl5Mzmj9WAY66PeNFJShmZ36GvTwvvGDhcNncJKWcsRmK3Zv6bV+EaKOCEKBmTdWYD8IVV1fOIyJRdtjuxlXEQBQv0Py+UCVxMAFbimj1fn5wrP4AlROSeUuaAhx0ajWu/hF09j86WE56Me65cE86RLWN8szpLgFgsasrIBeljpqTTpbnBJ3FilJBAUog7s9qjpvyhrB9jcgI+2VU/0gHzcxxfYhBPenLpWgArEtY29xmFiOJmWxFOQN3e22n0gU/tKlaQwYuAUkd08vehjfn9hZSvvTJh/L8fGBo/9N8PmBeaSK3H0jZTwrkRkjjRUsvRSn1sGpTnbx0jk3iH4Wokv8fK8ekV2Tku5+0cUuNunKL/yzK3mBwxqGPp6RXnY+gbHkJXEm+6Na7015M0G/wCtGUHFbghma7nmesemPZKR/wCRyXd0/SBnsfIaql7lyK3vTn8Ip5sbC0eT4fx4iYrK4ckkOA4o4PX5wLHcQKlE0uz9CDre3xj1J7NYcFkrIPJnPXu1NIqvsjJNcyjRtPoIay407oKXc8ujHKWb3DZbXYvTTl0giFoSkukEh3eo9201jf8A5NQHZa66smnSAL7IMGEzq6QfgYfmY2HG54+fiZaS+tDc9BBZHHshZN2F/vNWh8STrd41p3YIuT9ryPdO77wM9h1gkiYgjmFDpaN1kw1uyXbEpvaaYT91PvxiQTE9mJ2Y9+V/q+kcitfh+xGlh0domsk+Ygo7U0bKfzJ+kZSOFHK7gbPsx08Lx2XwKeoslDjegHi9ofl+H6/yOpmsO1xH4P8AUPpDOG7RzJn3JOY7Ak89BCnCeyylAmeyU3DZXVyBFRrGycQJaQEMzVsNy0YT8i6gr/JShJ8nMNjJ8zK8mWAr8RJIYB3oNukFXgppSolEgMQwUlRd3sUkwKbxjYDTMSKkHZ66n1i0rtGDUkagN946B2ozE03IjPVNbxVfllrHHqBw/BsRNtKkSxoVBQJ8CXify5OzZXldQFN6nZ/JouO0Lg5ub6K0q1rDenlDEvtDlS4CnIB3fpWtxe8b+qzxewnhgNy+FokpDh1fiURrcNpQPRvGOTpoUn7jJUHFQ9iS4FOdozlcUzLCs3+Vg4ILnu0rcP8AtBFYjM7ENUO1S4ADgGtraCo0jB5sjdybspY48Gkjh8lQC5iL2qR8vjsIzeKcETUyu634Va7NqPF4yeIcbJIyjnmbXlQF2AHhFv49WUuXNAxvXna7nxEa48+eD1an/gmWKDVUHxXBVS0BSjXZqDdy7hukZ01Kk3DeUMDiJmFQUXDcrCzv4vXaNXDSkucyUEM+pfvM6nvWOyP9RlFfWrMX4ZPgzsFw6dMbIgkEs9GHUvSPR4Ls9llkTqEknKLigYuKHVnpXnDHD5qEJ7iQkFWahoxPjTSnODniKVE0Juyi1ADuLWaOHxH9Ry5Noql8lRwxjySTh0oSkAHKkEsGLt/Vu9DHJuODO13JcUuWe4YPb5wriOI0CQwSQ53A8G8DzELnGpmhKUd0uCsm/OlQB5dY82pSdyZon2FeIY8oVlCU5Qe+A9D419mJg8YM4JLAd4pOoIDa6fOBcSRlCQV2JzD7yXADAAV0IcxfA4lDDMoOFJJqdqMod4AsB0Gkaalp2HW5sGZm7pJJIsCxLlnSU8yltYphghZUCtSAmjZ1O/W3J9jGWmaSAqqHCgQCHFDcs4ufywrhuLGXMFM7BkAMQCWvzswiIqSVIp9z00nEfYId1LqzqVVv3tyhPEdqDmyu9wQCKDUA6/rCqsWnMpWZRa6XqBl0BDEvXyvFMLIQSnOlIUVFKUsAQlrkioBrrvEaVblPcW40O0lhmfrXoOsFHHM4OQ5SCQ9au1QOTikZKuDlaizS0lQCSWd6Om/N/HnCuO4d9ipIlkrdBVYfedqP0FOcWowFua+Lxc+8tQJvlYHXcs27nlvCOI7Q4iXRYDsDT9NYQlcWYKQjMrKFAnMCGYOUix+9YPrAcdxwJZIysGcIo6tzRjenMco7cTXEo2Zu+46O1s3VjFFdrZhulPr9YxcROC1FQBY/EudfdIXUY71gwNXRncup6AdrFj8CfMxP5tXU5B5mPPKVHM0L0+Ht8j1SNtXa1f8AQnzMVPa5f9A/MY8+tXtoEpQ5Ra8PhfT5Bykbc7tSoqP9mPzfpEjzE4hz7+Udh+mxdvkWqR6A4wVFdKUpUvsHsHpaGUcSuBR6i937wYdNN4wxiCNWarb3HwguGxtSdWfxvaOWWOzpTNrE8d7wGYsGB3O9OVoVxHEXAALjUb7N60jLxE8UqH5fPnWAnEAUc8h7pvFRxJcCcjclYsLTlJKQ9wHrUH0iv2AAHeAURb0IPOt+sZCcWwYHXwIfzhpGJBe45atYdTz/AGgcK4Cwy1KCi2hc+PtusHRPIbYg1BbxvdvRoypU4g28jQjbeOHFE6EM+ltopxsVm+cYhQqpT6h2cvRh4evWBYqawCQu5NNADV7+2jBVi1F71NYNJnEizdd2ifLoeo0JOOFSelPieVWhiZj0rWyWAJruSTyAZvD5xjpmKu400DeTe2g+HzZwSaA+NRVjBKCCzVRiAlwwZVyaMDtl6xTFcUNAKZR3i9ybN5dIURLJoDvtQivwMJYjArc1/bkIzUE3uTZsYfjxZn1Ac6M9OkPSuNZnC3AH3WvSwH60jyicIqm8MYfBqIubv7EE8UAs0MbxdQutQajHzTY1L1jmD44iSlRSc5UoEAjdPeJL2rbWrxn4jhjipJ68hFF8DJ7wqxALaOHf3tCUMdUyTZlcZMwhKlhKSL3IuXzPQ2HRUaGCxiQ4QoO9WbvBrCrmPN4XgoBDuBc+vvxjXw3CE3fWlTsIynGC4ZVmnhcQpSAo2DAps7KJAa7EvXrBv46USGSCAGuzqNmepPNxGdLwgmS2U4LuACQ7kxdPDC6AXdJBABLMCPWkY0rNIvbY2v40uaJKhq7saihuwrCPDMcUrJYBd3t3a5g5JZwLDlziDAM5rrbq5paFsJwgLIuMoYVPOvveM6jTG33GpvESolIC0nVVX3JO5NdNoy8fxYBecqKw/dBLUq+zNenpDR4aEqUWoo8ya89Yy8XwgPka2+orG2OOOzNsWxPEftSGZNFOe65fQs23xjNxiMjvdyAoFw6SX8GbyEOqwWRXga+/dYVnyk/hDMT6m3pHbj0rjgiQGRxAihqL+thGmMSmZVzQCjg2FAOUZwwQNxDqZARQAV5xs/Yk4oxx4kyIbQtRVAJioWUqDTLmF1RomKhaaqsSKTRWJFBRqpluGar38zF5Uhj4N9YPLQ3Rx5awymSDUe7RyudGlCEyVYtt797xQ4do1/4VLuCGp5RxWCcDxgWQKMyXJ5Q19kRpu3vaNH+Ayp5xxPD1FPSJeSxpGQEVrpB14VyLVFvfjDieEk12/X6Q/JwAJAN7e/OB5OwtJip4eTX23sQxOwDAMHFaxvHC5SNhbpWJMksDzf4iMXlZWk87Kwuh5fGLzsOAeT/No18XwklinWnwgGLwwA73KK8yw0mcD+LUe/kIaHfDG6R8TSK42SEBwbtCs/HBLxWnVwS6NzD8ICkgncfOH8LwcCvvWPL4PtCUgV1e8ehw/aFP2d6l/nGOTHkQJpjE3gqaUuPWK4bh4lDko1g8jjSVBIJuIPNmJUL+3MctyTpioyMYgABtX9+sEwEqnVXygGP7ygRZ29I5JxaUzACzfp+kXpenYY4JbMNgfS0ckSitddB9IHM4zLSXABpsN4QPG0pUptqQRxzl0HaR6Ei/X5QthpgSodT5QDhHEUzEd5ncwWZluCaPpGTg03FhyDOMqxs/0hbGqzLCh/T6vEmTEv8Avygc/EI+zfr8o0jDfgQCbhXD7g/KEMXhQ4rtpFcVxGzPrrCP8YVKvtHbjxSW5DYTEoYtFSYHOW5jmeOtLYRZZiZqRVRgb0hUFlVmphVRhhcKTFxaAXmmsSBTV1iRQjRRxE2ggxqt4yQusNyzSFpQWMy+JKFHjQk8aLVjAasEBhPGmGpnr5fF3ANLH9Ii+0XdIoPKMdK+4noIy5y+8YwjhiytbPRye0ZGo9vHJvG1FRIOrx5p4Ykq6xp5MU7FrZ6lHHyWBNv3juJ46G0uPKPOFVYotUT5EbHqdHpT2qILMCG+kZXEuMKmF7RlzDHVGkXHDGLtInW2OzscpSWMZ82cTBCqkAjVJITZZK+cPIxbAVjPgh90gasVmiOJkNWzRq4PtHYE6/WPNkRxM0xlLDGQ1I9HM4w4Lf1PCHEccSp30hJE0tFMRMeFHEoserYJLnuYcCXIjKlqjQSq0aNdgQ9KXl5RWTj1DNW8DJgEZaEyroYXiidYoqeWZzASYopcUoobZTETreMAlTqxzGKrAJa40ozsfE6KGbXxMLhccUbdTBQzSQXiFMAkLgipsZtDBzDeEZ94amTBCWIXWKQhGcrvGOwOcqpjkaUARKoekrGWJEhMRwGOlUSJAIOJ9AICbxIkAyERdCokSGIMtdRHFqiRIQHCqsWmxIkAigVFWiRIYyG8EUIkSAC5sIEkRIkIQZMDmRIkCGDeHUKrEiQMENBdDAlGkSJGZZUmAqXEiRSAUxCnMDlxIkUQFEda0SJAMJLMSYqOxIkYBSoVmqiRIaEIzjUxIkSLA//Z"/>
          <p:cNvSpPr>
            <a:spLocks noChangeAspect="1" noChangeArrowheads="1"/>
          </p:cNvSpPr>
          <p:nvPr/>
        </p:nvSpPr>
        <p:spPr bwMode="auto">
          <a:xfrm>
            <a:off x="635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1512" name="Picture 8" descr="http://www.pictureslovenia.com/media/img/pic/500/669/178440161957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60648"/>
            <a:ext cx="4042420" cy="2506301"/>
          </a:xfrm>
          <a:prstGeom prst="rect">
            <a:avLst/>
          </a:prstGeom>
          <a:noFill/>
        </p:spPr>
      </p:pic>
      <p:sp>
        <p:nvSpPr>
          <p:cNvPr id="26" name="Naslov 25"/>
          <p:cNvSpPr>
            <a:spLocks noGrp="1"/>
          </p:cNvSpPr>
          <p:nvPr>
            <p:ph type="title"/>
          </p:nvPr>
        </p:nvSpPr>
        <p:spPr>
          <a:xfrm>
            <a:off x="179512" y="332656"/>
            <a:ext cx="3563888" cy="958428"/>
          </a:xfrm>
        </p:spPr>
        <p:txBody>
          <a:bodyPr>
            <a:noAutofit/>
          </a:bodyPr>
          <a:lstStyle/>
          <a:p>
            <a:r>
              <a:rPr lang="sl-SI" sz="4800" i="1" dirty="0" smtClean="0">
                <a:solidFill>
                  <a:srgbClr val="92D050"/>
                </a:solidFill>
              </a:rPr>
              <a:t>Kaj pomeni?</a:t>
            </a:r>
            <a:endParaRPr lang="sl-SI" sz="4800" i="1" dirty="0">
              <a:solidFill>
                <a:srgbClr val="92D050"/>
              </a:solidFill>
            </a:endParaRPr>
          </a:p>
        </p:txBody>
      </p:sp>
      <p:sp>
        <p:nvSpPr>
          <p:cNvPr id="18" name="Ograda vsebine 1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sl-SI" sz="4400" dirty="0" smtClean="0"/>
          </a:p>
          <a:p>
            <a:endParaRPr lang="sl-SI" sz="4400" dirty="0" smtClean="0"/>
          </a:p>
          <a:p>
            <a:endParaRPr lang="sl-SI" sz="900" dirty="0" smtClean="0"/>
          </a:p>
          <a:p>
            <a:endParaRPr lang="sl-SI" sz="4400" dirty="0" smtClean="0"/>
          </a:p>
          <a:p>
            <a:r>
              <a:rPr lang="sl-SI" sz="2400" i="1" dirty="0" smtClean="0"/>
              <a:t>tipična kraška polja,</a:t>
            </a:r>
          </a:p>
          <a:p>
            <a:r>
              <a:rPr lang="sl-SI" sz="2400" i="1" dirty="0" smtClean="0"/>
              <a:t>čez polje teče reka Unica,</a:t>
            </a:r>
          </a:p>
          <a:p>
            <a:r>
              <a:rPr lang="sl-SI" sz="2400" i="1" dirty="0" smtClean="0"/>
              <a:t>reka Unica pride iz planinske jame,</a:t>
            </a:r>
          </a:p>
          <a:p>
            <a:r>
              <a:rPr lang="sl-SI" sz="2400" i="1" dirty="0" smtClean="0"/>
              <a:t>voda s Planinskega polja priteče po podzemnem toku,</a:t>
            </a:r>
          </a:p>
          <a:p>
            <a:r>
              <a:rPr lang="sl-SI" sz="2400" i="1" dirty="0" smtClean="0"/>
              <a:t>Planinsko polje in reka Unica je poznano predvsem ribičem.</a:t>
            </a:r>
          </a:p>
          <a:p>
            <a:pPr>
              <a:buNone/>
            </a:pPr>
            <a:endParaRPr lang="sl-SI" sz="4400" b="1" dirty="0" smtClean="0"/>
          </a:p>
          <a:p>
            <a:pPr>
              <a:buNone/>
            </a:pPr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/>
          </a:p>
          <a:p>
            <a:endParaRPr lang="sl-SI" sz="4400" b="1" dirty="0" smtClean="0">
              <a:solidFill>
                <a:srgbClr val="0070C0"/>
              </a:solidFill>
            </a:endParaRPr>
          </a:p>
        </p:txBody>
      </p:sp>
      <p:sp>
        <p:nvSpPr>
          <p:cNvPr id="27" name="Ograda besedila 26"/>
          <p:cNvSpPr>
            <a:spLocks noGrp="1"/>
          </p:cNvSpPr>
          <p:nvPr>
            <p:ph type="body" sz="half" idx="2"/>
          </p:nvPr>
        </p:nvSpPr>
        <p:spPr>
          <a:xfrm>
            <a:off x="251520" y="1412777"/>
            <a:ext cx="3224337" cy="3960440"/>
          </a:xfrm>
        </p:spPr>
        <p:txBody>
          <a:bodyPr>
            <a:normAutofit/>
          </a:bodyPr>
          <a:lstStyle/>
          <a:p>
            <a:r>
              <a:rPr lang="sl-SI" sz="3200" b="1" i="1" dirty="0" smtClean="0"/>
              <a:t>požiralnik- </a:t>
            </a:r>
            <a:r>
              <a:rPr lang="sl-SI" sz="3200" i="1" dirty="0" smtClean="0">
                <a:solidFill>
                  <a:srgbClr val="002060"/>
                </a:solidFill>
              </a:rPr>
              <a:t>odprtina v kraških tleh, kamor izgine voda</a:t>
            </a:r>
          </a:p>
          <a:p>
            <a:r>
              <a:rPr lang="sl-SI" sz="3200" b="1" i="1" dirty="0"/>
              <a:t>k</a:t>
            </a:r>
            <a:r>
              <a:rPr lang="sl-SI" sz="3200" b="1" i="1" dirty="0" smtClean="0"/>
              <a:t>raški </a:t>
            </a:r>
            <a:r>
              <a:rPr lang="sl-SI" sz="3200" b="1" i="1" dirty="0" smtClean="0"/>
              <a:t>izvir-</a:t>
            </a:r>
            <a:r>
              <a:rPr lang="sl-SI" sz="3200" i="1" dirty="0" smtClean="0"/>
              <a:t> </a:t>
            </a:r>
            <a:r>
              <a:rPr lang="sl-SI" sz="3200" i="1" dirty="0" smtClean="0">
                <a:solidFill>
                  <a:srgbClr val="002060"/>
                </a:solidFill>
              </a:rPr>
              <a:t>zelo močan izvir, iz njega priteče reka</a:t>
            </a:r>
            <a:endParaRPr lang="sl-SI" sz="3200" b="1" i="1" dirty="0"/>
          </a:p>
        </p:txBody>
      </p:sp>
      <p:sp>
        <p:nvSpPr>
          <p:cNvPr id="24" name="Pravokotnik 23"/>
          <p:cNvSpPr/>
          <p:nvPr/>
        </p:nvSpPr>
        <p:spPr>
          <a:xfrm>
            <a:off x="3923928" y="2641461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sz="1400" b="1" dirty="0" smtClean="0">
              <a:solidFill>
                <a:srgbClr val="0070C0"/>
              </a:solidFill>
            </a:endParaRP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6707088" cy="864096"/>
          </a:xfrm>
        </p:spPr>
        <p:txBody>
          <a:bodyPr>
            <a:normAutofit/>
          </a:bodyPr>
          <a:lstStyle/>
          <a:p>
            <a:r>
              <a:rPr lang="sl-SI" sz="4800" b="1" i="1" dirty="0" smtClean="0">
                <a:solidFill>
                  <a:srgbClr val="92D050"/>
                </a:solidFill>
              </a:rPr>
              <a:t>Podzemne kraške oblike</a:t>
            </a:r>
            <a:endParaRPr lang="sl-SI" sz="4800" b="1" i="1" dirty="0">
              <a:solidFill>
                <a:srgbClr val="92D05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112568"/>
          </a:xfrm>
        </p:spPr>
        <p:txBody>
          <a:bodyPr>
            <a:normAutofit/>
          </a:bodyPr>
          <a:lstStyle/>
          <a:p>
            <a:r>
              <a:rPr lang="sl-SI" i="1" dirty="0" smtClean="0"/>
              <a:t>Kisla deževnica raztaplja apnenec tudi pod zemljo,</a:t>
            </a:r>
          </a:p>
          <a:p>
            <a:r>
              <a:rPr lang="sl-SI" i="1" dirty="0" smtClean="0"/>
              <a:t>pretaka skozi razpoke, širi in poglablja,</a:t>
            </a:r>
          </a:p>
          <a:p>
            <a:r>
              <a:rPr lang="sl-SI" i="1" dirty="0" smtClean="0"/>
              <a:t>nastajajo </a:t>
            </a:r>
            <a:r>
              <a:rPr lang="sl-SI" b="1" i="1" dirty="0" smtClean="0">
                <a:solidFill>
                  <a:srgbClr val="002060"/>
                </a:solidFill>
              </a:rPr>
              <a:t>navpična brezna</a:t>
            </a:r>
            <a:r>
              <a:rPr lang="sl-SI" i="1" dirty="0" smtClean="0"/>
              <a:t>, </a:t>
            </a:r>
            <a:r>
              <a:rPr lang="sl-SI" b="1" i="1" dirty="0" smtClean="0">
                <a:solidFill>
                  <a:srgbClr val="002060"/>
                </a:solidFill>
              </a:rPr>
              <a:t>vodoravne jame</a:t>
            </a:r>
            <a:r>
              <a:rPr lang="sl-SI" i="1" dirty="0" smtClean="0"/>
              <a:t>, </a:t>
            </a:r>
          </a:p>
          <a:p>
            <a:r>
              <a:rPr lang="sl-SI" i="1" dirty="0" smtClean="0"/>
              <a:t>jame, po katerih teče voda, so vodne jame,</a:t>
            </a:r>
          </a:p>
          <a:p>
            <a:r>
              <a:rPr lang="sl-SI" i="1" dirty="0" smtClean="0"/>
              <a:t>nad njim so suhe jame, ki je nekoč tekla voda</a:t>
            </a:r>
            <a:r>
              <a:rPr lang="sl-SI" dirty="0" smtClean="0"/>
              <a:t>.</a:t>
            </a:r>
          </a:p>
          <a:p>
            <a:pPr lvl="8"/>
            <a:endParaRPr lang="sl-SI" dirty="0" smtClean="0"/>
          </a:p>
          <a:p>
            <a:pPr lvl="8"/>
            <a:r>
              <a:rPr lang="sl-SI" i="1" dirty="0" smtClean="0"/>
              <a:t>Planinska jama</a:t>
            </a:r>
          </a:p>
          <a:p>
            <a:pPr lvl="8"/>
            <a:endParaRPr lang="sl-SI" dirty="0"/>
          </a:p>
        </p:txBody>
      </p:sp>
      <p:pic>
        <p:nvPicPr>
          <p:cNvPr id="1026" name="Picture 2" descr="http://www.jakopin.net/primoz/clanki/gp_2004/pj0574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2936651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geatv.eu/e_files/novice/jame%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13176"/>
            <a:ext cx="2074453" cy="1368152"/>
          </a:xfrm>
          <a:prstGeom prst="rect">
            <a:avLst/>
          </a:prstGeom>
          <a:noFill/>
        </p:spPr>
      </p:pic>
      <p:pic>
        <p:nvPicPr>
          <p:cNvPr id="22532" name="Picture 4" descr="http://www.drevored.si/wp-content/uploads/2011/10/zupanova_jama_grosuplj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63887" y="3768135"/>
            <a:ext cx="2411241" cy="1361183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3034680" cy="1008112"/>
          </a:xfrm>
        </p:spPr>
        <p:txBody>
          <a:bodyPr>
            <a:normAutofit/>
          </a:bodyPr>
          <a:lstStyle/>
          <a:p>
            <a:r>
              <a:rPr lang="sl-SI" sz="4800" b="1" i="1" dirty="0" smtClean="0">
                <a:solidFill>
                  <a:srgbClr val="92D050"/>
                </a:solidFill>
              </a:rPr>
              <a:t>Kapniki</a:t>
            </a:r>
            <a:endParaRPr lang="sl-SI" sz="4800" b="1" i="1" dirty="0">
              <a:solidFill>
                <a:srgbClr val="92D050"/>
              </a:solidFill>
            </a:endParaRPr>
          </a:p>
        </p:txBody>
      </p:sp>
      <p:sp>
        <p:nvSpPr>
          <p:cNvPr id="7" name="Ograda vsebine 6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 fontScale="32500" lnSpcReduction="20000"/>
          </a:bodyPr>
          <a:lstStyle/>
          <a:p>
            <a:r>
              <a:rPr lang="sl-SI" sz="9800" dirty="0" smtClean="0"/>
              <a:t>V podzemlju se v vodi raztopljeni apnenec, oblike sige in kapnikov,</a:t>
            </a:r>
          </a:p>
          <a:p>
            <a:r>
              <a:rPr lang="sl-SI" sz="9800" b="1" dirty="0" smtClean="0">
                <a:solidFill>
                  <a:srgbClr val="002060"/>
                </a:solidFill>
              </a:rPr>
              <a:t>siga</a:t>
            </a:r>
            <a:r>
              <a:rPr lang="sl-SI" sz="9800" dirty="0" smtClean="0"/>
              <a:t> kot nekakšna prevleka prekrije stene jam,</a:t>
            </a:r>
          </a:p>
          <a:p>
            <a:r>
              <a:rPr lang="sl-SI" sz="9800" b="1" dirty="0" smtClean="0">
                <a:solidFill>
                  <a:srgbClr val="002060"/>
                </a:solidFill>
              </a:rPr>
              <a:t>kapniki</a:t>
            </a:r>
            <a:r>
              <a:rPr lang="sl-SI" sz="9800" dirty="0" smtClean="0"/>
              <a:t> visijo, stojijo</a:t>
            </a:r>
          </a:p>
          <a:p>
            <a:r>
              <a:rPr lang="sl-SI" sz="9800" dirty="0"/>
              <a:t>k</a:t>
            </a:r>
            <a:r>
              <a:rPr lang="sl-SI" sz="9800" dirty="0" smtClean="0"/>
              <a:t>o </a:t>
            </a:r>
            <a:r>
              <a:rPr lang="sl-SI" sz="9800" dirty="0" smtClean="0"/>
              <a:t>se združijo stoječ in viseči kapniki, nastane kapniški steber.</a:t>
            </a:r>
          </a:p>
          <a:p>
            <a:endParaRPr lang="sl-SI" sz="7400" dirty="0" smtClean="0"/>
          </a:p>
          <a:p>
            <a:pPr lvl="3"/>
            <a:r>
              <a:rPr lang="sl-SI" sz="6200" dirty="0" smtClean="0"/>
              <a:t>Taborska jama</a:t>
            </a:r>
            <a:endParaRPr lang="sl-SI" sz="8600" dirty="0" smtClean="0"/>
          </a:p>
          <a:p>
            <a:endParaRPr lang="sl-SI" sz="3800" dirty="0" smtClean="0"/>
          </a:p>
          <a:p>
            <a:r>
              <a:rPr lang="sl-SI" sz="6200" dirty="0" smtClean="0"/>
              <a:t>Škocjanska jama</a:t>
            </a:r>
          </a:p>
          <a:p>
            <a:pPr lvl="8"/>
            <a:endParaRPr lang="sl-SI" dirty="0" smtClean="0"/>
          </a:p>
          <a:p>
            <a:pPr lvl="8"/>
            <a:endParaRPr lang="sl-SI" dirty="0" smtClean="0"/>
          </a:p>
          <a:p>
            <a:pPr lvl="8"/>
            <a:endParaRPr lang="sl-SI" dirty="0" smtClean="0"/>
          </a:p>
          <a:p>
            <a:pPr lvl="8">
              <a:buNone/>
            </a:pPr>
            <a:r>
              <a:rPr lang="sl-SI" dirty="0" smtClean="0"/>
              <a:t>				</a:t>
            </a:r>
            <a:endParaRPr lang="sl-SI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179512" y="0"/>
            <a:ext cx="2890664" cy="1008112"/>
          </a:xfrm>
        </p:spPr>
        <p:txBody>
          <a:bodyPr>
            <a:normAutofit/>
          </a:bodyPr>
          <a:lstStyle/>
          <a:p>
            <a:r>
              <a:rPr lang="sl-SI" b="1" i="1" dirty="0" smtClean="0">
                <a:solidFill>
                  <a:srgbClr val="92D050"/>
                </a:solidFill>
              </a:rPr>
              <a:t>Kraški svet</a:t>
            </a:r>
            <a:endParaRPr lang="sl-SI" b="1" i="1" dirty="0">
              <a:solidFill>
                <a:srgbClr val="92D050"/>
              </a:solidFill>
            </a:endParaRPr>
          </a:p>
        </p:txBody>
      </p:sp>
      <p:sp>
        <p:nvSpPr>
          <p:cNvPr id="8" name="Ograda vsebine 7"/>
          <p:cNvSpPr>
            <a:spLocks noGrp="1"/>
          </p:cNvSpPr>
          <p:nvPr>
            <p:ph idx="1"/>
          </p:nvPr>
        </p:nvSpPr>
        <p:spPr>
          <a:xfrm>
            <a:off x="179512" y="836712"/>
            <a:ext cx="8229600" cy="5069160"/>
          </a:xfrm>
        </p:spPr>
        <p:txBody>
          <a:bodyPr/>
          <a:lstStyle/>
          <a:p>
            <a:r>
              <a:rPr lang="sl-SI" dirty="0" smtClean="0"/>
              <a:t>Nas s svojim oblikami preseneti, vsakem koraku,</a:t>
            </a:r>
          </a:p>
          <a:p>
            <a:r>
              <a:rPr lang="sl-SI" dirty="0" smtClean="0"/>
              <a:t>posebno podzemni svet , vzbuja občudovanje,</a:t>
            </a:r>
          </a:p>
          <a:p>
            <a:r>
              <a:rPr lang="sl-SI" dirty="0" smtClean="0"/>
              <a:t>Slovensko ozemlje je že v tujini zaslovelo kraških posebnostih,</a:t>
            </a:r>
          </a:p>
          <a:p>
            <a:r>
              <a:rPr lang="sl-SI" dirty="0" smtClean="0"/>
              <a:t>raziskovali so ga slovenski, tuji raziskovalci in jamarji,</a:t>
            </a:r>
          </a:p>
          <a:p>
            <a:r>
              <a:rPr lang="sl-SI" dirty="0" smtClean="0"/>
              <a:t>nekaj slovenskih imen za kraška polja sedaj uporabljajo po vsem svetu.</a:t>
            </a:r>
            <a:endParaRPr lang="sl-SI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590</Words>
  <Application>Microsoft Office PowerPoint</Application>
  <PresentationFormat>Diaprojekcija na zaslonu (4:3)</PresentationFormat>
  <Paragraphs>178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18" baseType="lpstr">
      <vt:lpstr>Officeova tema</vt:lpstr>
      <vt:lpstr>KRAŠKI POJAVI</vt:lpstr>
      <vt:lpstr>Površinski kraški pojavi</vt:lpstr>
      <vt:lpstr>Uvala</vt:lpstr>
      <vt:lpstr>Kraška polja</vt:lpstr>
      <vt:lpstr>PowerPointova predstavitev</vt:lpstr>
      <vt:lpstr>Kaj pomeni?</vt:lpstr>
      <vt:lpstr>Podzemne kraške oblike</vt:lpstr>
      <vt:lpstr>Kapniki</vt:lpstr>
      <vt:lpstr>Kraški svet</vt:lpstr>
      <vt:lpstr>Podzemni svet in človeška ribica</vt:lpstr>
      <vt:lpstr>Kraško podzemlje</vt:lpstr>
      <vt:lpstr>Veš-vem</vt:lpstr>
      <vt:lpstr>Kraški pojavi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KRAŠKI POJAVI</dc:title>
  <dc:creator>Gorazd Krnc</dc:creator>
  <cp:lastModifiedBy>Gorazd Krnc</cp:lastModifiedBy>
  <cp:revision>105</cp:revision>
  <dcterms:created xsi:type="dcterms:W3CDTF">2012-02-17T18:42:21Z</dcterms:created>
  <dcterms:modified xsi:type="dcterms:W3CDTF">2012-03-22T18:19:18Z</dcterms:modified>
</cp:coreProperties>
</file>