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  <p:sldId id="263" r:id="rId9"/>
    <p:sldId id="265" r:id="rId10"/>
    <p:sldId id="264" r:id="rId11"/>
    <p:sldId id="266" r:id="rId12"/>
    <p:sldId id="267" r:id="rId13"/>
    <p:sldId id="268" r:id="rId14"/>
    <p:sldId id="269" r:id="rId15"/>
  </p:sldIdLst>
  <p:sldSz cx="9144000" cy="6858000" type="screen4x3"/>
  <p:notesSz cx="6864350" cy="975042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7554"/>
    <a:srgbClr val="FEFCA6"/>
    <a:srgbClr val="EA36B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chart>
    <c:plotArea>
      <c:layout>
        <c:manualLayout>
          <c:layoutTarget val="inner"/>
          <c:xMode val="edge"/>
          <c:yMode val="edge"/>
          <c:x val="0.14118170992514817"/>
          <c:y val="4.4861391929187408E-2"/>
          <c:w val="0.70585921551472885"/>
          <c:h val="0.82977677899708868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2009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List1!$A$2:$A$5</c:f>
              <c:strCache>
                <c:ptCount val="4"/>
                <c:pt idx="0">
                  <c:v>PRIHODKI</c:v>
                </c:pt>
                <c:pt idx="1">
                  <c:v>Članarine</c:v>
                </c:pt>
                <c:pt idx="2">
                  <c:v>Obresti</c:v>
                </c:pt>
                <c:pt idx="3">
                  <c:v> </c:v>
                </c:pt>
              </c:strCache>
            </c:strRef>
          </c:cat>
          <c:val>
            <c:numRef>
              <c:f>List1!$B$2:$B$5</c:f>
              <c:numCache>
                <c:formatCode>#,##0</c:formatCode>
                <c:ptCount val="4"/>
                <c:pt idx="0">
                  <c:v>5528.6500000000005</c:v>
                </c:pt>
                <c:pt idx="1">
                  <c:v>5520.51</c:v>
                </c:pt>
                <c:pt idx="2">
                  <c:v>8.1399999999999988</c:v>
                </c:pt>
                <c:pt idx="3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2010</c:v>
                </c:pt>
              </c:strCache>
            </c:strRef>
          </c:tx>
          <c:spPr>
            <a:solidFill>
              <a:srgbClr val="EA36BB"/>
            </a:solidFill>
          </c:spPr>
          <c:cat>
            <c:strRef>
              <c:f>List1!$A$2:$A$5</c:f>
              <c:strCache>
                <c:ptCount val="4"/>
                <c:pt idx="0">
                  <c:v>PRIHODKI</c:v>
                </c:pt>
                <c:pt idx="1">
                  <c:v>Članarine</c:v>
                </c:pt>
                <c:pt idx="2">
                  <c:v>Obresti</c:v>
                </c:pt>
                <c:pt idx="3">
                  <c:v> </c:v>
                </c:pt>
              </c:strCache>
            </c:strRef>
          </c:cat>
          <c:val>
            <c:numRef>
              <c:f>List1!$C$2:$C$5</c:f>
              <c:numCache>
                <c:formatCode>#,##0</c:formatCode>
                <c:ptCount val="4"/>
                <c:pt idx="0">
                  <c:v>5468.83</c:v>
                </c:pt>
                <c:pt idx="1">
                  <c:v>5463.3</c:v>
                </c:pt>
                <c:pt idx="2">
                  <c:v>5.53</c:v>
                </c:pt>
                <c:pt idx="3" formatCode="General">
                  <c:v>0</c:v>
                </c:pt>
              </c:numCache>
            </c:numRef>
          </c:val>
        </c:ser>
        <c:axId val="78177792"/>
        <c:axId val="78179328"/>
      </c:barChart>
      <c:catAx>
        <c:axId val="78177792"/>
        <c:scaling>
          <c:orientation val="minMax"/>
        </c:scaling>
        <c:axPos val="b"/>
        <c:tickLblPos val="nextTo"/>
        <c:crossAx val="78179328"/>
        <c:crosses val="autoZero"/>
        <c:auto val="1"/>
        <c:lblAlgn val="ctr"/>
        <c:lblOffset val="100"/>
      </c:catAx>
      <c:valAx>
        <c:axId val="78179328"/>
        <c:scaling>
          <c:orientation val="minMax"/>
        </c:scaling>
        <c:axPos val="l"/>
        <c:majorGridlines/>
        <c:numFmt formatCode="#,##0" sourceLinked="1"/>
        <c:tickLblPos val="nextTo"/>
        <c:crossAx val="78177792"/>
        <c:crosses val="autoZero"/>
        <c:crossBetween val="between"/>
      </c:valAx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chart>
    <c:plotArea>
      <c:layout/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2009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List1!$A$2:$A$6</c:f>
              <c:strCache>
                <c:ptCount val="5"/>
                <c:pt idx="0">
                  <c:v>STROŠKI MATERIALA</c:v>
                </c:pt>
                <c:pt idx="1">
                  <c:v>Preh.blago</c:v>
                </c:pt>
                <c:pt idx="2">
                  <c:v>cvetje</c:v>
                </c:pt>
                <c:pt idx="3">
                  <c:v>Igrače za otroke</c:v>
                </c:pt>
                <c:pt idx="4">
                  <c:v>darila za člane</c:v>
                </c:pt>
              </c:strCache>
            </c:strRef>
          </c:cat>
          <c:val>
            <c:numRef>
              <c:f>List1!$B$2:$B$6</c:f>
              <c:numCache>
                <c:formatCode>#,##0</c:formatCode>
                <c:ptCount val="5"/>
                <c:pt idx="0">
                  <c:v>3459.5699999999997</c:v>
                </c:pt>
                <c:pt idx="1">
                  <c:v>100.77</c:v>
                </c:pt>
                <c:pt idx="2">
                  <c:v>230</c:v>
                </c:pt>
                <c:pt idx="3">
                  <c:v>585.41</c:v>
                </c:pt>
                <c:pt idx="4">
                  <c:v>2543.3900000000003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2010</c:v>
                </c:pt>
              </c:strCache>
            </c:strRef>
          </c:tx>
          <c:spPr>
            <a:solidFill>
              <a:srgbClr val="EA36BB"/>
            </a:solidFill>
          </c:spPr>
          <c:cat>
            <c:strRef>
              <c:f>List1!$A$2:$A$6</c:f>
              <c:strCache>
                <c:ptCount val="5"/>
                <c:pt idx="0">
                  <c:v>STROŠKI MATERIALA</c:v>
                </c:pt>
                <c:pt idx="1">
                  <c:v>Preh.blago</c:v>
                </c:pt>
                <c:pt idx="2">
                  <c:v>cvetje</c:v>
                </c:pt>
                <c:pt idx="3">
                  <c:v>Igrače za otroke</c:v>
                </c:pt>
                <c:pt idx="4">
                  <c:v>darila za člane</c:v>
                </c:pt>
              </c:strCache>
            </c:strRef>
          </c:cat>
          <c:val>
            <c:numRef>
              <c:f>List1!$C$2:$C$6</c:f>
              <c:numCache>
                <c:formatCode>#,##0</c:formatCode>
                <c:ptCount val="5"/>
                <c:pt idx="0">
                  <c:v>3833.29</c:v>
                </c:pt>
                <c:pt idx="1">
                  <c:v>35.71</c:v>
                </c:pt>
                <c:pt idx="2">
                  <c:v>405</c:v>
                </c:pt>
                <c:pt idx="3">
                  <c:v>543.19000000000005</c:v>
                </c:pt>
                <c:pt idx="4">
                  <c:v>2849.3900000000003</c:v>
                </c:pt>
              </c:numCache>
            </c:numRef>
          </c:val>
        </c:ser>
        <c:axId val="63867904"/>
        <c:axId val="63890176"/>
      </c:barChart>
      <c:catAx>
        <c:axId val="63867904"/>
        <c:scaling>
          <c:orientation val="minMax"/>
        </c:scaling>
        <c:axPos val="b"/>
        <c:tickLblPos val="nextTo"/>
        <c:crossAx val="63890176"/>
        <c:crosses val="autoZero"/>
        <c:auto val="1"/>
        <c:lblAlgn val="ctr"/>
        <c:lblOffset val="100"/>
      </c:catAx>
      <c:valAx>
        <c:axId val="63890176"/>
        <c:scaling>
          <c:orientation val="minMax"/>
        </c:scaling>
        <c:axPos val="l"/>
        <c:majorGridlines/>
        <c:numFmt formatCode="#,##0" sourceLinked="1"/>
        <c:tickLblPos val="nextTo"/>
        <c:crossAx val="63867904"/>
        <c:crosses val="autoZero"/>
        <c:crossBetween val="between"/>
      </c:valAx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chart>
    <c:plotArea>
      <c:layout/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2009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List1!$A$2:$A$6</c:f>
              <c:strCache>
                <c:ptCount val="5"/>
                <c:pt idx="0">
                  <c:v>STROŠKI STORITEV</c:v>
                </c:pt>
                <c:pt idx="1">
                  <c:v>Bančne provizije in vodenje računa</c:v>
                </c:pt>
                <c:pt idx="2">
                  <c:v>Vstopnine, ogledi</c:v>
                </c:pt>
                <c:pt idx="3">
                  <c:v>Gostinske usluge - izlet</c:v>
                </c:pt>
                <c:pt idx="4">
                  <c:v>nakazilo pomoči - Haiti</c:v>
                </c:pt>
              </c:strCache>
            </c:strRef>
          </c:cat>
          <c:val>
            <c:numRef>
              <c:f>List1!$B$2:$B$6</c:f>
              <c:numCache>
                <c:formatCode>#,##0</c:formatCode>
                <c:ptCount val="5"/>
                <c:pt idx="0">
                  <c:v>1669.1399999999999</c:v>
                </c:pt>
                <c:pt idx="1">
                  <c:v>112.14</c:v>
                </c:pt>
                <c:pt idx="2">
                  <c:v>713</c:v>
                </c:pt>
                <c:pt idx="3">
                  <c:v>844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 Leto 2010</c:v>
                </c:pt>
              </c:strCache>
            </c:strRef>
          </c:tx>
          <c:spPr>
            <a:solidFill>
              <a:srgbClr val="EA36BB"/>
            </a:solidFill>
          </c:spPr>
          <c:cat>
            <c:strRef>
              <c:f>List1!$A$2:$A$6</c:f>
              <c:strCache>
                <c:ptCount val="5"/>
                <c:pt idx="0">
                  <c:v>STROŠKI STORITEV</c:v>
                </c:pt>
                <c:pt idx="1">
                  <c:v>Bančne provizije in vodenje računa</c:v>
                </c:pt>
                <c:pt idx="2">
                  <c:v>Vstopnine, ogledi</c:v>
                </c:pt>
                <c:pt idx="3">
                  <c:v>Gostinske usluge - izlet</c:v>
                </c:pt>
                <c:pt idx="4">
                  <c:v>nakazilo pomoči - Haiti</c:v>
                </c:pt>
              </c:strCache>
            </c:strRef>
          </c:cat>
          <c:val>
            <c:numRef>
              <c:f>List1!$C$2:$C$6</c:f>
              <c:numCache>
                <c:formatCode>#,##0</c:formatCode>
                <c:ptCount val="5"/>
                <c:pt idx="0">
                  <c:v>610.09</c:v>
                </c:pt>
                <c:pt idx="1">
                  <c:v>210.09</c:v>
                </c:pt>
                <c:pt idx="2">
                  <c:v>0</c:v>
                </c:pt>
                <c:pt idx="3">
                  <c:v>0</c:v>
                </c:pt>
                <c:pt idx="4">
                  <c:v>400</c:v>
                </c:pt>
              </c:numCache>
            </c:numRef>
          </c:val>
        </c:ser>
        <c:axId val="81224832"/>
        <c:axId val="81226368"/>
      </c:barChart>
      <c:catAx>
        <c:axId val="81224832"/>
        <c:scaling>
          <c:orientation val="minMax"/>
        </c:scaling>
        <c:axPos val="b"/>
        <c:tickLblPos val="nextTo"/>
        <c:crossAx val="81226368"/>
        <c:crosses val="autoZero"/>
        <c:auto val="1"/>
        <c:lblAlgn val="ctr"/>
        <c:lblOffset val="100"/>
      </c:catAx>
      <c:valAx>
        <c:axId val="81226368"/>
        <c:scaling>
          <c:orientation val="minMax"/>
        </c:scaling>
        <c:axPos val="l"/>
        <c:majorGridlines/>
        <c:numFmt formatCode="#,##0" sourceLinked="1"/>
        <c:tickLblPos val="nextTo"/>
        <c:crossAx val="81224832"/>
        <c:crosses val="autoZero"/>
        <c:crossBetween val="between"/>
      </c:valAx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chart>
    <c:plotArea>
      <c:layout>
        <c:manualLayout>
          <c:layoutTarget val="inner"/>
          <c:xMode val="edge"/>
          <c:yMode val="edge"/>
          <c:x val="0.11391331291921843"/>
          <c:y val="0.10378807780797147"/>
          <c:w val="0.68991773597744632"/>
          <c:h val="0.7708500931183061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2009</c:v>
                </c:pt>
              </c:strCache>
            </c:strRef>
          </c:tx>
          <c:spPr>
            <a:solidFill>
              <a:srgbClr val="7030A0"/>
            </a:solidFill>
          </c:spPr>
          <c:cat>
            <c:numRef>
              <c:f>List1!$A$2:$A$3</c:f>
              <c:numCache>
                <c:formatCode>General</c:formatCode>
                <c:ptCount val="2"/>
              </c:numCache>
            </c:numRef>
          </c:cat>
          <c:val>
            <c:numRef>
              <c:f>List1!$B$2:$B$3</c:f>
              <c:numCache>
                <c:formatCode>#,##0</c:formatCode>
                <c:ptCount val="2"/>
                <c:pt idx="1">
                  <c:v>399.94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2010</c:v>
                </c:pt>
              </c:strCache>
            </c:strRef>
          </c:tx>
          <c:spPr>
            <a:solidFill>
              <a:srgbClr val="EA36BB"/>
            </a:solidFill>
          </c:spPr>
          <c:cat>
            <c:numRef>
              <c:f>List1!$A$2:$A$3</c:f>
              <c:numCache>
                <c:formatCode>General</c:formatCode>
                <c:ptCount val="2"/>
              </c:numCache>
            </c:numRef>
          </c:cat>
          <c:val>
            <c:numRef>
              <c:f>List1!$C$2:$C$3</c:f>
              <c:numCache>
                <c:formatCode>#,##0</c:formatCode>
                <c:ptCount val="2"/>
                <c:pt idx="1">
                  <c:v>1025.45</c:v>
                </c:pt>
              </c:numCache>
            </c:numRef>
          </c:val>
        </c:ser>
        <c:axId val="82529280"/>
        <c:axId val="82535168"/>
      </c:barChart>
      <c:catAx>
        <c:axId val="82529280"/>
        <c:scaling>
          <c:orientation val="minMax"/>
        </c:scaling>
        <c:axPos val="b"/>
        <c:numFmt formatCode="General" sourceLinked="1"/>
        <c:tickLblPos val="nextTo"/>
        <c:crossAx val="82535168"/>
        <c:crosses val="autoZero"/>
        <c:auto val="1"/>
        <c:lblAlgn val="ctr"/>
        <c:lblOffset val="100"/>
      </c:catAx>
      <c:valAx>
        <c:axId val="82535168"/>
        <c:scaling>
          <c:orientation val="minMax"/>
        </c:scaling>
        <c:axPos val="l"/>
        <c:majorGridlines/>
        <c:numFmt formatCode="General" sourceLinked="1"/>
        <c:tickLblPos val="nextTo"/>
        <c:crossAx val="82529280"/>
        <c:crosses val="autoZero"/>
        <c:crossBetween val="between"/>
      </c:valAx>
      <c:sp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chart>
    <c:plotArea>
      <c:layout/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2009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List1!$A$2:$A$5</c:f>
              <c:strCache>
                <c:ptCount val="3"/>
                <c:pt idx="0">
                  <c:v>SREDSTVA</c:v>
                </c:pt>
                <c:pt idx="1">
                  <c:v>Denarna sredstva v blagajni</c:v>
                </c:pt>
                <c:pt idx="2">
                  <c:v>Stanje na transakcijskem računu</c:v>
                </c:pt>
              </c:strCache>
            </c:strRef>
          </c:cat>
          <c:val>
            <c:numRef>
              <c:f>List1!$B$2:$B$5</c:f>
              <c:numCache>
                <c:formatCode>#,##0</c:formatCode>
                <c:ptCount val="4"/>
                <c:pt idx="0">
                  <c:v>4336.2300000000005</c:v>
                </c:pt>
                <c:pt idx="1">
                  <c:v>6.0000000000000005E-2</c:v>
                </c:pt>
                <c:pt idx="2">
                  <c:v>4336.17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2010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List1!$A$2:$A$5</c:f>
              <c:strCache>
                <c:ptCount val="3"/>
                <c:pt idx="0">
                  <c:v>SREDSTVA</c:v>
                </c:pt>
                <c:pt idx="1">
                  <c:v>Denarna sredstva v blagajni</c:v>
                </c:pt>
                <c:pt idx="2">
                  <c:v>Stanje na transakcijskem računu</c:v>
                </c:pt>
              </c:strCache>
            </c:strRef>
          </c:cat>
          <c:val>
            <c:numRef>
              <c:f>List1!$C$2:$C$5</c:f>
              <c:numCache>
                <c:formatCode>#,##0</c:formatCode>
                <c:ptCount val="4"/>
                <c:pt idx="0">
                  <c:v>2967.69</c:v>
                </c:pt>
                <c:pt idx="1">
                  <c:v>6.0000000000000005E-2</c:v>
                </c:pt>
                <c:pt idx="2">
                  <c:v>2967.63</c:v>
                </c:pt>
              </c:numCache>
            </c:numRef>
          </c:val>
        </c:ser>
        <c:axId val="82442112"/>
        <c:axId val="82443648"/>
      </c:barChart>
      <c:catAx>
        <c:axId val="82442112"/>
        <c:scaling>
          <c:orientation val="minMax"/>
        </c:scaling>
        <c:axPos val="b"/>
        <c:tickLblPos val="nextTo"/>
        <c:crossAx val="82443648"/>
        <c:crosses val="autoZero"/>
        <c:auto val="1"/>
        <c:lblAlgn val="ctr"/>
        <c:lblOffset val="100"/>
      </c:catAx>
      <c:valAx>
        <c:axId val="82443648"/>
        <c:scaling>
          <c:orientation val="minMax"/>
        </c:scaling>
        <c:axPos val="l"/>
        <c:majorGridlines/>
        <c:numFmt formatCode="#,##0" sourceLinked="1"/>
        <c:tickLblPos val="nextTo"/>
        <c:crossAx val="82442112"/>
        <c:crosses val="autoZero"/>
        <c:crossBetween val="between"/>
      </c:valAx>
      <c:spPr>
        <a:gradFill>
          <a:gsLst>
            <a:gs pos="0">
              <a:srgbClr val="FEFCA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chart>
    <c:plotArea>
      <c:layout/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2009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List1!$A$2:$A$4</c:f>
              <c:strCache>
                <c:ptCount val="3"/>
                <c:pt idx="0">
                  <c:v>SKUPAJ OBVEZNOSTI</c:v>
                </c:pt>
                <c:pt idx="1">
                  <c:v>Obveznosti do dobaviteljev</c:v>
                </c:pt>
                <c:pt idx="2">
                  <c:v>Presežek prihodkov</c:v>
                </c:pt>
              </c:strCache>
            </c:strRef>
          </c:cat>
          <c:val>
            <c:numRef>
              <c:f>List1!$B$2:$B$4</c:f>
              <c:numCache>
                <c:formatCode>#,##0</c:formatCode>
                <c:ptCount val="3"/>
                <c:pt idx="0">
                  <c:v>1942.1799999999998</c:v>
                </c:pt>
                <c:pt idx="1">
                  <c:v>0</c:v>
                </c:pt>
                <c:pt idx="2">
                  <c:v>1942.1799999999998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2010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List1!$A$2:$A$4</c:f>
              <c:strCache>
                <c:ptCount val="3"/>
                <c:pt idx="0">
                  <c:v>SKUPAJ OBVEZNOSTI</c:v>
                </c:pt>
                <c:pt idx="1">
                  <c:v>Obveznosti do dobaviteljev</c:v>
                </c:pt>
                <c:pt idx="2">
                  <c:v>Presežek prihodkov</c:v>
                </c:pt>
              </c:strCache>
            </c:strRef>
          </c:cat>
          <c:val>
            <c:numRef>
              <c:f>List1!$C$2:$C$4</c:f>
              <c:numCache>
                <c:formatCode>#,##0</c:formatCode>
                <c:ptCount val="3"/>
                <c:pt idx="0">
                  <c:v>2967.63</c:v>
                </c:pt>
                <c:pt idx="1">
                  <c:v>0</c:v>
                </c:pt>
                <c:pt idx="2">
                  <c:v>2967.63</c:v>
                </c:pt>
              </c:numCache>
            </c:numRef>
          </c:val>
        </c:ser>
        <c:axId val="86947712"/>
        <c:axId val="86949248"/>
      </c:barChart>
      <c:catAx>
        <c:axId val="86947712"/>
        <c:scaling>
          <c:orientation val="minMax"/>
        </c:scaling>
        <c:axPos val="b"/>
        <c:tickLblPos val="nextTo"/>
        <c:crossAx val="86949248"/>
        <c:crosses val="autoZero"/>
        <c:auto val="1"/>
        <c:lblAlgn val="ctr"/>
        <c:lblOffset val="100"/>
      </c:catAx>
      <c:valAx>
        <c:axId val="86949248"/>
        <c:scaling>
          <c:orientation val="minMax"/>
        </c:scaling>
        <c:axPos val="l"/>
        <c:majorGridlines/>
        <c:numFmt formatCode="#,##0" sourceLinked="1"/>
        <c:tickLblPos val="nextTo"/>
        <c:crossAx val="86947712"/>
        <c:crosses val="autoZero"/>
        <c:crossBetween val="between"/>
      </c:valAx>
      <c:spPr>
        <a:gradFill>
          <a:gsLst>
            <a:gs pos="0">
              <a:srgbClr val="FEFCA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chart>
    <c:plotArea>
      <c:layout/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2010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List1!$A$2:$A$5</c:f>
              <c:strCache>
                <c:ptCount val="4"/>
                <c:pt idx="0">
                  <c:v>PRIHODKI</c:v>
                </c:pt>
                <c:pt idx="1">
                  <c:v>STROŠKI</c:v>
                </c:pt>
                <c:pt idx="2">
                  <c:v> </c:v>
                </c:pt>
                <c:pt idx="3">
                  <c:v>Stanje na TRR</c:v>
                </c:pt>
              </c:strCache>
            </c:strRef>
          </c:cat>
          <c:val>
            <c:numRef>
              <c:f>List1!$B$2:$B$5</c:f>
              <c:numCache>
                <c:formatCode>#,##0</c:formatCode>
                <c:ptCount val="4"/>
                <c:pt idx="0">
                  <c:v>2768.56</c:v>
                </c:pt>
                <c:pt idx="1">
                  <c:v>445.6</c:v>
                </c:pt>
                <c:pt idx="2">
                  <c:v>0</c:v>
                </c:pt>
                <c:pt idx="3">
                  <c:v>4265.1400000000003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cat>
            <c:strRef>
              <c:f>List1!$A$2:$A$5</c:f>
              <c:strCache>
                <c:ptCount val="4"/>
                <c:pt idx="0">
                  <c:v>PRIHODKI</c:v>
                </c:pt>
                <c:pt idx="1">
                  <c:v>STROŠKI</c:v>
                </c:pt>
                <c:pt idx="2">
                  <c:v> </c:v>
                </c:pt>
                <c:pt idx="3">
                  <c:v>Stanje na TRR</c:v>
                </c:pt>
              </c:strCache>
            </c:strRef>
          </c:cat>
          <c:val>
            <c:numRef>
              <c:f>List1!$C$2:$C$5</c:f>
              <c:numCache>
                <c:formatCode>#,##0</c:formatCode>
                <c:ptCount val="4"/>
                <c:pt idx="0">
                  <c:v>2737.43</c:v>
                </c:pt>
                <c:pt idx="1">
                  <c:v>54.82</c:v>
                </c:pt>
                <c:pt idx="3">
                  <c:v>5652.19</c:v>
                </c:pt>
              </c:numCache>
            </c:numRef>
          </c:val>
        </c:ser>
        <c:axId val="87294336"/>
        <c:axId val="87295872"/>
      </c:barChart>
      <c:catAx>
        <c:axId val="87294336"/>
        <c:scaling>
          <c:orientation val="minMax"/>
        </c:scaling>
        <c:axPos val="b"/>
        <c:tickLblPos val="nextTo"/>
        <c:crossAx val="87295872"/>
        <c:crosses val="autoZero"/>
        <c:auto val="1"/>
        <c:lblAlgn val="ctr"/>
        <c:lblOffset val="100"/>
      </c:catAx>
      <c:valAx>
        <c:axId val="87295872"/>
        <c:scaling>
          <c:orientation val="minMax"/>
        </c:scaling>
        <c:axPos val="l"/>
        <c:majorGridlines/>
        <c:numFmt formatCode="#,##0" sourceLinked="1"/>
        <c:tickLblPos val="nextTo"/>
        <c:crossAx val="87294336"/>
        <c:crosses val="autoZero"/>
        <c:crossBetween val="between"/>
      </c:valAx>
      <c:spPr>
        <a:gradFill>
          <a:gsLst>
            <a:gs pos="0">
              <a:srgbClr val="EE755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EF083E84-2D16-4AF4-AD40-630F7FB8FBD3}" type="datetimeFigureOut">
              <a:rPr lang="sl-SI" smtClean="0"/>
              <a:pPr/>
              <a:t>04.07.2011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3429195E-73C7-4F3B-ABA8-A1A96BD4A28C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BBD16910-2896-45D8-9BB5-3E10D1D0DED8}" type="datetimeFigureOut">
              <a:rPr lang="sl-SI" smtClean="0"/>
              <a:pPr/>
              <a:t>04.07.2011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31838"/>
            <a:ext cx="4873625" cy="36560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3" tIns="47467" rIns="94933" bIns="47467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435" y="4631452"/>
            <a:ext cx="5491480" cy="4387691"/>
          </a:xfrm>
          <a:prstGeom prst="rect">
            <a:avLst/>
          </a:prstGeom>
        </p:spPr>
        <p:txBody>
          <a:bodyPr vert="horz" lIns="94933" tIns="47467" rIns="94933" bIns="47467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47813293-E83A-4382-AE0F-FAA4F47F07C9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13293-E83A-4382-AE0F-FAA4F47F07C9}" type="slidenum">
              <a:rPr lang="sl-SI" smtClean="0"/>
              <a:pPr/>
              <a:t>1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04.07.2011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04.07.2011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04.07.2011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04.07.2011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04.07.2011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04.07.2011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04.07.2011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04.07.2011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04.07.2011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04.07.2011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04.07.2011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45184-80ED-4EEE-94E2-90517B34E3EE}" type="datetimeFigureOut">
              <a:rPr lang="sl-SI" smtClean="0"/>
              <a:pPr/>
              <a:t>04.07.2011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jdi.si/redirect/multimedia.jsp?redirect=Tod25wCLmE6UnShJem4fS4sDRGR9kPrDa2odzgjOJAMyguTJ2jsQZw==&amp;resulturl=Tod25wCLmE6UnShJem4fS4sDRGR9kPrDa2odzgjOJAMyguTJ2jsQZw==&amp;refurl=Tod25wCLmE6UnShJem4fS4sDRGR9kPrDqBjz4BqeyG1bE7X/YZUttg==&amp;q=sviz&amp;contenttype=image/gif&amp;o=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smtClean="0"/>
              <a:t>POSLOVANJE SVIZ OŠ STIČNA </a:t>
            </a:r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785918" y="3857628"/>
            <a:ext cx="6400800" cy="1752600"/>
          </a:xfr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txBody>
          <a:bodyPr/>
          <a:lstStyle/>
          <a:p>
            <a:r>
              <a:rPr lang="sl-SI" b="1" dirty="0" smtClean="0">
                <a:solidFill>
                  <a:srgbClr val="0070C0"/>
                </a:solidFill>
              </a:rPr>
              <a:t>V obdobju 01.01.2010 – 31.12.2010</a:t>
            </a:r>
            <a:endParaRPr lang="sl-SI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http://www.najdi.si/multimediaservlet?url=Tod25wCLmE6UnShJem4fS4sDRGR9kPrDa2odzgjOJAMyguTJ2jsQZw%3D%3D&amp;size=large&amp;locale=sl&amp;contenttype=image%2F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7483647" y="-341313"/>
            <a:ext cx="1295400" cy="685801"/>
          </a:xfrm>
          <a:prstGeom prst="rect">
            <a:avLst/>
          </a:prstGeom>
          <a:noFill/>
        </p:spPr>
      </p:pic>
      <p:pic>
        <p:nvPicPr>
          <p:cNvPr id="5" name="Slika 4" descr="sviz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240" y="500042"/>
            <a:ext cx="2724160" cy="144220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SREDSTVA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OBVEZNOSTI DO VIROV SREDSTEV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POJASNILA K IZKAZOM IN POSLOVNO POROČILO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- Pojasnila k računovodskim izkazom</a:t>
            </a:r>
          </a:p>
          <a:p>
            <a:r>
              <a:rPr lang="sl-SI" dirty="0" smtClean="0"/>
              <a:t>Delovanje SVIZ v letu 2010</a:t>
            </a:r>
            <a:endParaRPr lang="sl-SI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Poslovanje v letu </a:t>
            </a:r>
            <a:r>
              <a:rPr lang="sl-SI" dirty="0" smtClean="0"/>
              <a:t>2011 </a:t>
            </a:r>
            <a:r>
              <a:rPr lang="sl-SI" dirty="0" smtClean="0"/>
              <a:t>– do </a:t>
            </a:r>
            <a:r>
              <a:rPr lang="sl-SI" dirty="0" smtClean="0"/>
              <a:t>30.06.2011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OBRAČUN DAVKA OD DOHODKOV PRAVNIH OSEB za leto </a:t>
            </a:r>
            <a:r>
              <a:rPr lang="sl-SI" dirty="0" smtClean="0"/>
              <a:t>2010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Smo davčni zavezanci – sestavitev davčnega obračuna (oddano z elektronskim podpisom na podlagi programa Davčne uprave RS, dne </a:t>
            </a:r>
            <a:r>
              <a:rPr lang="sl-SI" dirty="0" smtClean="0"/>
              <a:t>21.03.2011)</a:t>
            </a:r>
            <a:endParaRPr lang="sl-SI" dirty="0" smtClean="0"/>
          </a:p>
          <a:p>
            <a:r>
              <a:rPr lang="sl-SI" dirty="0" smtClean="0"/>
              <a:t>Ustanovljeni za opravljanje nepridobitne dejavnosti – oproščeni plačila</a:t>
            </a:r>
          </a:p>
          <a:p>
            <a:r>
              <a:rPr lang="sl-SI" dirty="0" smtClean="0"/>
              <a:t>SVIZ: ne obračunati in plačati davka od dohodka (9. člen ZDOH-2) </a:t>
            </a:r>
          </a:p>
          <a:p>
            <a:pPr>
              <a:buFont typeface="Wingdings" pitchFamily="2" charset="2"/>
              <a:buChar char="Ø"/>
            </a:pPr>
            <a:endParaRPr lang="sl-SI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PREDLAGANJE LETNEGA POROČILA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- 51. člen Zakona o računovodstvu</a:t>
            </a:r>
          </a:p>
          <a:p>
            <a:r>
              <a:rPr lang="sl-SI" dirty="0" smtClean="0"/>
              <a:t>- AJPES (Agencija Republike Slovenije za javnopravne evidence in storitve)</a:t>
            </a:r>
          </a:p>
          <a:p>
            <a:r>
              <a:rPr lang="sl-SI" dirty="0" smtClean="0"/>
              <a:t>do 28. februarja 2011 (oddali 22.02.2011)</a:t>
            </a:r>
          </a:p>
          <a:p>
            <a:endParaRPr lang="sl-SI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SESTAVNI DELI LETNEGA POROČILA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- BILANCA STANJA</a:t>
            </a:r>
          </a:p>
          <a:p>
            <a:r>
              <a:rPr lang="sl-SI" dirty="0" smtClean="0"/>
              <a:t>IZKAZ PRIHODKOV IN ODHODKOV</a:t>
            </a:r>
          </a:p>
          <a:p>
            <a:r>
              <a:rPr lang="sl-SI" dirty="0" smtClean="0"/>
              <a:t>POJASNILA K IZKAZOMA</a:t>
            </a:r>
          </a:p>
          <a:p>
            <a:r>
              <a:rPr lang="sl-SI" dirty="0" smtClean="0"/>
              <a:t>POSLOVNO POROČILO</a:t>
            </a:r>
            <a:endParaRPr lang="sl-SI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PODATKI IZ IZKAZA PRIHODKOV IN ODHODKOV 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sl-SI" dirty="0" smtClean="0"/>
          </a:p>
          <a:p>
            <a:pPr algn="ctr">
              <a:buNone/>
            </a:pPr>
            <a:endParaRPr lang="sl-SI" dirty="0" smtClean="0"/>
          </a:p>
          <a:p>
            <a:pPr algn="ctr">
              <a:buNone/>
            </a:pPr>
            <a:endParaRPr lang="sl-SI" dirty="0" smtClean="0"/>
          </a:p>
          <a:p>
            <a:pPr algn="ctr">
              <a:buNone/>
            </a:pPr>
            <a:r>
              <a:rPr lang="sl-SI" dirty="0" smtClean="0"/>
              <a:t>V obdobju od 01.01. do 31.12.2010</a:t>
            </a:r>
            <a:endParaRPr lang="sl-SI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PRIHODKI</a:t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STROŠKI MATERIALA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STROŠKI STORITEV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PRESEŽEK PRIHODKOV NAD ODHODKI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PODATKI IZ BILANCE STANJA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pPr algn="ctr"/>
            <a:r>
              <a:rPr lang="sl-SI" dirty="0" smtClean="0"/>
              <a:t>Na dan 31.12.2010</a:t>
            </a:r>
          </a:p>
          <a:p>
            <a:pPr algn="ctr">
              <a:buNone/>
            </a:pPr>
            <a:endParaRPr lang="sl-SI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168</Words>
  <Application>Microsoft Office PowerPoint</Application>
  <PresentationFormat>Diaprojekcija na zaslonu (4:3)</PresentationFormat>
  <Paragraphs>38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14</vt:i4>
      </vt:variant>
    </vt:vector>
  </HeadingPairs>
  <TitlesOfParts>
    <vt:vector size="15" baseType="lpstr">
      <vt:lpstr>Officeova tema</vt:lpstr>
      <vt:lpstr>POSLOVANJE SVIZ OŠ STIČNA </vt:lpstr>
      <vt:lpstr>PREDLAGANJE LETNEGA POROČILA</vt:lpstr>
      <vt:lpstr>SESTAVNI DELI LETNEGA POROČILA</vt:lpstr>
      <vt:lpstr>PODATKI IZ IZKAZA PRIHODKOV IN ODHODKOV </vt:lpstr>
      <vt:lpstr>PRIHODKI </vt:lpstr>
      <vt:lpstr>STROŠKI MATERIALA</vt:lpstr>
      <vt:lpstr>STROŠKI STORITEV</vt:lpstr>
      <vt:lpstr>PRESEŽEK PRIHODKOV NAD ODHODKI</vt:lpstr>
      <vt:lpstr>PODATKI IZ BILANCE STANJA</vt:lpstr>
      <vt:lpstr>SREDSTVA</vt:lpstr>
      <vt:lpstr>OBVEZNOSTI DO VIROV SREDSTEV</vt:lpstr>
      <vt:lpstr>POJASNILA K IZKAZOM IN POSLOVNO POROČILO</vt:lpstr>
      <vt:lpstr>Poslovanje v letu 2011 – do 30.06.2011</vt:lpstr>
      <vt:lpstr>OBRAČUN DAVKA OD DOHODKOV PRAVNIH OSEB za leto 2010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POSLOVANJE SVIZ OŠ STIČNA </dc:title>
  <cp:lastModifiedBy>Melita</cp:lastModifiedBy>
  <cp:revision>33</cp:revision>
  <dcterms:modified xsi:type="dcterms:W3CDTF">2011-07-04T10:22:20Z</dcterms:modified>
</cp:coreProperties>
</file>