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554"/>
    <a:srgbClr val="FEFCA6"/>
    <a:srgbClr val="EA36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4118170992514817"/>
          <c:y val="4.4861391929187373E-2"/>
          <c:w val="0.70585921551472852"/>
          <c:h val="0.82977677899708868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5580.9</c:v>
                </c:pt>
                <c:pt idx="1">
                  <c:v>5573.63</c:v>
                </c:pt>
                <c:pt idx="2">
                  <c:v>7.2700000000000005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5528.6500000000005</c:v>
                </c:pt>
                <c:pt idx="1">
                  <c:v>5520.51</c:v>
                </c:pt>
                <c:pt idx="2">
                  <c:v>8.1399999999999988</c:v>
                </c:pt>
                <c:pt idx="3" formatCode="General">
                  <c:v>0</c:v>
                </c:pt>
              </c:numCache>
            </c:numRef>
          </c:val>
        </c:ser>
        <c:axId val="79666560"/>
        <c:axId val="79688832"/>
      </c:barChart>
      <c:catAx>
        <c:axId val="79666560"/>
        <c:scaling>
          <c:orientation val="minMax"/>
        </c:scaling>
        <c:axPos val="b"/>
        <c:tickLblPos val="nextTo"/>
        <c:crossAx val="79688832"/>
        <c:crosses val="autoZero"/>
        <c:auto val="1"/>
        <c:lblAlgn val="ctr"/>
        <c:lblOffset val="100"/>
      </c:catAx>
      <c:valAx>
        <c:axId val="79688832"/>
        <c:scaling>
          <c:orientation val="minMax"/>
        </c:scaling>
        <c:axPos val="l"/>
        <c:majorGridlines/>
        <c:numFmt formatCode="#,##0" sourceLinked="1"/>
        <c:tickLblPos val="nextTo"/>
        <c:crossAx val="79666560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3687.62</c:v>
                </c:pt>
                <c:pt idx="1">
                  <c:v>24.279999999999998</c:v>
                </c:pt>
                <c:pt idx="2">
                  <c:v>154</c:v>
                </c:pt>
                <c:pt idx="3">
                  <c:v>467.34000000000003</c:v>
                </c:pt>
                <c:pt idx="4">
                  <c:v>3042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3459.5699999999997</c:v>
                </c:pt>
                <c:pt idx="1">
                  <c:v>100.77</c:v>
                </c:pt>
                <c:pt idx="2">
                  <c:v>230</c:v>
                </c:pt>
                <c:pt idx="3">
                  <c:v>585.41</c:v>
                </c:pt>
                <c:pt idx="4">
                  <c:v>2543.3900000000003</c:v>
                </c:pt>
              </c:numCache>
            </c:numRef>
          </c:val>
        </c:ser>
        <c:axId val="63886464"/>
        <c:axId val="63888000"/>
      </c:barChart>
      <c:catAx>
        <c:axId val="63886464"/>
        <c:scaling>
          <c:orientation val="minMax"/>
        </c:scaling>
        <c:axPos val="b"/>
        <c:tickLblPos val="nextTo"/>
        <c:crossAx val="63888000"/>
        <c:crosses val="autoZero"/>
        <c:auto val="1"/>
        <c:lblAlgn val="ctr"/>
        <c:lblOffset val="100"/>
      </c:catAx>
      <c:valAx>
        <c:axId val="63888000"/>
        <c:scaling>
          <c:orientation val="minMax"/>
        </c:scaling>
        <c:axPos val="l"/>
        <c:majorGridlines/>
        <c:numFmt formatCode="#,##0" sourceLinked="1"/>
        <c:tickLblPos val="nextTo"/>
        <c:crossAx val="63886464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List1!$A$2:$A$5</c:f>
              <c:strCache>
                <c:ptCount val="4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Gostinske usluge - izlet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1648.3799999999999</c:v>
                </c:pt>
                <c:pt idx="1">
                  <c:v>130.1</c:v>
                </c:pt>
                <c:pt idx="2">
                  <c:v>949.48</c:v>
                </c:pt>
                <c:pt idx="3">
                  <c:v>568.79999999999995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List1!$A$2:$A$5</c:f>
              <c:strCache>
                <c:ptCount val="4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Gostinske usluge - izlet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1669.1399999999999</c:v>
                </c:pt>
                <c:pt idx="1">
                  <c:v>112.14</c:v>
                </c:pt>
                <c:pt idx="2">
                  <c:v>713</c:v>
                </c:pt>
                <c:pt idx="3">
                  <c:v>844</c:v>
                </c:pt>
              </c:numCache>
            </c:numRef>
          </c:val>
        </c:ser>
        <c:axId val="81746944"/>
        <c:axId val="81756928"/>
      </c:barChart>
      <c:catAx>
        <c:axId val="81746944"/>
        <c:scaling>
          <c:orientation val="minMax"/>
        </c:scaling>
        <c:axPos val="b"/>
        <c:tickLblPos val="nextTo"/>
        <c:crossAx val="81756928"/>
        <c:crosses val="autoZero"/>
        <c:auto val="1"/>
        <c:lblAlgn val="ctr"/>
        <c:lblOffset val="100"/>
      </c:catAx>
      <c:valAx>
        <c:axId val="81756928"/>
        <c:scaling>
          <c:orientation val="minMax"/>
        </c:scaling>
        <c:axPos val="l"/>
        <c:majorGridlines/>
        <c:numFmt formatCode="#,##0" sourceLinked="1"/>
        <c:tickLblPos val="nextTo"/>
        <c:crossAx val="81746944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54"/>
          <c:h val="0.77085009311830566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7030A0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#,##0</c:formatCode>
                <c:ptCount val="2"/>
                <c:pt idx="1">
                  <c:v>244.9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EA36BB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List1!$C$2:$C$3</c:f>
              <c:numCache>
                <c:formatCode>#,##0</c:formatCode>
                <c:ptCount val="2"/>
                <c:pt idx="1">
                  <c:v>399.94</c:v>
                </c:pt>
              </c:numCache>
            </c:numRef>
          </c:val>
        </c:ser>
        <c:axId val="82007168"/>
        <c:axId val="82008704"/>
      </c:barChart>
      <c:catAx>
        <c:axId val="82007168"/>
        <c:scaling>
          <c:orientation val="minMax"/>
        </c:scaling>
        <c:axPos val="b"/>
        <c:numFmt formatCode="General" sourceLinked="1"/>
        <c:tickLblPos val="nextTo"/>
        <c:crossAx val="82008704"/>
        <c:crosses val="autoZero"/>
        <c:auto val="1"/>
        <c:lblAlgn val="ctr"/>
        <c:lblOffset val="100"/>
      </c:catAx>
      <c:valAx>
        <c:axId val="82008704"/>
        <c:scaling>
          <c:orientation val="minMax"/>
        </c:scaling>
        <c:axPos val="l"/>
        <c:majorGridlines/>
        <c:numFmt formatCode="General" sourceLinked="1"/>
        <c:tickLblPos val="nextTo"/>
        <c:crossAx val="82007168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1542.24</c:v>
                </c:pt>
                <c:pt idx="1">
                  <c:v>6.0000000000000005E-2</c:v>
                </c:pt>
                <c:pt idx="2">
                  <c:v>1542.1799999999998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4336.2300000000005</c:v>
                </c:pt>
                <c:pt idx="1">
                  <c:v>6.0000000000000005E-2</c:v>
                </c:pt>
                <c:pt idx="2">
                  <c:v>4336.17</c:v>
                </c:pt>
              </c:numCache>
            </c:numRef>
          </c:val>
        </c:ser>
        <c:axId val="82050432"/>
        <c:axId val="81855616"/>
      </c:barChart>
      <c:catAx>
        <c:axId val="82050432"/>
        <c:scaling>
          <c:orientation val="minMax"/>
        </c:scaling>
        <c:axPos val="b"/>
        <c:tickLblPos val="nextTo"/>
        <c:crossAx val="81855616"/>
        <c:crosses val="autoZero"/>
        <c:auto val="1"/>
        <c:lblAlgn val="ctr"/>
        <c:lblOffset val="100"/>
      </c:catAx>
      <c:valAx>
        <c:axId val="81855616"/>
        <c:scaling>
          <c:orientation val="minMax"/>
        </c:scaling>
        <c:axPos val="l"/>
        <c:majorGridlines/>
        <c:numFmt formatCode="#,##0" sourceLinked="1"/>
        <c:tickLblPos val="nextTo"/>
        <c:crossAx val="82050432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1542.24</c:v>
                </c:pt>
                <c:pt idx="1">
                  <c:v>0</c:v>
                </c:pt>
                <c:pt idx="2">
                  <c:v>1542.24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4336.17</c:v>
                </c:pt>
                <c:pt idx="1">
                  <c:v>2393.9899999999998</c:v>
                </c:pt>
                <c:pt idx="2">
                  <c:v>1942.1799999999998</c:v>
                </c:pt>
              </c:numCache>
            </c:numRef>
          </c:val>
        </c:ser>
        <c:axId val="87150592"/>
        <c:axId val="87152128"/>
      </c:barChart>
      <c:catAx>
        <c:axId val="87150592"/>
        <c:scaling>
          <c:orientation val="minMax"/>
        </c:scaling>
        <c:axPos val="b"/>
        <c:tickLblPos val="nextTo"/>
        <c:crossAx val="87152128"/>
        <c:crosses val="autoZero"/>
        <c:auto val="1"/>
        <c:lblAlgn val="ctr"/>
        <c:lblOffset val="100"/>
      </c:catAx>
      <c:valAx>
        <c:axId val="87152128"/>
        <c:scaling>
          <c:orientation val="minMax"/>
        </c:scaling>
        <c:axPos val="l"/>
        <c:majorGridlines/>
        <c:numFmt formatCode="#,##0" sourceLinked="1"/>
        <c:tickLblPos val="nextTo"/>
        <c:crossAx val="87150592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2845.9300000000003</c:v>
                </c:pt>
                <c:pt idx="1">
                  <c:v>45.47</c:v>
                </c:pt>
                <c:pt idx="2">
                  <c:v>0</c:v>
                </c:pt>
                <c:pt idx="3">
                  <c:v>4342.6400000000003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2768.56</c:v>
                </c:pt>
                <c:pt idx="1">
                  <c:v>445.6</c:v>
                </c:pt>
                <c:pt idx="2">
                  <c:v>0</c:v>
                </c:pt>
                <c:pt idx="3">
                  <c:v>4265.1400000000003</c:v>
                </c:pt>
              </c:numCache>
            </c:numRef>
          </c:val>
        </c:ser>
        <c:axId val="87353600"/>
        <c:axId val="87433216"/>
      </c:barChart>
      <c:catAx>
        <c:axId val="87353600"/>
        <c:scaling>
          <c:orientation val="minMax"/>
        </c:scaling>
        <c:axPos val="b"/>
        <c:tickLblPos val="nextTo"/>
        <c:crossAx val="87433216"/>
        <c:crosses val="autoZero"/>
        <c:auto val="1"/>
        <c:lblAlgn val="ctr"/>
        <c:lblOffset val="100"/>
      </c:catAx>
      <c:valAx>
        <c:axId val="87433216"/>
        <c:scaling>
          <c:orientation val="minMax"/>
        </c:scaling>
        <c:axPos val="l"/>
        <c:majorGridlines/>
        <c:numFmt formatCode="#,##0" sourceLinked="1"/>
        <c:tickLblPos val="nextTo"/>
        <c:crossAx val="87353600"/>
        <c:crosses val="autoZero"/>
        <c:crossBetween val="between"/>
      </c:valAx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EF083E84-2D16-4AF4-AD40-630F7FB8FBD3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3429195E-73C7-4F3B-ABA8-A1A96BD4A28C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BBD16910-2896-45D8-9BB5-3E10D1D0DED8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47813293-E83A-4382-AE0F-FAA4F47F07C9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01.07.2010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jdi.si/redirect/multimedia.jsp?redirect=Tod25wCLmE6UnShJem4fS4sDRGR9kPrDa2odzgjOJAMyguTJ2jsQZw==&amp;resulturl=Tod25wCLmE6UnShJem4fS4sDRGR9kPrDa2odzgjOJAMyguTJ2jsQZw==&amp;refurl=Tod25wCLmE6UnShJem4fS4sDRGR9kPrDqBjz4BqeyG1bE7X/YZUttg==&amp;q=sviz&amp;contenttype=image/gif&amp;o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POSLOVANJE SVIZ OŠ STIČNA 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sl-SI" b="1" dirty="0" smtClean="0">
                <a:solidFill>
                  <a:srgbClr val="0070C0"/>
                </a:solidFill>
              </a:rPr>
              <a:t>V obdobju 01.01.2009 – 31.12.2009</a:t>
            </a:r>
            <a:endParaRPr lang="sl-SI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najdi.si/multimediaservlet?url=Tod25wCLmE6UnShJem4fS4sDRGR9kPrDa2odzgjOJAMyguTJ2jsQZw%3D%3D&amp;size=large&amp;locale=sl&amp;contenttype=image%2F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7483647" y="-341313"/>
            <a:ext cx="1295400" cy="685801"/>
          </a:xfrm>
          <a:prstGeom prst="rect">
            <a:avLst/>
          </a:prstGeom>
          <a:noFill/>
        </p:spPr>
      </p:pic>
      <p:pic>
        <p:nvPicPr>
          <p:cNvPr id="5" name="Slika 4" descr="sviz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500042"/>
            <a:ext cx="2724160" cy="14422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SREDSTVA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OBVEZNOSTI DO VIROV SREDSTEV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POJASNILA K IZKAZOM IN POSLOVNO POROČILO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- Pojasnila k računovodskim izkazom</a:t>
            </a:r>
          </a:p>
          <a:p>
            <a:r>
              <a:rPr lang="sl-SI" dirty="0" smtClean="0"/>
              <a:t>Delovanje SVIZ v letu 2009</a:t>
            </a:r>
            <a:endParaRPr lang="sl-SI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Poslovanje v letu 2010 – do 30.06.2010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OBRAČUN DAVKA OD DOHODKOV PRAVNIH OSEB za leto 2009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Smo davčni zavezanci – sestavitev davčnega obračuna (oddano z elektronskim podpisom na podlagi programa Davčne uprave RS, </a:t>
            </a:r>
            <a:r>
              <a:rPr lang="sl-SI" smtClean="0"/>
              <a:t>dne 19.03.2010)</a:t>
            </a:r>
            <a:endParaRPr lang="sl-SI" dirty="0" smtClean="0"/>
          </a:p>
          <a:p>
            <a:r>
              <a:rPr lang="sl-SI" dirty="0" smtClean="0"/>
              <a:t>Ustanovljeni za opravljanje nepridobitne dejavnosti – oproščeni plačila</a:t>
            </a:r>
          </a:p>
          <a:p>
            <a:r>
              <a:rPr lang="sl-SI" dirty="0" smtClean="0"/>
              <a:t>SVIZ: ne obračunati in plačati davka od dohodka (9. člen ZDOH-2) 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PREDLAGANJE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- 51. člen Zakona o računovodstvu</a:t>
            </a:r>
          </a:p>
          <a:p>
            <a:r>
              <a:rPr lang="sl-SI" dirty="0" smtClean="0"/>
              <a:t>- AJPES (Agencija Republike Slovenije za javnopravne evidence in storitve)</a:t>
            </a:r>
          </a:p>
          <a:p>
            <a:r>
              <a:rPr lang="sl-SI" dirty="0" smtClean="0"/>
              <a:t>do 28. februarja 2010, oz. 01.03.2010 (oddali 26.02.2010)</a:t>
            </a:r>
          </a:p>
          <a:p>
            <a:endParaRPr lang="sl-SI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SESTAVNI DELI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BILANCA STANJA</a:t>
            </a:r>
          </a:p>
          <a:p>
            <a:r>
              <a:rPr lang="sl-SI" dirty="0" smtClean="0"/>
              <a:t>IZKAZ PRIHODKOV IN ODHODKOV</a:t>
            </a:r>
          </a:p>
          <a:p>
            <a:r>
              <a:rPr lang="sl-SI" dirty="0" smtClean="0"/>
              <a:t>POJASNILA K IZKAZOMA</a:t>
            </a:r>
          </a:p>
          <a:p>
            <a:r>
              <a:rPr lang="sl-SI" dirty="0" smtClean="0"/>
              <a:t>POSLOVNO POROČILO</a:t>
            </a:r>
            <a:endParaRPr lang="sl-S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PODATKI IZ IZKAZA PRIHODKOV IN ODHODKOV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r>
              <a:rPr lang="sl-SI" dirty="0" smtClean="0"/>
              <a:t>V obdobju od 01.01. do 31.12.2009</a:t>
            </a:r>
            <a:endParaRPr lang="sl-S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PRIHODKI</a:t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MATERIALA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STORITEV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PRESEŽEK PRIHODKOV NAD ODHODKI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PODATKI IZ BILANCE STANJA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dirty="0" smtClean="0"/>
              <a:t>Na dan 31.12.2009</a:t>
            </a:r>
          </a:p>
          <a:p>
            <a:pPr algn="ctr">
              <a:buNone/>
            </a:pPr>
            <a:endParaRPr lang="sl-S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172</Words>
  <Application>Microsoft Office PowerPoint</Application>
  <PresentationFormat>Diaprojekcija na zaslonu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POSLOVANJE SVIZ OŠ STIČNA </vt:lpstr>
      <vt:lpstr>PREDLAGANJE LETNEGA POROČILA</vt:lpstr>
      <vt:lpstr>SESTAVNI DELI LETNEGA POROČILA</vt:lpstr>
      <vt:lpstr>PODATKI IZ IZKAZA PRIHODKOV IN ODHODKOV </vt:lpstr>
      <vt:lpstr>PRIHODKI </vt:lpstr>
      <vt:lpstr>STROŠKI MATERIALA</vt:lpstr>
      <vt:lpstr>STROŠKI STORITEV</vt:lpstr>
      <vt:lpstr>PRESEŽEK PRIHODKOV NAD ODHODKI</vt:lpstr>
      <vt:lpstr>PODATKI IZ BILANCE STANJA</vt:lpstr>
      <vt:lpstr>SREDSTVA</vt:lpstr>
      <vt:lpstr>OBVEZNOSTI DO VIROV SREDSTEV</vt:lpstr>
      <vt:lpstr>POJASNILA K IZKAZOM IN POSLOVNO POROČILO</vt:lpstr>
      <vt:lpstr>Poslovanje v letu 2010 – do 30.06.2010</vt:lpstr>
      <vt:lpstr>OBRAČUN DAVKA OD DOHODKOV PRAVNIH OSEB za leto 2009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SVIZ OŠ STIČNA </dc:title>
  <cp:lastModifiedBy>Melita</cp:lastModifiedBy>
  <cp:revision>30</cp:revision>
  <dcterms:modified xsi:type="dcterms:W3CDTF">2010-07-01T06:12:32Z</dcterms:modified>
</cp:coreProperties>
</file>