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62" r:id="rId5"/>
    <p:sldId id="259" r:id="rId6"/>
    <p:sldId id="261" r:id="rId7"/>
    <p:sldId id="260" r:id="rId8"/>
    <p:sldId id="263" r:id="rId9"/>
    <p:sldId id="265" r:id="rId10"/>
    <p:sldId id="264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7554"/>
    <a:srgbClr val="FEFCA6"/>
    <a:srgbClr val="EA36B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08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chart>
    <c:plotArea>
      <c:layout>
        <c:manualLayout>
          <c:layoutTarget val="inner"/>
          <c:xMode val="edge"/>
          <c:yMode val="edge"/>
          <c:x val="0.14118170992514817"/>
          <c:y val="4.4861391929187304E-2"/>
          <c:w val="0.70585921551472786"/>
          <c:h val="0.82977677899708868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2007</c:v>
                </c:pt>
              </c:strCache>
            </c:strRef>
          </c:tx>
          <c:spPr>
            <a:solidFill>
              <a:srgbClr val="7030A0"/>
            </a:solidFill>
          </c:spPr>
          <c:cat>
            <c:strRef>
              <c:f>List1!$A$2:$A$5</c:f>
              <c:strCache>
                <c:ptCount val="4"/>
                <c:pt idx="0">
                  <c:v>PRIHODKI</c:v>
                </c:pt>
                <c:pt idx="1">
                  <c:v>Članarine</c:v>
                </c:pt>
                <c:pt idx="2">
                  <c:v>Obresti</c:v>
                </c:pt>
                <c:pt idx="3">
                  <c:v> </c:v>
                </c:pt>
              </c:strCache>
            </c:strRef>
          </c:cat>
          <c:val>
            <c:numRef>
              <c:f>List1!$B$2:$B$5</c:f>
              <c:numCache>
                <c:formatCode>#,##0</c:formatCode>
                <c:ptCount val="4"/>
                <c:pt idx="0">
                  <c:v>5089.34</c:v>
                </c:pt>
                <c:pt idx="1">
                  <c:v>5082.37</c:v>
                </c:pt>
                <c:pt idx="2">
                  <c:v>6.97</c:v>
                </c:pt>
                <c:pt idx="3" formatCode="General">
                  <c:v>0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2008</c:v>
                </c:pt>
              </c:strCache>
            </c:strRef>
          </c:tx>
          <c:spPr>
            <a:solidFill>
              <a:srgbClr val="EA36BB"/>
            </a:solidFill>
          </c:spPr>
          <c:cat>
            <c:strRef>
              <c:f>List1!$A$2:$A$5</c:f>
              <c:strCache>
                <c:ptCount val="4"/>
                <c:pt idx="0">
                  <c:v>PRIHODKI</c:v>
                </c:pt>
                <c:pt idx="1">
                  <c:v>Članarine</c:v>
                </c:pt>
                <c:pt idx="2">
                  <c:v>Obresti</c:v>
                </c:pt>
                <c:pt idx="3">
                  <c:v> </c:v>
                </c:pt>
              </c:strCache>
            </c:strRef>
          </c:cat>
          <c:val>
            <c:numRef>
              <c:f>List1!$C$2:$C$5</c:f>
              <c:numCache>
                <c:formatCode>#,##0</c:formatCode>
                <c:ptCount val="4"/>
                <c:pt idx="0">
                  <c:v>5580.9</c:v>
                </c:pt>
                <c:pt idx="1">
                  <c:v>5573.63</c:v>
                </c:pt>
                <c:pt idx="2">
                  <c:v>7.27</c:v>
                </c:pt>
                <c:pt idx="3" formatCode="General">
                  <c:v>0</c:v>
                </c:pt>
              </c:numCache>
            </c:numRef>
          </c:val>
        </c:ser>
        <c:axId val="74859264"/>
        <c:axId val="74860800"/>
      </c:barChart>
      <c:catAx>
        <c:axId val="74859264"/>
        <c:scaling>
          <c:orientation val="minMax"/>
        </c:scaling>
        <c:axPos val="b"/>
        <c:tickLblPos val="nextTo"/>
        <c:crossAx val="74860800"/>
        <c:crosses val="autoZero"/>
        <c:auto val="1"/>
        <c:lblAlgn val="ctr"/>
        <c:lblOffset val="100"/>
      </c:catAx>
      <c:valAx>
        <c:axId val="74860800"/>
        <c:scaling>
          <c:orientation val="minMax"/>
        </c:scaling>
        <c:axPos val="l"/>
        <c:majorGridlines/>
        <c:numFmt formatCode="#,##0" sourceLinked="1"/>
        <c:tickLblPos val="nextTo"/>
        <c:crossAx val="74859264"/>
        <c:crosses val="autoZero"/>
        <c:crossBetween val="between"/>
      </c:valAx>
      <c:sp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sl-SI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l-SI"/>
  <c:chart>
    <c:plotArea>
      <c:layout/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2007</c:v>
                </c:pt>
              </c:strCache>
            </c:strRef>
          </c:tx>
          <c:spPr>
            <a:solidFill>
              <a:srgbClr val="7030A0"/>
            </a:solidFill>
          </c:spPr>
          <c:cat>
            <c:strRef>
              <c:f>List1!$A$2:$A$6</c:f>
              <c:strCache>
                <c:ptCount val="5"/>
                <c:pt idx="0">
                  <c:v>STROŠKI MATERIALA</c:v>
                </c:pt>
                <c:pt idx="1">
                  <c:v>Preh.blago</c:v>
                </c:pt>
                <c:pt idx="2">
                  <c:v>cvetje</c:v>
                </c:pt>
                <c:pt idx="3">
                  <c:v>Igrače za otroke</c:v>
                </c:pt>
                <c:pt idx="4">
                  <c:v>darila za člane</c:v>
                </c:pt>
              </c:strCache>
            </c:strRef>
          </c:cat>
          <c:val>
            <c:numRef>
              <c:f>List1!$B$2:$B$6</c:f>
              <c:numCache>
                <c:formatCode>#,##0</c:formatCode>
                <c:ptCount val="5"/>
                <c:pt idx="0">
                  <c:v>3792.56</c:v>
                </c:pt>
                <c:pt idx="1">
                  <c:v>148.58000000000001</c:v>
                </c:pt>
                <c:pt idx="2">
                  <c:v>160</c:v>
                </c:pt>
                <c:pt idx="3">
                  <c:v>488.78</c:v>
                </c:pt>
                <c:pt idx="4">
                  <c:v>2995.2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2008</c:v>
                </c:pt>
              </c:strCache>
            </c:strRef>
          </c:tx>
          <c:spPr>
            <a:solidFill>
              <a:srgbClr val="EA36BB"/>
            </a:solidFill>
          </c:spPr>
          <c:cat>
            <c:strRef>
              <c:f>List1!$A$2:$A$6</c:f>
              <c:strCache>
                <c:ptCount val="5"/>
                <c:pt idx="0">
                  <c:v>STROŠKI MATERIALA</c:v>
                </c:pt>
                <c:pt idx="1">
                  <c:v>Preh.blago</c:v>
                </c:pt>
                <c:pt idx="2">
                  <c:v>cvetje</c:v>
                </c:pt>
                <c:pt idx="3">
                  <c:v>Igrače za otroke</c:v>
                </c:pt>
                <c:pt idx="4">
                  <c:v>darila za člane</c:v>
                </c:pt>
              </c:strCache>
            </c:strRef>
          </c:cat>
          <c:val>
            <c:numRef>
              <c:f>List1!$C$2:$C$6</c:f>
              <c:numCache>
                <c:formatCode>#,##0</c:formatCode>
                <c:ptCount val="5"/>
                <c:pt idx="0">
                  <c:v>3687.62</c:v>
                </c:pt>
                <c:pt idx="1">
                  <c:v>24.27999999999999</c:v>
                </c:pt>
                <c:pt idx="2">
                  <c:v>154</c:v>
                </c:pt>
                <c:pt idx="3">
                  <c:v>467.34000000000015</c:v>
                </c:pt>
                <c:pt idx="4">
                  <c:v>3042</c:v>
                </c:pt>
              </c:numCache>
            </c:numRef>
          </c:val>
        </c:ser>
        <c:axId val="75254016"/>
        <c:axId val="75259904"/>
      </c:barChart>
      <c:catAx>
        <c:axId val="75254016"/>
        <c:scaling>
          <c:orientation val="minMax"/>
        </c:scaling>
        <c:axPos val="b"/>
        <c:tickLblPos val="nextTo"/>
        <c:crossAx val="75259904"/>
        <c:crosses val="autoZero"/>
        <c:auto val="1"/>
        <c:lblAlgn val="ctr"/>
        <c:lblOffset val="100"/>
      </c:catAx>
      <c:valAx>
        <c:axId val="75259904"/>
        <c:scaling>
          <c:orientation val="minMax"/>
        </c:scaling>
        <c:axPos val="l"/>
        <c:majorGridlines/>
        <c:numFmt formatCode="#,##0" sourceLinked="1"/>
        <c:tickLblPos val="nextTo"/>
        <c:crossAx val="75254016"/>
        <c:crosses val="autoZero"/>
        <c:crossBetween val="between"/>
      </c:valAx>
      <c:sp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sl-SI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l-SI"/>
  <c:chart>
    <c:plotArea>
      <c:layout/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2007</c:v>
                </c:pt>
              </c:strCache>
            </c:strRef>
          </c:tx>
          <c:spPr>
            <a:solidFill>
              <a:srgbClr val="7030A0"/>
            </a:solidFill>
          </c:spPr>
          <c:cat>
            <c:strRef>
              <c:f>List1!$A$2:$A$6</c:f>
              <c:strCache>
                <c:ptCount val="5"/>
                <c:pt idx="0">
                  <c:v>STROŠKI STORITEV</c:v>
                </c:pt>
                <c:pt idx="1">
                  <c:v>Bančne provizije in vodenje računa</c:v>
                </c:pt>
                <c:pt idx="2">
                  <c:v>Vstopnine, ogledi</c:v>
                </c:pt>
                <c:pt idx="3">
                  <c:v>Nakazilo pomoči - Železniki</c:v>
                </c:pt>
                <c:pt idx="4">
                  <c:v>Gostinske usluge - izlet</c:v>
                </c:pt>
              </c:strCache>
            </c:strRef>
          </c:cat>
          <c:val>
            <c:numRef>
              <c:f>List1!$B$2:$B$6</c:f>
              <c:numCache>
                <c:formatCode>#,##0</c:formatCode>
                <c:ptCount val="5"/>
                <c:pt idx="0">
                  <c:v>1166.24</c:v>
                </c:pt>
                <c:pt idx="1">
                  <c:v>199.34</c:v>
                </c:pt>
                <c:pt idx="2">
                  <c:v>269.89999999999981</c:v>
                </c:pt>
                <c:pt idx="3">
                  <c:v>300</c:v>
                </c:pt>
                <c:pt idx="4">
                  <c:v>397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2008</c:v>
                </c:pt>
              </c:strCache>
            </c:strRef>
          </c:tx>
          <c:spPr>
            <a:solidFill>
              <a:srgbClr val="EA36BB"/>
            </a:solidFill>
          </c:spPr>
          <c:cat>
            <c:strRef>
              <c:f>List1!$A$2:$A$6</c:f>
              <c:strCache>
                <c:ptCount val="5"/>
                <c:pt idx="0">
                  <c:v>STROŠKI STORITEV</c:v>
                </c:pt>
                <c:pt idx="1">
                  <c:v>Bančne provizije in vodenje računa</c:v>
                </c:pt>
                <c:pt idx="2">
                  <c:v>Vstopnine, ogledi</c:v>
                </c:pt>
                <c:pt idx="3">
                  <c:v>Nakazilo pomoči - Železniki</c:v>
                </c:pt>
                <c:pt idx="4">
                  <c:v>Gostinske usluge - izlet</c:v>
                </c:pt>
              </c:strCache>
            </c:strRef>
          </c:cat>
          <c:val>
            <c:numRef>
              <c:f>List1!$C$2:$C$6</c:f>
              <c:numCache>
                <c:formatCode>#,##0</c:formatCode>
                <c:ptCount val="5"/>
                <c:pt idx="0">
                  <c:v>1648.3799999999999</c:v>
                </c:pt>
                <c:pt idx="1">
                  <c:v>130.1</c:v>
                </c:pt>
                <c:pt idx="2">
                  <c:v>949.48</c:v>
                </c:pt>
                <c:pt idx="3">
                  <c:v>0</c:v>
                </c:pt>
                <c:pt idx="4">
                  <c:v>568.79999999999995</c:v>
                </c:pt>
              </c:numCache>
            </c:numRef>
          </c:val>
        </c:ser>
        <c:axId val="68260224"/>
        <c:axId val="68261760"/>
      </c:barChart>
      <c:catAx>
        <c:axId val="68260224"/>
        <c:scaling>
          <c:orientation val="minMax"/>
        </c:scaling>
        <c:axPos val="b"/>
        <c:tickLblPos val="nextTo"/>
        <c:crossAx val="68261760"/>
        <c:crosses val="autoZero"/>
        <c:auto val="1"/>
        <c:lblAlgn val="ctr"/>
        <c:lblOffset val="100"/>
      </c:catAx>
      <c:valAx>
        <c:axId val="68261760"/>
        <c:scaling>
          <c:orientation val="minMax"/>
        </c:scaling>
        <c:axPos val="l"/>
        <c:majorGridlines/>
        <c:numFmt formatCode="#,##0" sourceLinked="1"/>
        <c:tickLblPos val="nextTo"/>
        <c:crossAx val="68260224"/>
        <c:crosses val="autoZero"/>
        <c:crossBetween val="between"/>
      </c:valAx>
      <c:sp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sl-SI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l-SI"/>
  <c:chart>
    <c:plotArea>
      <c:layout>
        <c:manualLayout>
          <c:layoutTarget val="inner"/>
          <c:xMode val="edge"/>
          <c:yMode val="edge"/>
          <c:x val="0.11391331291921843"/>
          <c:y val="0.10378807780797147"/>
          <c:w val="0.68991773597744688"/>
          <c:h val="0.7708500931183049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2007</c:v>
                </c:pt>
              </c:strCache>
            </c:strRef>
          </c:tx>
          <c:spPr>
            <a:solidFill>
              <a:srgbClr val="7030A0"/>
            </a:solidFill>
          </c:spPr>
          <c:cat>
            <c:numRef>
              <c:f>List1!$A$2:$A$3</c:f>
              <c:numCache>
                <c:formatCode>General</c:formatCode>
                <c:ptCount val="2"/>
              </c:numCache>
            </c:numRef>
          </c:cat>
          <c:val>
            <c:numRef>
              <c:f>List1!$B$2:$B$3</c:f>
              <c:numCache>
                <c:formatCode>#,##0</c:formatCode>
                <c:ptCount val="2"/>
                <c:pt idx="1">
                  <c:v>130.54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2008</c:v>
                </c:pt>
              </c:strCache>
            </c:strRef>
          </c:tx>
          <c:spPr>
            <a:solidFill>
              <a:srgbClr val="EA36BB"/>
            </a:solidFill>
          </c:spPr>
          <c:cat>
            <c:numRef>
              <c:f>List1!$A$2:$A$3</c:f>
              <c:numCache>
                <c:formatCode>General</c:formatCode>
                <c:ptCount val="2"/>
              </c:numCache>
            </c:numRef>
          </c:cat>
          <c:val>
            <c:numRef>
              <c:f>List1!$C$2:$C$3</c:f>
              <c:numCache>
                <c:formatCode>#,##0</c:formatCode>
                <c:ptCount val="2"/>
                <c:pt idx="1">
                  <c:v>244.9</c:v>
                </c:pt>
              </c:numCache>
            </c:numRef>
          </c:val>
        </c:ser>
        <c:axId val="75520256"/>
        <c:axId val="75534336"/>
      </c:barChart>
      <c:catAx>
        <c:axId val="75520256"/>
        <c:scaling>
          <c:orientation val="minMax"/>
        </c:scaling>
        <c:axPos val="b"/>
        <c:numFmt formatCode="General" sourceLinked="1"/>
        <c:tickLblPos val="nextTo"/>
        <c:crossAx val="75534336"/>
        <c:crosses val="autoZero"/>
        <c:auto val="1"/>
        <c:lblAlgn val="ctr"/>
        <c:lblOffset val="100"/>
      </c:catAx>
      <c:valAx>
        <c:axId val="75534336"/>
        <c:scaling>
          <c:orientation val="minMax"/>
        </c:scaling>
        <c:axPos val="l"/>
        <c:majorGridlines/>
        <c:numFmt formatCode="General" sourceLinked="1"/>
        <c:tickLblPos val="nextTo"/>
        <c:crossAx val="75520256"/>
        <c:crosses val="autoZero"/>
        <c:crossBetween val="between"/>
      </c:valAx>
      <c:sp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sl-SI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l-SI"/>
  <c:chart>
    <c:plotArea>
      <c:layout/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2007</c:v>
                </c:pt>
              </c:strCache>
            </c:strRef>
          </c:tx>
          <c:spPr>
            <a:solidFill>
              <a:srgbClr val="92D050"/>
            </a:solidFill>
          </c:spPr>
          <c:cat>
            <c:strRef>
              <c:f>List1!$A$2:$A$5</c:f>
              <c:strCache>
                <c:ptCount val="3"/>
                <c:pt idx="0">
                  <c:v>SREDSTVA</c:v>
                </c:pt>
                <c:pt idx="1">
                  <c:v>Denarna sredstva v blagajni</c:v>
                </c:pt>
                <c:pt idx="2">
                  <c:v>Stanje na transakcijskem računu</c:v>
                </c:pt>
              </c:strCache>
            </c:strRef>
          </c:cat>
          <c:val>
            <c:numRef>
              <c:f>List1!$B$2:$B$5</c:f>
              <c:numCache>
                <c:formatCode>#,##0</c:formatCode>
                <c:ptCount val="4"/>
                <c:pt idx="0">
                  <c:v>4292.54</c:v>
                </c:pt>
                <c:pt idx="1">
                  <c:v>6.0000000000000026E-2</c:v>
                </c:pt>
                <c:pt idx="2">
                  <c:v>4292.4800000000005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2008</c:v>
                </c:pt>
              </c:strCache>
            </c:strRef>
          </c:tx>
          <c:spPr>
            <a:solidFill>
              <a:srgbClr val="00B050"/>
            </a:solidFill>
          </c:spPr>
          <c:cat>
            <c:strRef>
              <c:f>List1!$A$2:$A$5</c:f>
              <c:strCache>
                <c:ptCount val="3"/>
                <c:pt idx="0">
                  <c:v>SREDSTVA</c:v>
                </c:pt>
                <c:pt idx="1">
                  <c:v>Denarna sredstva v blagajni</c:v>
                </c:pt>
                <c:pt idx="2">
                  <c:v>Stanje na transakcijskem računu</c:v>
                </c:pt>
              </c:strCache>
            </c:strRef>
          </c:cat>
          <c:val>
            <c:numRef>
              <c:f>List1!$C$2:$C$5</c:f>
              <c:numCache>
                <c:formatCode>#,##0</c:formatCode>
                <c:ptCount val="4"/>
                <c:pt idx="0">
                  <c:v>1542.24</c:v>
                </c:pt>
                <c:pt idx="1">
                  <c:v>6.0000000000000026E-2</c:v>
                </c:pt>
                <c:pt idx="2">
                  <c:v>1542.1799999999998</c:v>
                </c:pt>
              </c:numCache>
            </c:numRef>
          </c:val>
        </c:ser>
        <c:axId val="75371264"/>
        <c:axId val="75372800"/>
      </c:barChart>
      <c:catAx>
        <c:axId val="75371264"/>
        <c:scaling>
          <c:orientation val="minMax"/>
        </c:scaling>
        <c:axPos val="b"/>
        <c:tickLblPos val="nextTo"/>
        <c:crossAx val="75372800"/>
        <c:crosses val="autoZero"/>
        <c:auto val="1"/>
        <c:lblAlgn val="ctr"/>
        <c:lblOffset val="100"/>
      </c:catAx>
      <c:valAx>
        <c:axId val="75372800"/>
        <c:scaling>
          <c:orientation val="minMax"/>
        </c:scaling>
        <c:axPos val="l"/>
        <c:majorGridlines/>
        <c:numFmt formatCode="#,##0" sourceLinked="1"/>
        <c:tickLblPos val="nextTo"/>
        <c:crossAx val="75371264"/>
        <c:crosses val="autoZero"/>
        <c:crossBetween val="between"/>
      </c:valAx>
      <c:spPr>
        <a:gradFill>
          <a:gsLst>
            <a:gs pos="0">
              <a:srgbClr val="FEFCA6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sl-SI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l-SI"/>
  <c:chart>
    <c:plotArea>
      <c:layout/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2007</c:v>
                </c:pt>
              </c:strCache>
            </c:strRef>
          </c:tx>
          <c:spPr>
            <a:solidFill>
              <a:srgbClr val="92D050"/>
            </a:solidFill>
          </c:spPr>
          <c:cat>
            <c:strRef>
              <c:f>List1!$A$2:$A$4</c:f>
              <c:strCache>
                <c:ptCount val="3"/>
                <c:pt idx="0">
                  <c:v>SKUPAJ OBVEZNOSTI</c:v>
                </c:pt>
                <c:pt idx="1">
                  <c:v>Obveznosti do dobaviteljev</c:v>
                </c:pt>
                <c:pt idx="2">
                  <c:v>Presežek prihodkov</c:v>
                </c:pt>
              </c:strCache>
            </c:strRef>
          </c:cat>
          <c:val>
            <c:numRef>
              <c:f>List1!$B$2:$B$4</c:f>
              <c:numCache>
                <c:formatCode>#,##0</c:formatCode>
                <c:ptCount val="3"/>
                <c:pt idx="0">
                  <c:v>4292.54</c:v>
                </c:pt>
                <c:pt idx="1">
                  <c:v>2995.2</c:v>
                </c:pt>
                <c:pt idx="2">
                  <c:v>1297.3399999999999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2008</c:v>
                </c:pt>
              </c:strCache>
            </c:strRef>
          </c:tx>
          <c:spPr>
            <a:solidFill>
              <a:srgbClr val="00B050"/>
            </a:solidFill>
          </c:spPr>
          <c:cat>
            <c:strRef>
              <c:f>List1!$A$2:$A$4</c:f>
              <c:strCache>
                <c:ptCount val="3"/>
                <c:pt idx="0">
                  <c:v>SKUPAJ OBVEZNOSTI</c:v>
                </c:pt>
                <c:pt idx="1">
                  <c:v>Obveznosti do dobaviteljev</c:v>
                </c:pt>
                <c:pt idx="2">
                  <c:v>Presežek prihodkov</c:v>
                </c:pt>
              </c:strCache>
            </c:strRef>
          </c:cat>
          <c:val>
            <c:numRef>
              <c:f>List1!$C$2:$C$4</c:f>
              <c:numCache>
                <c:formatCode>#,##0</c:formatCode>
                <c:ptCount val="3"/>
                <c:pt idx="0">
                  <c:v>1542.24</c:v>
                </c:pt>
                <c:pt idx="1">
                  <c:v>0</c:v>
                </c:pt>
                <c:pt idx="2">
                  <c:v>1542.24</c:v>
                </c:pt>
              </c:numCache>
            </c:numRef>
          </c:val>
        </c:ser>
        <c:axId val="75405952"/>
        <c:axId val="75415936"/>
      </c:barChart>
      <c:catAx>
        <c:axId val="75405952"/>
        <c:scaling>
          <c:orientation val="minMax"/>
        </c:scaling>
        <c:axPos val="b"/>
        <c:tickLblPos val="nextTo"/>
        <c:crossAx val="75415936"/>
        <c:crosses val="autoZero"/>
        <c:auto val="1"/>
        <c:lblAlgn val="ctr"/>
        <c:lblOffset val="100"/>
      </c:catAx>
      <c:valAx>
        <c:axId val="75415936"/>
        <c:scaling>
          <c:orientation val="minMax"/>
        </c:scaling>
        <c:axPos val="l"/>
        <c:majorGridlines/>
        <c:numFmt formatCode="#,##0" sourceLinked="1"/>
        <c:tickLblPos val="nextTo"/>
        <c:crossAx val="75405952"/>
        <c:crosses val="autoZero"/>
        <c:crossBetween val="between"/>
      </c:valAx>
      <c:spPr>
        <a:gradFill>
          <a:gsLst>
            <a:gs pos="0">
              <a:srgbClr val="FEFCA6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sl-SI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chart>
    <c:plotArea>
      <c:layout/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2007</c:v>
                </c:pt>
              </c:strCache>
            </c:strRef>
          </c:tx>
          <c:spPr>
            <a:solidFill>
              <a:srgbClr val="FFFF00"/>
            </a:solidFill>
          </c:spPr>
          <c:cat>
            <c:strRef>
              <c:f>List1!$A$2:$A$5</c:f>
              <c:strCache>
                <c:ptCount val="4"/>
                <c:pt idx="0">
                  <c:v>PRIHODKI</c:v>
                </c:pt>
                <c:pt idx="1">
                  <c:v>STROŠKI</c:v>
                </c:pt>
                <c:pt idx="2">
                  <c:v> </c:v>
                </c:pt>
                <c:pt idx="3">
                  <c:v>Stanje na TRR</c:v>
                </c:pt>
              </c:strCache>
            </c:strRef>
          </c:cat>
          <c:val>
            <c:numRef>
              <c:f>List1!$B$2:$B$5</c:f>
              <c:numCache>
                <c:formatCode>#,##0</c:formatCode>
                <c:ptCount val="4"/>
                <c:pt idx="0">
                  <c:v>2754.76</c:v>
                </c:pt>
                <c:pt idx="1">
                  <c:v>68.040000000000006</c:v>
                </c:pt>
                <c:pt idx="3">
                  <c:v>3984.1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2008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cat>
            <c:strRef>
              <c:f>List1!$A$2:$A$5</c:f>
              <c:strCache>
                <c:ptCount val="4"/>
                <c:pt idx="0">
                  <c:v>PRIHODKI</c:v>
                </c:pt>
                <c:pt idx="1">
                  <c:v>STROŠKI</c:v>
                </c:pt>
                <c:pt idx="2">
                  <c:v> </c:v>
                </c:pt>
                <c:pt idx="3">
                  <c:v>Stanje na TRR</c:v>
                </c:pt>
              </c:strCache>
            </c:strRef>
          </c:cat>
          <c:val>
            <c:numRef>
              <c:f>List1!$C$2:$C$5</c:f>
              <c:numCache>
                <c:formatCode>#,##0</c:formatCode>
                <c:ptCount val="4"/>
                <c:pt idx="0">
                  <c:v>2845.93</c:v>
                </c:pt>
                <c:pt idx="1">
                  <c:v>45.47</c:v>
                </c:pt>
                <c:pt idx="2">
                  <c:v>0</c:v>
                </c:pt>
                <c:pt idx="3">
                  <c:v>4342.6400000000003</c:v>
                </c:pt>
              </c:numCache>
            </c:numRef>
          </c:val>
        </c:ser>
        <c:axId val="75748480"/>
        <c:axId val="75750016"/>
      </c:barChart>
      <c:catAx>
        <c:axId val="75748480"/>
        <c:scaling>
          <c:orientation val="minMax"/>
        </c:scaling>
        <c:axPos val="b"/>
        <c:tickLblPos val="nextTo"/>
        <c:crossAx val="75750016"/>
        <c:crosses val="autoZero"/>
        <c:auto val="1"/>
        <c:lblAlgn val="ctr"/>
        <c:lblOffset val="100"/>
      </c:catAx>
      <c:valAx>
        <c:axId val="75750016"/>
        <c:scaling>
          <c:orientation val="minMax"/>
        </c:scaling>
        <c:axPos val="l"/>
        <c:majorGridlines/>
        <c:numFmt formatCode="#,##0" sourceLinked="1"/>
        <c:tickLblPos val="nextTo"/>
        <c:crossAx val="75748480"/>
        <c:crosses val="autoZero"/>
        <c:crossBetween val="between"/>
      </c:valAx>
      <c:spPr>
        <a:gradFill>
          <a:gsLst>
            <a:gs pos="0">
              <a:srgbClr val="EE755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sl-SI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083E84-2D16-4AF4-AD40-630F7FB8FBD3}" type="datetimeFigureOut">
              <a:rPr lang="sl-SI" smtClean="0"/>
              <a:pPr/>
              <a:t>01.07.2009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29195E-73C7-4F3B-ABA8-A1A96BD4A28C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D16910-2896-45D8-9BB5-3E10D1D0DED8}" type="datetimeFigureOut">
              <a:rPr lang="sl-SI" smtClean="0"/>
              <a:pPr/>
              <a:t>01.07.2009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813293-E83A-4382-AE0F-FAA4F47F07C9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13293-E83A-4382-AE0F-FAA4F47F07C9}" type="slidenum">
              <a:rPr lang="sl-SI" smtClean="0"/>
              <a:pPr/>
              <a:t>1</a:t>
            </a:fld>
            <a:endParaRPr lang="sl-S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Kliknite, če želite urediti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01.07.2009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01.07.2009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01.07.2009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01.07.2009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01.07.2009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01.07.2009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01.07.2009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01.07.2009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01.07.2009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01.07.2009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01.07.2009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45184-80ED-4EEE-94E2-90517B34E3EE}" type="datetimeFigureOut">
              <a:rPr lang="sl-SI" smtClean="0"/>
              <a:pPr/>
              <a:t>01.07.2009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ajdi.si/redirect/multimedia.jsp?redirect=Tod25wCLmE6UnShJem4fS4sDRGR9kPrDa2odzgjOJAMyguTJ2jsQZw==&amp;resulturl=Tod25wCLmE6UnShJem4fS4sDRGR9kPrDa2odzgjOJAMyguTJ2jsQZw==&amp;refurl=Tod25wCLmE6UnShJem4fS4sDRGR9kPrDqBjz4BqeyG1bE7X/YZUttg==&amp;q=sviz&amp;contenttype=image/gif&amp;o=0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l-SI" dirty="0" smtClean="0"/>
              <a:t>POSLOVANJE SVIZ OŠ STIČNA </a:t>
            </a:r>
            <a:endParaRPr lang="sl-SI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785918" y="3857628"/>
            <a:ext cx="6400800" cy="1752600"/>
          </a:xfrm>
          <a:noFill/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innerShdw blurRad="114300">
              <a:prstClr val="black"/>
            </a:innerShdw>
          </a:effectLst>
        </p:spPr>
        <p:txBody>
          <a:bodyPr/>
          <a:lstStyle/>
          <a:p>
            <a:r>
              <a:rPr lang="sl-SI" b="1" dirty="0" smtClean="0">
                <a:solidFill>
                  <a:srgbClr val="0070C0"/>
                </a:solidFill>
              </a:rPr>
              <a:t>V obdobju 01.01.2008 – 31.12.2008</a:t>
            </a:r>
            <a:endParaRPr lang="sl-SI" b="1" dirty="0">
              <a:solidFill>
                <a:srgbClr val="0070C0"/>
              </a:solidFill>
            </a:endParaRPr>
          </a:p>
        </p:txBody>
      </p:sp>
      <p:pic>
        <p:nvPicPr>
          <p:cNvPr id="1026" name="Picture 2" descr="http://www.najdi.si/multimediaservlet?url=Tod25wCLmE6UnShJem4fS4sDRGR9kPrDa2odzgjOJAMyguTJ2jsQZw%3D%3D&amp;size=large&amp;locale=sl&amp;contenttype=image%2Fgif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7483647" y="-341313"/>
            <a:ext cx="1295400" cy="685801"/>
          </a:xfrm>
          <a:prstGeom prst="rect">
            <a:avLst/>
          </a:prstGeom>
          <a:noFill/>
        </p:spPr>
      </p:pic>
      <p:pic>
        <p:nvPicPr>
          <p:cNvPr id="5" name="Slika 4" descr="sviz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3240" y="500042"/>
            <a:ext cx="2724160" cy="144220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SREDSTVA</a:t>
            </a:r>
            <a:endParaRPr lang="sl-SI" dirty="0"/>
          </a:p>
        </p:txBody>
      </p:sp>
      <p:graphicFrame>
        <p:nvGraphicFramePr>
          <p:cNvPr id="4" name="Ograda vsebine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OBVEZNOSTI DO VIROV SREDSTEV</a:t>
            </a:r>
            <a:endParaRPr lang="sl-SI" dirty="0"/>
          </a:p>
        </p:txBody>
      </p:sp>
      <p:graphicFrame>
        <p:nvGraphicFramePr>
          <p:cNvPr id="4" name="Ograda vsebine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 smtClean="0"/>
              <a:t>POJASNILA K IZKAZOM IN POSLOVNO POROČILO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l-SI" dirty="0" smtClean="0"/>
          </a:p>
          <a:p>
            <a:endParaRPr lang="sl-SI" dirty="0" smtClean="0"/>
          </a:p>
          <a:p>
            <a:r>
              <a:rPr lang="sl-SI" dirty="0" smtClean="0"/>
              <a:t>- Pojasnila k računovodskim izkazom</a:t>
            </a:r>
          </a:p>
          <a:p>
            <a:r>
              <a:rPr lang="sl-SI" dirty="0" smtClean="0"/>
              <a:t>Delovanje SVIZ v letu 2008</a:t>
            </a:r>
            <a:endParaRPr lang="sl-SI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 smtClean="0"/>
              <a:t>Poslovanje v letu 2009 – do 30.06.2009</a:t>
            </a:r>
            <a:endParaRPr lang="sl-SI" dirty="0"/>
          </a:p>
        </p:txBody>
      </p:sp>
      <p:graphicFrame>
        <p:nvGraphicFramePr>
          <p:cNvPr id="4" name="Ograda vsebine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 smtClean="0"/>
              <a:t>OBRAČUN DAVKA OD DOHODKOV PRAVNIH OSEB za leto 2008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Smo davčni zavezanci – sestavitev davčnega obračuna (oddano z elektronskim podpisom na podlagi programa Davčne uprave RS, dne 25.03.2009)</a:t>
            </a:r>
          </a:p>
          <a:p>
            <a:r>
              <a:rPr lang="sl-SI" dirty="0" smtClean="0"/>
              <a:t>Ustanovljeni za opravljanje nepridobitne dejavnosti – oproščeni plačila</a:t>
            </a:r>
          </a:p>
          <a:p>
            <a:r>
              <a:rPr lang="sl-SI" dirty="0" smtClean="0"/>
              <a:t>SVIZ: ne obračunati in plačati davka od dohodka (9. člen ZDOH-2) </a:t>
            </a:r>
          </a:p>
          <a:p>
            <a:pPr>
              <a:buFont typeface="Wingdings" pitchFamily="2" charset="2"/>
              <a:buChar char="Ø"/>
            </a:pPr>
            <a:endParaRPr lang="sl-SI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PREDLAGANJE LETNEGA POROČILA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- 51. člen Zakona o računovodstvu</a:t>
            </a:r>
          </a:p>
          <a:p>
            <a:r>
              <a:rPr lang="sl-SI" dirty="0" smtClean="0"/>
              <a:t>- AJPES (Agencija Republike Slovenije za javnopravne evidence in storitve)</a:t>
            </a:r>
          </a:p>
          <a:p>
            <a:r>
              <a:rPr lang="sl-SI" dirty="0" smtClean="0"/>
              <a:t>do 27. februarja 2009 (oddali 25.02.2009)</a:t>
            </a:r>
          </a:p>
          <a:p>
            <a:endParaRPr lang="sl-SI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SESTAVNI DELI LETNEGA POROČILA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- BILANCA STANJA</a:t>
            </a:r>
          </a:p>
          <a:p>
            <a:r>
              <a:rPr lang="sl-SI" dirty="0" smtClean="0"/>
              <a:t>IZKAZ PRIHODKOV IN ODHODKOV</a:t>
            </a:r>
          </a:p>
          <a:p>
            <a:r>
              <a:rPr lang="sl-SI" dirty="0" smtClean="0"/>
              <a:t>POJASNILA K IZKAZOMA</a:t>
            </a:r>
          </a:p>
          <a:p>
            <a:r>
              <a:rPr lang="sl-SI" dirty="0" smtClean="0"/>
              <a:t>POSLOVNO POROČILO</a:t>
            </a:r>
            <a:endParaRPr lang="sl-SI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 smtClean="0"/>
              <a:t>PODATKI IZ IZKAZA PRIHODKOV IN ODHODKOV 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sl-SI" dirty="0" smtClean="0"/>
          </a:p>
          <a:p>
            <a:pPr algn="ctr">
              <a:buNone/>
            </a:pPr>
            <a:endParaRPr lang="sl-SI" dirty="0" smtClean="0"/>
          </a:p>
          <a:p>
            <a:pPr algn="ctr">
              <a:buNone/>
            </a:pPr>
            <a:endParaRPr lang="sl-SI" dirty="0" smtClean="0"/>
          </a:p>
          <a:p>
            <a:pPr algn="ctr">
              <a:buNone/>
            </a:pPr>
            <a:r>
              <a:rPr lang="sl-SI" dirty="0" smtClean="0"/>
              <a:t>V obdobju od 01.01. do 31.12.2008</a:t>
            </a:r>
            <a:endParaRPr lang="sl-SI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 smtClean="0"/>
              <a:t>PRIHODKI</a:t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4" name="Ograda vsebine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STROŠKI MATERIALA</a:t>
            </a:r>
            <a:endParaRPr lang="sl-SI" dirty="0"/>
          </a:p>
        </p:txBody>
      </p:sp>
      <p:graphicFrame>
        <p:nvGraphicFramePr>
          <p:cNvPr id="4" name="Ograda vsebine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STROŠKI STORITEV</a:t>
            </a:r>
            <a:endParaRPr lang="sl-SI" dirty="0"/>
          </a:p>
        </p:txBody>
      </p:sp>
      <p:graphicFrame>
        <p:nvGraphicFramePr>
          <p:cNvPr id="4" name="Ograda vsebine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 smtClean="0"/>
              <a:t>PRESEŽEK PRIHODKOV NAD ODHODKI</a:t>
            </a:r>
            <a:endParaRPr lang="sl-SI" dirty="0"/>
          </a:p>
        </p:txBody>
      </p:sp>
      <p:graphicFrame>
        <p:nvGraphicFramePr>
          <p:cNvPr id="4" name="Ograda vsebine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PODATKI IZ BILANCE STANJA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l-SI" dirty="0" smtClean="0"/>
          </a:p>
          <a:p>
            <a:endParaRPr lang="sl-SI" dirty="0" smtClean="0"/>
          </a:p>
          <a:p>
            <a:endParaRPr lang="sl-SI" dirty="0" smtClean="0"/>
          </a:p>
          <a:p>
            <a:pPr algn="ctr"/>
            <a:r>
              <a:rPr lang="sl-SI" dirty="0" smtClean="0"/>
              <a:t>Na dan 31.12.2008</a:t>
            </a:r>
            <a:endParaRPr lang="sl-SI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168</Words>
  <Application>Microsoft Office PowerPoint</Application>
  <PresentationFormat>Diaprojekcija na zaslonu (4:3)</PresentationFormat>
  <Paragraphs>38</Paragraphs>
  <Slides>14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14</vt:i4>
      </vt:variant>
    </vt:vector>
  </HeadingPairs>
  <TitlesOfParts>
    <vt:vector size="15" baseType="lpstr">
      <vt:lpstr>Officeova tema</vt:lpstr>
      <vt:lpstr>POSLOVANJE SVIZ OŠ STIČNA </vt:lpstr>
      <vt:lpstr>PREDLAGANJE LETNEGA POROČILA</vt:lpstr>
      <vt:lpstr>SESTAVNI DELI LETNEGA POROČILA</vt:lpstr>
      <vt:lpstr>PODATKI IZ IZKAZA PRIHODKOV IN ODHODKOV </vt:lpstr>
      <vt:lpstr>PRIHODKI </vt:lpstr>
      <vt:lpstr>STROŠKI MATERIALA</vt:lpstr>
      <vt:lpstr>STROŠKI STORITEV</vt:lpstr>
      <vt:lpstr>PRESEŽEK PRIHODKOV NAD ODHODKI</vt:lpstr>
      <vt:lpstr>PODATKI IZ BILANCE STANJA</vt:lpstr>
      <vt:lpstr>SREDSTVA</vt:lpstr>
      <vt:lpstr>OBVEZNOSTI DO VIROV SREDSTEV</vt:lpstr>
      <vt:lpstr>POJASNILA K IZKAZOM IN POSLOVNO POROČILO</vt:lpstr>
      <vt:lpstr>Poslovanje v letu 2009 – do 30.06.2009</vt:lpstr>
      <vt:lpstr>OBRAČUN DAVKA OD DOHODKOV PRAVNIH OSEB za leto 2008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POSLOVANJE SVIZ OŠ STIČNA </dc:title>
  <cp:lastModifiedBy>Melita</cp:lastModifiedBy>
  <cp:revision>25</cp:revision>
  <dcterms:modified xsi:type="dcterms:W3CDTF">2009-07-01T15:27:19Z</dcterms:modified>
</cp:coreProperties>
</file>