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charts/chart16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73" r:id="rId2"/>
    <p:sldId id="274" r:id="rId3"/>
    <p:sldId id="275" r:id="rId4"/>
    <p:sldId id="256" r:id="rId5"/>
    <p:sldId id="257" r:id="rId6"/>
    <p:sldId id="258" r:id="rId7"/>
    <p:sldId id="260" r:id="rId8"/>
    <p:sldId id="261" r:id="rId9"/>
    <p:sldId id="262" r:id="rId10"/>
    <p:sldId id="263" r:id="rId11"/>
    <p:sldId id="264" r:id="rId12"/>
    <p:sldId id="270" r:id="rId13"/>
    <p:sldId id="265" r:id="rId14"/>
    <p:sldId id="266" r:id="rId15"/>
    <p:sldId id="267" r:id="rId16"/>
    <p:sldId id="272" r:id="rId17"/>
    <p:sldId id="268" r:id="rId18"/>
  </p:sldIdLst>
  <p:sldSz cx="9144000" cy="6858000" type="screen4x3"/>
  <p:notesSz cx="6864350" cy="975042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EBF5"/>
    <a:srgbClr val="DEC8E2"/>
    <a:srgbClr val="B3A2C7"/>
    <a:srgbClr val="FFFFCC"/>
    <a:srgbClr val="FFCC99"/>
    <a:srgbClr val="D3EF7B"/>
    <a:srgbClr val="FF9999"/>
    <a:srgbClr val="D9969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6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title>
      <c:layout/>
    </c:title>
    <c:plotArea>
      <c:layout>
        <c:manualLayout>
          <c:layoutTarget val="inner"/>
          <c:xMode val="edge"/>
          <c:yMode val="edge"/>
          <c:x val="0.21557736556992493"/>
          <c:y val="3.0102659818651848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DOLGOROČNA SREDSTVA IN SREDSTVA V UPRAVLJANJU</c:v>
                </c:pt>
                <c:pt idx="1">
                  <c:v>KRATKOROČNA SREDSTVA</c:v>
                </c:pt>
                <c:pt idx="2">
                  <c:v>ZALOGE</c:v>
                </c:pt>
                <c:pt idx="3">
                  <c:v>SKUPAJ AKTIVA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6724552.4200000009</c:v>
                </c:pt>
                <c:pt idx="1">
                  <c:v>557810.6799999997</c:v>
                </c:pt>
                <c:pt idx="2">
                  <c:v>1842.77</c:v>
                </c:pt>
                <c:pt idx="3">
                  <c:v>7284205.8699999992</c:v>
                </c:pt>
              </c:numCache>
            </c:numRef>
          </c:val>
        </c:ser>
        <c:axId val="42940672"/>
        <c:axId val="42958848"/>
      </c:barChart>
      <c:catAx>
        <c:axId val="4294067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42958848"/>
        <c:crosses val="autoZero"/>
        <c:auto val="1"/>
        <c:lblAlgn val="ctr"/>
        <c:lblOffset val="100"/>
      </c:catAx>
      <c:valAx>
        <c:axId val="42958848"/>
        <c:scaling>
          <c:orientation val="minMax"/>
        </c:scaling>
        <c:axPos val="l"/>
        <c:majorGridlines/>
        <c:numFmt formatCode="#,##0_ ;\-#,##0&quot; &quot;" sourceLinked="1"/>
        <c:tickLblPos val="nextTo"/>
        <c:spPr>
          <a:ln>
            <a:noFill/>
          </a:ln>
        </c:spPr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42940672"/>
        <c:crosses val="autoZero"/>
        <c:crossBetween val="between"/>
      </c:valAx>
      <c:spPr>
        <a:solidFill>
          <a:schemeClr val="tx1"/>
        </a:solidFill>
      </c:spPr>
    </c:plotArea>
    <c:legend>
      <c:legendPos val="b"/>
      <c:layout>
        <c:manualLayout>
          <c:xMode val="edge"/>
          <c:yMode val="edge"/>
          <c:x val="0.30999860959529946"/>
          <c:y val="0.78865658868831778"/>
          <c:w val="0.50260715585542659"/>
          <c:h val="6.5359772510028724E-2"/>
        </c:manualLayout>
      </c:layout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autoTitleDeleted val="1"/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dimnik.stor.</c:v>
                </c:pt>
                <c:pt idx="1">
                  <c:v>vzdr.račun.prog.</c:v>
                </c:pt>
                <c:pt idx="2">
                  <c:v>založ.,tisk., oglaš.stor.</c:v>
                </c:pt>
                <c:pt idx="3">
                  <c:v>sanitarni pregl.</c:v>
                </c:pt>
                <c:pt idx="4">
                  <c:v>zdrav.pregledi</c:v>
                </c:pt>
                <c:pt idx="5">
                  <c:v>študentsko delo</c:v>
                </c:pt>
                <c:pt idx="6">
                  <c:v>avtorski hon, podj.pog.</c:v>
                </c:pt>
                <c:pt idx="7">
                  <c:v>ag.prov.in bančne st.</c:v>
                </c:pt>
                <c:pt idx="8">
                  <c:v>prijavnine-tekmovanja</c:v>
                </c:pt>
                <c:pt idx="9">
                  <c:v>str.izobraževanja</c:v>
                </c:pt>
                <c:pt idx="10">
                  <c:v>str.reprezentance</c:v>
                </c:pt>
                <c:pt idx="11">
                  <c:v>druge storitve</c:v>
                </c:pt>
              </c:strCache>
            </c:strRef>
          </c:cat>
          <c:val>
            <c:numRef>
              <c:f>List1!$B$2:$B$13</c:f>
              <c:numCache>
                <c:formatCode>#,##0_ ;\-#,##0" "</c:formatCode>
                <c:ptCount val="12"/>
                <c:pt idx="0">
                  <c:v>2016.47</c:v>
                </c:pt>
                <c:pt idx="1">
                  <c:v>6040.51</c:v>
                </c:pt>
                <c:pt idx="2">
                  <c:v>2420.8300000000008</c:v>
                </c:pt>
                <c:pt idx="3">
                  <c:v>1492.33</c:v>
                </c:pt>
                <c:pt idx="4">
                  <c:v>3207.36</c:v>
                </c:pt>
                <c:pt idx="5">
                  <c:v>422.90999999999991</c:v>
                </c:pt>
                <c:pt idx="6">
                  <c:v>1455.1</c:v>
                </c:pt>
                <c:pt idx="7">
                  <c:v>953.2800000000002</c:v>
                </c:pt>
                <c:pt idx="8">
                  <c:v>1198.0999999999999</c:v>
                </c:pt>
                <c:pt idx="9">
                  <c:v>7814.81</c:v>
                </c:pt>
                <c:pt idx="10">
                  <c:v>1413.5</c:v>
                </c:pt>
                <c:pt idx="11">
                  <c:v>2763.65</c:v>
                </c:pt>
              </c:numCache>
            </c:numRef>
          </c:val>
        </c:ser>
        <c:axId val="88361216"/>
        <c:axId val="88604672"/>
      </c:barChart>
      <c:catAx>
        <c:axId val="883612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88604672"/>
        <c:crosses val="autoZero"/>
        <c:auto val="1"/>
        <c:lblAlgn val="ctr"/>
        <c:lblOffset val="100"/>
      </c:catAx>
      <c:valAx>
        <c:axId val="88604672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8361216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title>
      <c:layout/>
    </c:title>
    <c:plotArea>
      <c:layout>
        <c:manualLayout>
          <c:layoutTarget val="inner"/>
          <c:xMode val="edge"/>
          <c:yMode val="edge"/>
          <c:x val="0.15580757885413671"/>
          <c:y val="7.1167966939475094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List1!$A$2:$A$6</c:f>
              <c:strCache>
                <c:ptCount val="5"/>
                <c:pt idx="0">
                  <c:v>revizor.,svetov.stor.,razpisi</c:v>
                </c:pt>
                <c:pt idx="1">
                  <c:v>storitev varstva pri delu</c:v>
                </c:pt>
                <c:pt idx="2">
                  <c:v>sodni stroški, odvetniš.stor.</c:v>
                </c:pt>
                <c:pt idx="3">
                  <c:v>zavarovalna premija</c:v>
                </c:pt>
                <c:pt idx="4">
                  <c:v>nadomestila del.-dnev.kil.</c:v>
                </c:pt>
              </c:strCache>
            </c:strRef>
          </c:cat>
          <c:val>
            <c:numRef>
              <c:f>List1!$B$2:$B$6</c:f>
              <c:numCache>
                <c:formatCode>#,##0_ ;\-#,##0" "</c:formatCode>
                <c:ptCount val="5"/>
                <c:pt idx="0">
                  <c:v>0</c:v>
                </c:pt>
                <c:pt idx="1">
                  <c:v>2179.5</c:v>
                </c:pt>
                <c:pt idx="2">
                  <c:v>317.52</c:v>
                </c:pt>
                <c:pt idx="3">
                  <c:v>15015.859999999995</c:v>
                </c:pt>
                <c:pt idx="4">
                  <c:v>19274.57</c:v>
                </c:pt>
              </c:numCache>
            </c:numRef>
          </c:val>
        </c:ser>
        <c:axId val="88941312"/>
        <c:axId val="88942848"/>
      </c:barChart>
      <c:catAx>
        <c:axId val="8894131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88942848"/>
        <c:crosses val="autoZero"/>
        <c:auto val="1"/>
        <c:lblAlgn val="ctr"/>
        <c:lblOffset val="100"/>
      </c:catAx>
      <c:valAx>
        <c:axId val="88942848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8941312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title>
      <c:layout/>
    </c:title>
    <c:plotArea>
      <c:layout>
        <c:manualLayout>
          <c:layoutTarget val="inner"/>
          <c:xMode val="edge"/>
          <c:yMode val="edge"/>
          <c:x val="0.15580764028803371"/>
          <c:y val="9.0920945803575043E-2"/>
          <c:w val="0.75707243182361472"/>
          <c:h val="0.57109976924533301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List1!$A$2:$A$3</c:f>
              <c:strCache>
                <c:ptCount val="2"/>
                <c:pt idx="0">
                  <c:v>Obračunana AMORTIZACIJA</c:v>
                </c:pt>
                <c:pt idx="1">
                  <c:v>Strošek amortizacije</c:v>
                </c:pt>
              </c:strCache>
            </c:strRef>
          </c:cat>
          <c:val>
            <c:numRef>
              <c:f>List1!$B$2:$B$3</c:f>
              <c:numCache>
                <c:formatCode>#,##0</c:formatCode>
                <c:ptCount val="2"/>
                <c:pt idx="0">
                  <c:v>321732</c:v>
                </c:pt>
                <c:pt idx="1">
                  <c:v>25397.75</c:v>
                </c:pt>
              </c:numCache>
            </c:numRef>
          </c:val>
        </c:ser>
        <c:axId val="88975616"/>
        <c:axId val="88981504"/>
      </c:barChart>
      <c:catAx>
        <c:axId val="889756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88981504"/>
        <c:crosses val="autoZero"/>
        <c:auto val="1"/>
        <c:lblAlgn val="ctr"/>
        <c:lblOffset val="100"/>
      </c:catAx>
      <c:valAx>
        <c:axId val="88981504"/>
        <c:scaling>
          <c:orientation val="minMax"/>
        </c:scaling>
        <c:axPos val="l"/>
        <c:majorGridlines/>
        <c:numFmt formatCode="#,##0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8975616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2336686851453258"/>
          <c:y val="0.7755903117340236"/>
          <c:w val="0.62519462815523763"/>
          <c:h val="7.7545051254298503E-2"/>
        </c:manualLayout>
      </c:layout>
      <c:txPr>
        <a:bodyPr/>
        <a:lstStyle/>
        <a:p>
          <a:pPr>
            <a:defRPr sz="12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title>
      <c:layout/>
    </c:title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Regres za letni dopust</c:v>
                </c:pt>
                <c:pt idx="1">
                  <c:v>Odprav., jub.nag.,sol.pom.</c:v>
                </c:pt>
                <c:pt idx="2">
                  <c:v>Prevoz na delo in prehrana</c:v>
                </c:pt>
                <c:pt idx="3">
                  <c:v>med delom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105751.48</c:v>
                </c:pt>
                <c:pt idx="1">
                  <c:v>34758.090000000004</c:v>
                </c:pt>
                <c:pt idx="2">
                  <c:v>251590.03</c:v>
                </c:pt>
              </c:numCache>
            </c:numRef>
          </c:val>
        </c:ser>
        <c:axId val="89120768"/>
        <c:axId val="89122304"/>
      </c:barChart>
      <c:catAx>
        <c:axId val="89120768"/>
        <c:scaling>
          <c:orientation val="minMax"/>
        </c:scaling>
        <c:axPos val="b"/>
        <c:numFmt formatCode="General" sourceLinked="1"/>
        <c:tickLblPos val="nextTo"/>
        <c:crossAx val="89122304"/>
        <c:crosses val="autoZero"/>
        <c:auto val="1"/>
        <c:lblAlgn val="ctr"/>
        <c:lblOffset val="100"/>
      </c:catAx>
      <c:valAx>
        <c:axId val="89122304"/>
        <c:scaling>
          <c:orientation val="minMax"/>
        </c:scaling>
        <c:axPos val="l"/>
        <c:majorGridlines/>
        <c:numFmt formatCode="#,##0_ ;\-#,##0&quot; &quot;" sourceLinked="1"/>
        <c:tickLblPos val="nextTo"/>
        <c:crossAx val="89120768"/>
        <c:crosses val="autoZero"/>
        <c:crossBetween val="between"/>
        <c:majorUnit val="20000"/>
      </c:valAx>
      <c:spPr>
        <a:solidFill>
          <a:srgbClr val="F4EBF5"/>
        </a:solidFill>
      </c:spPr>
    </c:plotArea>
    <c:legend>
      <c:legendPos val="b"/>
      <c:layout>
        <c:manualLayout>
          <c:xMode val="edge"/>
          <c:yMode val="edge"/>
          <c:x val="0.21420370550303094"/>
          <c:y val="0.93584357975858501"/>
          <c:w val="0.57159245175715157"/>
          <c:h val="6.4156420241417336E-2"/>
        </c:manualLayout>
      </c:layout>
      <c:txPr>
        <a:bodyPr/>
        <a:lstStyle/>
        <a:p>
          <a:pPr>
            <a:defRPr sz="1400" baseline="0"/>
          </a:pPr>
          <a:endParaRPr lang="sl-SI"/>
        </a:p>
      </c:txPr>
    </c:legend>
    <c:plotVisOnly val="1"/>
  </c:chart>
  <c:spPr>
    <a:solidFill>
      <a:srgbClr val="FFFFCC">
        <a:alpha val="0"/>
      </a:srgbClr>
    </a:solidFill>
  </c:spPr>
  <c:txPr>
    <a:bodyPr/>
    <a:lstStyle/>
    <a:p>
      <a:pPr>
        <a:defRPr sz="1400" baseline="0">
          <a:solidFill>
            <a:schemeClr val="tx1"/>
          </a:solidFill>
        </a:defRPr>
      </a:pPr>
      <a:endParaRPr lang="sl-SI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title>
      <c:layout/>
    </c:title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bruto plače</c:v>
                </c:pt>
                <c:pt idx="1">
                  <c:v>dodatno pokoj.zavarov.</c:v>
                </c:pt>
                <c:pt idx="2">
                  <c:v>prisp.na bruto plače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2866454.13</c:v>
                </c:pt>
                <c:pt idx="1">
                  <c:v>54248.57</c:v>
                </c:pt>
                <c:pt idx="2">
                  <c:v>463800.66</c:v>
                </c:pt>
              </c:numCache>
            </c:numRef>
          </c:val>
        </c:ser>
        <c:axId val="89228800"/>
        <c:axId val="89230336"/>
      </c:barChart>
      <c:catAx>
        <c:axId val="8922880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9230336"/>
        <c:crosses val="autoZero"/>
        <c:auto val="1"/>
        <c:lblAlgn val="ctr"/>
        <c:lblOffset val="100"/>
      </c:catAx>
      <c:valAx>
        <c:axId val="89230336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9228800"/>
        <c:crosses val="autoZero"/>
        <c:crossBetween val="between"/>
      </c:valAx>
      <c:spPr>
        <a:solidFill>
          <a:srgbClr val="F4EBF5"/>
        </a:solidFill>
      </c:spPr>
    </c:plotArea>
    <c:legend>
      <c:legendPos val="b"/>
      <c:layout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title>
      <c:layout/>
    </c:title>
    <c:plotArea>
      <c:layout>
        <c:manualLayout>
          <c:layoutTarget val="inner"/>
          <c:xMode val="edge"/>
          <c:yMode val="edge"/>
          <c:x val="0.21557733689498007"/>
          <c:y val="3.01026264533081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20097.73</c:v>
                </c:pt>
                <c:pt idx="1">
                  <c:v>0.68</c:v>
                </c:pt>
                <c:pt idx="2">
                  <c:v>50</c:v>
                </c:pt>
              </c:numCache>
            </c:numRef>
          </c:val>
        </c:ser>
        <c:axId val="89439232"/>
        <c:axId val="89453312"/>
      </c:barChart>
      <c:catAx>
        <c:axId val="8943923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9453312"/>
        <c:crosses val="autoZero"/>
        <c:auto val="1"/>
        <c:lblAlgn val="ctr"/>
        <c:lblOffset val="100"/>
      </c:catAx>
      <c:valAx>
        <c:axId val="89453312"/>
        <c:scaling>
          <c:orientation val="minMax"/>
          <c:max val="7000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9439232"/>
        <c:crosses val="autoZero"/>
        <c:crossBetween val="between"/>
        <c:majorUnit val="500"/>
        <c:minorUnit val="5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474981923075831"/>
          <c:y val="0.77240858260763634"/>
          <c:w val="0.50260715585542659"/>
          <c:h val="6.1826811833811349E-2"/>
        </c:manualLayout>
      </c:layout>
      <c:overlay val="1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title>
      <c:layout/>
    </c:title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prežek prihodkov 2010</c:v>
                </c:pt>
              </c:strCache>
            </c:strRef>
          </c:tx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List1!$B$2</c:f>
              <c:numCache>
                <c:formatCode>#,##0_ ;\-#,##0" "</c:formatCode>
                <c:ptCount val="1"/>
                <c:pt idx="0">
                  <c:v>43122.61</c:v>
                </c:pt>
              </c:numCache>
            </c:numRef>
          </c:val>
        </c:ser>
        <c:axId val="89486080"/>
        <c:axId val="89487616"/>
      </c:barChart>
      <c:catAx>
        <c:axId val="8948608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9487616"/>
        <c:crosses val="autoZero"/>
        <c:auto val="1"/>
        <c:lblAlgn val="ctr"/>
        <c:lblOffset val="100"/>
      </c:catAx>
      <c:valAx>
        <c:axId val="89487616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9486080"/>
        <c:crosses val="autoZero"/>
        <c:crossBetween val="between"/>
      </c:valAx>
      <c:spPr>
        <a:solidFill>
          <a:srgbClr val="F4EBF5"/>
        </a:solidFill>
      </c:spPr>
    </c:plotArea>
    <c:legend>
      <c:legendPos val="b"/>
      <c:layout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title>
      <c:layout/>
    </c:title>
    <c:plotArea>
      <c:layout>
        <c:manualLayout>
          <c:layoutTarget val="inner"/>
          <c:xMode val="edge"/>
          <c:yMode val="edge"/>
          <c:x val="0.21557736556992499"/>
          <c:y val="3.0102659818651838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KRATKOROČNE OBVEZNOSTI IN PASIVNE ČASOVNE RAZMEJITVE</c:v>
                </c:pt>
                <c:pt idx="1">
                  <c:v>LASTNI VIRI IN DOLGOROČNE OBVEZNOSTI</c:v>
                </c:pt>
                <c:pt idx="2">
                  <c:v>PRESEŽEK PRIHODKOV NAD ODHODKI</c:v>
                </c:pt>
                <c:pt idx="3">
                  <c:v>SKUPAJ PASIVA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488906.94</c:v>
                </c:pt>
                <c:pt idx="1">
                  <c:v>6724554.71</c:v>
                </c:pt>
                <c:pt idx="2">
                  <c:v>70744.22</c:v>
                </c:pt>
                <c:pt idx="3">
                  <c:v>7284205.8700000001</c:v>
                </c:pt>
              </c:numCache>
            </c:numRef>
          </c:val>
        </c:ser>
        <c:axId val="42336256"/>
        <c:axId val="42337792"/>
      </c:barChart>
      <c:catAx>
        <c:axId val="4233625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42337792"/>
        <c:crosses val="autoZero"/>
        <c:auto val="1"/>
        <c:lblAlgn val="ctr"/>
        <c:lblOffset val="100"/>
      </c:catAx>
      <c:valAx>
        <c:axId val="42337792"/>
        <c:scaling>
          <c:orientation val="minMax"/>
        </c:scaling>
        <c:axPos val="l"/>
        <c:majorGridlines/>
        <c:numFmt formatCode="#,##0_ ;\-#,##0&quot; &quot;" sourceLinked="1"/>
        <c:tickLblPos val="nextTo"/>
        <c:spPr>
          <a:ln>
            <a:noFill/>
          </a:ln>
        </c:spPr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42336256"/>
        <c:crosses val="autoZero"/>
        <c:crossBetween val="between"/>
      </c:valAx>
      <c:spPr>
        <a:solidFill>
          <a:schemeClr val="tx1"/>
        </a:solidFill>
      </c:spPr>
    </c:plotArea>
    <c:legend>
      <c:legendPos val="b"/>
      <c:layout>
        <c:manualLayout>
          <c:xMode val="edge"/>
          <c:yMode val="edge"/>
          <c:x val="0.30999860959529957"/>
          <c:y val="0.78865658868831778"/>
          <c:w val="0.50260715585542659"/>
          <c:h val="6.5359772510028724E-2"/>
        </c:manualLayout>
      </c:layout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title>
      <c:layout/>
    </c:title>
    <c:plotArea>
      <c:layout>
        <c:manualLayout>
          <c:layoutTarget val="inner"/>
          <c:xMode val="edge"/>
          <c:yMode val="edge"/>
          <c:x val="0.21557736556992482"/>
          <c:y val="3.0102659818651855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OBČANOV</c:v>
                </c:pt>
                <c:pt idx="2">
                  <c:v>DRUGI PRIHODKI</c:v>
                </c:pt>
                <c:pt idx="3">
                  <c:v>SKUPAJ prihodki: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4213276.6900000004</c:v>
                </c:pt>
                <c:pt idx="1">
                  <c:v>420572.2900000001</c:v>
                </c:pt>
                <c:pt idx="2">
                  <c:v>34200.71</c:v>
                </c:pt>
                <c:pt idx="3">
                  <c:v>4668049.6900000004</c:v>
                </c:pt>
              </c:numCache>
            </c:numRef>
          </c:val>
        </c:ser>
        <c:axId val="42382848"/>
        <c:axId val="42384384"/>
      </c:barChart>
      <c:catAx>
        <c:axId val="42382848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42384384"/>
        <c:crosses val="autoZero"/>
        <c:auto val="1"/>
        <c:lblAlgn val="ctr"/>
        <c:lblOffset val="100"/>
      </c:catAx>
      <c:valAx>
        <c:axId val="42384384"/>
        <c:scaling>
          <c:orientation val="minMax"/>
        </c:scaling>
        <c:axPos val="l"/>
        <c:majorGridlines/>
        <c:numFmt formatCode="#,##0_ ;\-#,##0&quot; &quot;" sourceLinked="1"/>
        <c:tickLblPos val="nextTo"/>
        <c:spPr>
          <a:ln>
            <a:noFill/>
          </a:ln>
        </c:spPr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42382848"/>
        <c:crosses val="autoZero"/>
        <c:crossBetween val="between"/>
      </c:valAx>
      <c:spPr>
        <a:solidFill>
          <a:schemeClr val="tx1"/>
        </a:solidFill>
      </c:spPr>
    </c:plotArea>
    <c:legend>
      <c:legendPos val="b"/>
      <c:layout>
        <c:manualLayout>
          <c:xMode val="edge"/>
          <c:yMode val="edge"/>
          <c:x val="0.30999860959529935"/>
          <c:y val="0.78865658868831778"/>
          <c:w val="0.50260715585542659"/>
          <c:h val="6.5359772510028724E-2"/>
        </c:manualLayout>
      </c:layout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title>
      <c:layout/>
    </c:title>
    <c:plotArea>
      <c:layout>
        <c:manualLayout>
          <c:layoutTarget val="inner"/>
          <c:xMode val="edge"/>
          <c:yMode val="edge"/>
          <c:x val="0.21557733689497993"/>
          <c:y val="3.010262645330819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šolska kuhinja</c:v>
                </c:pt>
                <c:pt idx="1">
                  <c:v>šola v naravi</c:v>
                </c:pt>
                <c:pt idx="2">
                  <c:v>prevozi,vstop.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303881.01</c:v>
                </c:pt>
                <c:pt idx="1">
                  <c:v>71042.66</c:v>
                </c:pt>
                <c:pt idx="2">
                  <c:v>45648.62</c:v>
                </c:pt>
              </c:numCache>
            </c:numRef>
          </c:val>
        </c:ser>
        <c:axId val="42396672"/>
        <c:axId val="72672000"/>
      </c:barChart>
      <c:catAx>
        <c:axId val="42396672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 sz="1400"/>
            </a:pPr>
            <a:endParaRPr lang="sl-SI"/>
          </a:p>
        </c:txPr>
        <c:crossAx val="72672000"/>
        <c:crosses val="autoZero"/>
        <c:lblAlgn val="ctr"/>
        <c:lblOffset val="100"/>
      </c:catAx>
      <c:valAx>
        <c:axId val="72672000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/>
            </a:pPr>
            <a:endParaRPr lang="sl-SI"/>
          </a:p>
        </c:txPr>
        <c:crossAx val="4239667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3289496384768308"/>
          <c:y val="0.74357995555397871"/>
          <c:w val="0.49831136819854577"/>
          <c:h val="6.1826811833811328E-2"/>
        </c:manualLayout>
      </c:layout>
      <c:txPr>
        <a:bodyPr/>
        <a:lstStyle/>
        <a:p>
          <a:pPr>
            <a:defRPr sz="1400" baseline="0"/>
          </a:pPr>
          <a:endParaRPr lang="sl-SI"/>
        </a:p>
      </c:txPr>
    </c:legend>
    <c:plotVisOnly val="1"/>
  </c:chart>
  <c:spPr>
    <a:solidFill>
      <a:prstClr val="white">
        <a:alpha val="0"/>
      </a:prstClr>
    </a:solidFill>
  </c:spPr>
  <c:txPr>
    <a:bodyPr/>
    <a:lstStyle/>
    <a:p>
      <a:pPr>
        <a:defRPr sz="1800" baseline="0">
          <a:solidFill>
            <a:schemeClr val="tx1"/>
          </a:solidFill>
        </a:defRPr>
      </a:pPr>
      <a:endParaRPr lang="sl-SI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title>
      <c:layout/>
    </c:title>
    <c:plotArea>
      <c:layout>
        <c:manualLayout>
          <c:layoutTarget val="inner"/>
          <c:xMode val="edge"/>
          <c:yMode val="edge"/>
          <c:x val="0.21557733689497996"/>
          <c:y val="3.01026264533081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Prihodki od obresti</c:v>
                </c:pt>
                <c:pt idx="1">
                  <c:v>Najemnine</c:v>
                </c:pt>
                <c:pt idx="2">
                  <c:v>Prihodek v šolski sklad</c:v>
                </c:pt>
                <c:pt idx="3">
                  <c:v>Drugi izredni prihodki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217.89000000000001</c:v>
                </c:pt>
                <c:pt idx="1">
                  <c:v>20701.62</c:v>
                </c:pt>
                <c:pt idx="2">
                  <c:v>6922.94</c:v>
                </c:pt>
                <c:pt idx="3">
                  <c:v>6358.26</c:v>
                </c:pt>
              </c:numCache>
            </c:numRef>
          </c:val>
        </c:ser>
        <c:axId val="43025152"/>
        <c:axId val="43026688"/>
      </c:barChart>
      <c:catAx>
        <c:axId val="4302515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43026688"/>
        <c:crosses val="autoZero"/>
        <c:auto val="1"/>
        <c:lblAlgn val="ctr"/>
        <c:lblOffset val="100"/>
      </c:catAx>
      <c:valAx>
        <c:axId val="43026688"/>
        <c:scaling>
          <c:orientation val="minMax"/>
          <c:max val="60000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43025152"/>
        <c:crosses val="autoZero"/>
        <c:crossBetween val="between"/>
        <c:majorUnit val="5000"/>
        <c:minorUnit val="1000"/>
      </c:valAx>
    </c:plotArea>
    <c:legend>
      <c:legendPos val="b"/>
      <c:legendEntry>
        <c:idx val="0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ayout>
        <c:manualLayout>
          <c:xMode val="edge"/>
          <c:yMode val="edge"/>
          <c:x val="0.28394515717028801"/>
          <c:y val="0.77240858260763634"/>
          <c:w val="0.50260715585542659"/>
          <c:h val="6.1826811833811314E-2"/>
        </c:manualLayout>
      </c:layout>
      <c:overlay val="1"/>
      <c:txPr>
        <a:bodyPr/>
        <a:lstStyle/>
        <a:p>
          <a:pPr>
            <a:defRPr sz="1400" baseline="0"/>
          </a:pPr>
          <a:endParaRPr lang="sl-SI"/>
        </a:p>
      </c:txPr>
    </c:legend>
    <c:plotVisOnly val="1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title>
      <c:layout/>
    </c:title>
    <c:plotArea>
      <c:layout>
        <c:manualLayout>
          <c:layoutTarget val="inner"/>
          <c:xMode val="edge"/>
          <c:yMode val="edge"/>
          <c:x val="0.21557733689498002"/>
          <c:y val="3.01026264533081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List1!$A$2:$A$8</c:f>
              <c:strCache>
                <c:ptCount val="7"/>
                <c:pt idx="0">
                  <c:v>Porabljen material</c:v>
                </c:pt>
                <c:pt idx="1">
                  <c:v>Porabljena energija</c:v>
                </c:pt>
                <c:pt idx="2">
                  <c:v>Stroški storitev</c:v>
                </c:pt>
                <c:pt idx="3">
                  <c:v>Zavarovalne premije</c:v>
                </c:pt>
                <c:pt idx="4">
                  <c:v>Nadom.delavcem in reprez.</c:v>
                </c:pt>
                <c:pt idx="5">
                  <c:v>Amortizacija</c:v>
                </c:pt>
                <c:pt idx="6">
                  <c:v>Stroški dela</c:v>
                </c:pt>
              </c:strCache>
            </c:strRef>
          </c:cat>
          <c:val>
            <c:numRef>
              <c:f>List1!$B$2:$B$8</c:f>
              <c:numCache>
                <c:formatCode>#,##0_ ;\-#,##0" "</c:formatCode>
                <c:ptCount val="7"/>
                <c:pt idx="0">
                  <c:v>358659.4200000001</c:v>
                </c:pt>
                <c:pt idx="1">
                  <c:v>149188.28</c:v>
                </c:pt>
                <c:pt idx="2">
                  <c:v>259226.33</c:v>
                </c:pt>
                <c:pt idx="3">
                  <c:v>15015.859999999995</c:v>
                </c:pt>
                <c:pt idx="4">
                  <c:v>20688.07</c:v>
                </c:pt>
                <c:pt idx="5">
                  <c:v>25397.75</c:v>
                </c:pt>
                <c:pt idx="6">
                  <c:v>3776602.96</c:v>
                </c:pt>
              </c:numCache>
            </c:numRef>
          </c:val>
        </c:ser>
        <c:axId val="43047552"/>
        <c:axId val="81920384"/>
      </c:barChart>
      <c:catAx>
        <c:axId val="43047552"/>
        <c:scaling>
          <c:orientation val="minMax"/>
        </c:scaling>
        <c:axPos val="b"/>
        <c:tickLblPos val="nextTo"/>
        <c:txPr>
          <a:bodyPr/>
          <a:lstStyle/>
          <a:p>
            <a:pPr>
              <a:defRPr sz="1300" baseline="0">
                <a:solidFill>
                  <a:schemeClr val="tx1"/>
                </a:solidFill>
              </a:defRPr>
            </a:pPr>
            <a:endParaRPr lang="sl-SI"/>
          </a:p>
        </c:txPr>
        <c:crossAx val="81920384"/>
        <c:crosses val="autoZero"/>
        <c:auto val="1"/>
        <c:lblAlgn val="ctr"/>
        <c:lblOffset val="100"/>
      </c:catAx>
      <c:valAx>
        <c:axId val="81920384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43047552"/>
        <c:crosses val="autoZero"/>
        <c:crossBetween val="between"/>
        <c:majorUnit val="1000000"/>
        <c:minorUnit val="10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9927072267970173"/>
          <c:y val="0.93096609552623599"/>
          <c:w val="0.50260715585542659"/>
          <c:h val="6.1826811833811293E-2"/>
        </c:manualLayout>
      </c:layout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title>
      <c:tx>
        <c:rich>
          <a:bodyPr/>
          <a:lstStyle/>
          <a:p>
            <a:pPr>
              <a:defRPr/>
            </a:pPr>
            <a:r>
              <a:rPr lang="sl-SI" dirty="0" smtClean="0"/>
              <a:t>to </a:t>
            </a:r>
            <a:r>
              <a:rPr lang="sl-SI" dirty="0"/>
              <a:t>2010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List1!$A$2:$A$12</c:f>
              <c:strCache>
                <c:ptCount val="10"/>
                <c:pt idx="0">
                  <c:v>živila</c:v>
                </c:pt>
                <c:pt idx="1">
                  <c:v>učila</c:v>
                </c:pt>
                <c:pt idx="2">
                  <c:v>mat.za str.iz. + revije</c:v>
                </c:pt>
                <c:pt idx="3">
                  <c:v>pisarniški material</c:v>
                </c:pt>
                <c:pt idx="4">
                  <c:v>čistila</c:v>
                </c:pt>
                <c:pt idx="5">
                  <c:v>material za vzdrž.</c:v>
                </c:pt>
                <c:pt idx="6">
                  <c:v>material za vzdrž. vozil</c:v>
                </c:pt>
                <c:pt idx="7">
                  <c:v>delovna obleka</c:v>
                </c:pt>
                <c:pt idx="8">
                  <c:v>drug porabljen material</c:v>
                </c:pt>
                <c:pt idx="9">
                  <c:v>učbeniški sklad</c:v>
                </c:pt>
              </c:strCache>
            </c:strRef>
          </c:cat>
          <c:val>
            <c:numRef>
              <c:f>List1!$B$2:$B$12</c:f>
              <c:numCache>
                <c:formatCode>#,##0_ ;\-#,##0" "</c:formatCode>
                <c:ptCount val="11"/>
                <c:pt idx="0">
                  <c:v>247936.86</c:v>
                </c:pt>
                <c:pt idx="1">
                  <c:v>7754.22</c:v>
                </c:pt>
                <c:pt idx="2">
                  <c:v>6477.5</c:v>
                </c:pt>
                <c:pt idx="3">
                  <c:v>23011.83</c:v>
                </c:pt>
                <c:pt idx="4">
                  <c:v>27938.13</c:v>
                </c:pt>
                <c:pt idx="5">
                  <c:v>14389.23</c:v>
                </c:pt>
                <c:pt idx="6">
                  <c:v>1058.55</c:v>
                </c:pt>
                <c:pt idx="7">
                  <c:v>3337.42</c:v>
                </c:pt>
                <c:pt idx="8">
                  <c:v>4471.3</c:v>
                </c:pt>
                <c:pt idx="9">
                  <c:v>22284.38</c:v>
                </c:pt>
              </c:numCache>
            </c:numRef>
          </c:val>
        </c:ser>
        <c:axId val="81973632"/>
        <c:axId val="81975168"/>
      </c:barChart>
      <c:catAx>
        <c:axId val="8197363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1975168"/>
        <c:crosses val="autoZero"/>
        <c:auto val="1"/>
        <c:lblAlgn val="ctr"/>
        <c:lblOffset val="100"/>
      </c:catAx>
      <c:valAx>
        <c:axId val="81975168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1973632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321726290750331"/>
          <c:y val="0.93666934426194159"/>
          <c:w val="0.50260715585542659"/>
          <c:h val="6.0199790469763294E-2"/>
        </c:manualLayout>
      </c:layout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title>
      <c:layout/>
    </c:title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električna ener.</c:v>
                </c:pt>
                <c:pt idx="1">
                  <c:v>pogonsko gorivo</c:v>
                </c:pt>
                <c:pt idx="2">
                  <c:v>kuril.olje, plin za ogr.</c:v>
                </c:pt>
                <c:pt idx="3">
                  <c:v>SKUPAJ: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35609.65</c:v>
                </c:pt>
                <c:pt idx="1">
                  <c:v>4337.91</c:v>
                </c:pt>
                <c:pt idx="2">
                  <c:v>109240.72</c:v>
                </c:pt>
                <c:pt idx="3">
                  <c:v>149188.28</c:v>
                </c:pt>
              </c:numCache>
            </c:numRef>
          </c:val>
        </c:ser>
        <c:axId val="82139008"/>
        <c:axId val="82140544"/>
      </c:barChart>
      <c:catAx>
        <c:axId val="82139008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2140544"/>
        <c:crosses val="autoZero"/>
        <c:auto val="1"/>
        <c:lblAlgn val="ctr"/>
        <c:lblOffset val="100"/>
      </c:catAx>
      <c:valAx>
        <c:axId val="82140544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2139008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474981923075831"/>
          <c:y val="0.77839783043375632"/>
          <c:w val="0.50260715585542659"/>
          <c:h val="6.0199790469763294E-2"/>
        </c:manualLayout>
      </c:layout>
      <c:txPr>
        <a:bodyPr/>
        <a:lstStyle/>
        <a:p>
          <a:pPr>
            <a:defRPr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title>
      <c:layout/>
    </c:title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cat>
            <c:strRef>
              <c:f>List1!$A$2:$A$13</c:f>
              <c:strCache>
                <c:ptCount val="12"/>
                <c:pt idx="0">
                  <c:v>ŠVN, vstopnine</c:v>
                </c:pt>
                <c:pt idx="1">
                  <c:v>prevozi</c:v>
                </c:pt>
                <c:pt idx="2">
                  <c:v>telef.stor.</c:v>
                </c:pt>
                <c:pt idx="3">
                  <c:v>poštnina</c:v>
                </c:pt>
                <c:pt idx="4">
                  <c:v>čistilne storitve</c:v>
                </c:pt>
                <c:pt idx="5">
                  <c:v>vzdr.ostale opreme</c:v>
                </c:pt>
                <c:pt idx="6">
                  <c:v>vzdr.in popr.vozil</c:v>
                </c:pt>
                <c:pt idx="7">
                  <c:v>regist.in zavar.vozil</c:v>
                </c:pt>
                <c:pt idx="8">
                  <c:v>varovanje objektov</c:v>
                </c:pt>
                <c:pt idx="9">
                  <c:v>vzdržev.objektov</c:v>
                </c:pt>
                <c:pt idx="10">
                  <c:v>voda</c:v>
                </c:pt>
                <c:pt idx="11">
                  <c:v>komunal.stor.</c:v>
                </c:pt>
              </c:strCache>
            </c:strRef>
          </c:cat>
          <c:val>
            <c:numRef>
              <c:f>List1!$B$2:$B$13</c:f>
              <c:numCache>
                <c:formatCode>#,##0_ ;\-#,##0" "</c:formatCode>
                <c:ptCount val="12"/>
                <c:pt idx="0">
                  <c:v>79366.73</c:v>
                </c:pt>
                <c:pt idx="1">
                  <c:v>37545.65</c:v>
                </c:pt>
                <c:pt idx="2">
                  <c:v>9915.51</c:v>
                </c:pt>
                <c:pt idx="3">
                  <c:v>2356.88</c:v>
                </c:pt>
                <c:pt idx="4">
                  <c:v>24964.95</c:v>
                </c:pt>
                <c:pt idx="5">
                  <c:v>16189.16</c:v>
                </c:pt>
                <c:pt idx="6">
                  <c:v>755.91</c:v>
                </c:pt>
                <c:pt idx="7">
                  <c:v>714.25</c:v>
                </c:pt>
                <c:pt idx="8">
                  <c:v>6173.89</c:v>
                </c:pt>
                <c:pt idx="9">
                  <c:v>15044.47</c:v>
                </c:pt>
                <c:pt idx="10">
                  <c:v>12416.220000000003</c:v>
                </c:pt>
                <c:pt idx="11">
                  <c:v>21500.34</c:v>
                </c:pt>
              </c:numCache>
            </c:numRef>
          </c:val>
        </c:ser>
        <c:axId val="82354560"/>
        <c:axId val="82356096"/>
      </c:barChart>
      <c:catAx>
        <c:axId val="82354560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82356096"/>
        <c:crosses val="autoZero"/>
        <c:auto val="1"/>
        <c:lblAlgn val="ctr"/>
        <c:lblOffset val="100"/>
      </c:catAx>
      <c:valAx>
        <c:axId val="82356096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2354560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8082626426645235"/>
          <c:y val="0.88236347673901916"/>
          <c:w val="0.50260715585542659"/>
          <c:h val="6.0199790469763294E-2"/>
        </c:manualLayout>
      </c:layout>
      <c:txPr>
        <a:bodyPr/>
        <a:lstStyle/>
        <a:p>
          <a:pPr>
            <a:defRPr baseline="0">
              <a:solidFill>
                <a:schemeClr val="tx1"/>
              </a:solidFill>
            </a:defRPr>
          </a:pPr>
          <a:endParaRPr lang="sl-SI"/>
        </a:p>
      </c:txPr>
    </c:legend>
    <c:plotVisOnly val="1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37304458-6996-43A3-B248-112F4BA39C3E}" type="datetimeFigureOut">
              <a:rPr lang="sl-SI" smtClean="0"/>
              <a:pPr/>
              <a:t>18.04.2011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632B6C78-3D0D-40AE-B50C-A3C7B230E954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46FC7E14-C797-4A0C-B631-954C6CB095B0}" type="datetimeFigureOut">
              <a:rPr lang="sl-SI" smtClean="0"/>
              <a:pPr/>
              <a:t>18.04.2011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31838"/>
            <a:ext cx="4873625" cy="36560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33" tIns="47467" rIns="94933" bIns="47467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435" y="4631452"/>
            <a:ext cx="5491480" cy="4387691"/>
          </a:xfrm>
          <a:prstGeom prst="rect">
            <a:avLst/>
          </a:prstGeom>
        </p:spPr>
        <p:txBody>
          <a:bodyPr vert="horz" lIns="94933" tIns="47467" rIns="94933" bIns="47467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A45D4474-9C82-4DA2-8B56-22CF67537687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Znesek 42.221,91 € je sestavljen iz:</a:t>
            </a:r>
          </a:p>
          <a:p>
            <a:pPr>
              <a:buFontTx/>
              <a:buChar char="-"/>
            </a:pPr>
            <a:r>
              <a:rPr lang="sl-SI" dirty="0" smtClean="0"/>
              <a:t>17.871,48 € - nakup osnovnih sredstev iz nakazil MŠŠ za učila</a:t>
            </a:r>
          </a:p>
          <a:p>
            <a:pPr>
              <a:buFontTx/>
              <a:buChar char="-"/>
            </a:pPr>
            <a:r>
              <a:rPr lang="sl-SI" dirty="0" smtClean="0"/>
              <a:t>2.866,10</a:t>
            </a:r>
            <a:r>
              <a:rPr lang="sl-SI" baseline="0" dirty="0" smtClean="0"/>
              <a:t> € - nakup osnovnih sredstev iz donacij za šolski sklad</a:t>
            </a:r>
          </a:p>
          <a:p>
            <a:pPr>
              <a:buFontTx/>
              <a:buChar char="-"/>
            </a:pPr>
            <a:r>
              <a:rPr lang="sl-SI" baseline="0" dirty="0" smtClean="0"/>
              <a:t>21.484,33 – nakup novih učbenikov (prispevek staršev in nakazilo MŠŠ)</a:t>
            </a:r>
            <a:r>
              <a:rPr lang="sl-SI" dirty="0" smtClean="0"/>
              <a:t> 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13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14</a:t>
            </a:fld>
            <a:endParaRPr lang="sl-S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15</a:t>
            </a:fld>
            <a:endParaRPr lang="sl-S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17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nance 01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048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sl-SI" smtClean="0"/>
              <a:t>Kliknite, če želite urediti slog podnaslova matrice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18.04.2011</a:t>
            </a:fld>
            <a:endParaRPr lang="sl-SI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18.04.2011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896100" y="228600"/>
            <a:ext cx="1943100" cy="54864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1066800" y="228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18.04.2011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18.04.2011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18.04.2011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18.04.2011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18.04.2011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18.04.2011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18.04.2011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18.04.2011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18.04.2011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inance 01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D41382B-5408-4367-9929-C2B08905722A}" type="datetimeFigureOut">
              <a:rPr lang="sl-SI" smtClean="0"/>
              <a:pPr/>
              <a:t>18.04.2011</a:t>
            </a:fld>
            <a:endParaRPr 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15616" y="228600"/>
            <a:ext cx="7723584" cy="4712568"/>
          </a:xfrm>
        </p:spPr>
        <p:txBody>
          <a:bodyPr/>
          <a:lstStyle/>
          <a:p>
            <a:r>
              <a:rPr lang="sl-SI" dirty="0" smtClean="0"/>
              <a:t>FINANČNO POROČILO OSNOVNE ŠOLE STIČNA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endParaRPr lang="sl-SI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785786" y="500042"/>
          <a:ext cx="8143932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642910" y="428604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643042" y="571480"/>
            <a:ext cx="6815158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STROŠKI </a:t>
            </a:r>
            <a:r>
              <a:rPr lang="sl-SI" sz="2700" dirty="0" smtClean="0">
                <a:solidFill>
                  <a:srgbClr val="FF0000"/>
                </a:solidFill>
              </a:rPr>
              <a:t>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000100" y="642918"/>
          <a:ext cx="7929618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AMORTIZACIJA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285852" y="1000108"/>
          <a:ext cx="728667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ravokotnik 3"/>
          <p:cNvSpPr/>
          <p:nvPr/>
        </p:nvSpPr>
        <p:spPr>
          <a:xfrm>
            <a:off x="1571604" y="4509121"/>
            <a:ext cx="724886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400" dirty="0" smtClean="0">
                <a:solidFill>
                  <a:srgbClr val="7030A0"/>
                </a:solidFill>
              </a:rPr>
              <a:t>Znesek  25.397,75 € je sestavljen iz: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 9.670,88 € - nakup osnovnih sredstev iz nakazil MŠŠ 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 1.606,77 € - nakup osnovnih sredstev iz sredstev za šolski sklad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13.379,74 € - nakup osnovnih sredstev iz lastnih sredstev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     740,36 € - nakup domofona iz sredstev zavarovalnice</a:t>
            </a:r>
            <a:endParaRPr lang="sl-SI" sz="1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71604" y="500042"/>
            <a:ext cx="6886596" cy="71438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STROŠKI </a:t>
            </a:r>
            <a:r>
              <a:rPr lang="sl-SI" sz="2700" dirty="0" smtClean="0">
                <a:solidFill>
                  <a:srgbClr val="7030A0"/>
                </a:solidFill>
              </a:rPr>
              <a:t>DELA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142976" y="785794"/>
          <a:ext cx="7286676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71604" y="500042"/>
            <a:ext cx="6886596" cy="71438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STROŠKI </a:t>
            </a:r>
            <a:r>
              <a:rPr lang="sl-SI" sz="2700" dirty="0" smtClean="0">
                <a:solidFill>
                  <a:srgbClr val="7030A0"/>
                </a:solidFill>
              </a:rPr>
              <a:t>DELA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142976" y="714356"/>
          <a:ext cx="7286676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- ODHODKI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928670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00042"/>
            <a:ext cx="6715172" cy="500066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PRESEŽEK </a:t>
            </a:r>
            <a:r>
              <a:rPr lang="sl-SI" sz="2700" dirty="0" smtClean="0">
                <a:solidFill>
                  <a:srgbClr val="7030A0"/>
                </a:solidFill>
              </a:rPr>
              <a:t>PRIHODKOV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907704" y="692696"/>
          <a:ext cx="652194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PoljeZBesedilom 5"/>
          <p:cNvSpPr txBox="1"/>
          <p:nvPr/>
        </p:nvSpPr>
        <p:spPr>
          <a:xfrm>
            <a:off x="1331640" y="3789040"/>
            <a:ext cx="786422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dirty="0" smtClean="0"/>
              <a:t>RAZPOREDITEV PRESEŽKA:</a:t>
            </a:r>
          </a:p>
          <a:p>
            <a:endParaRPr lang="sl-SI" b="1" dirty="0" smtClean="0"/>
          </a:p>
          <a:p>
            <a:pPr>
              <a:buFontTx/>
              <a:buChar char="-"/>
            </a:pPr>
            <a:r>
              <a:rPr lang="sl-SI" dirty="0" smtClean="0"/>
              <a:t> 15.000,00 € - nakup osnovnih sredstev</a:t>
            </a:r>
          </a:p>
          <a:p>
            <a:pPr>
              <a:buFontTx/>
              <a:buChar char="-"/>
            </a:pPr>
            <a:r>
              <a:rPr lang="sl-SI" dirty="0" smtClean="0"/>
              <a:t> 20.000,00 € - pokrivanje stroškov naslednjega obračunskega obdobja</a:t>
            </a:r>
          </a:p>
          <a:p>
            <a:pPr>
              <a:buFontTx/>
              <a:buChar char="-"/>
            </a:pPr>
            <a:r>
              <a:rPr lang="sl-SI" dirty="0" smtClean="0"/>
              <a:t>   1.000,00 € - šolski sklad</a:t>
            </a:r>
          </a:p>
          <a:p>
            <a:pPr>
              <a:buFontTx/>
              <a:buChar char="-"/>
            </a:pPr>
            <a:r>
              <a:rPr lang="sl-SI" dirty="0" smtClean="0"/>
              <a:t>   </a:t>
            </a:r>
            <a:r>
              <a:rPr lang="sl-SI" dirty="0" smtClean="0"/>
              <a:t>9.649,35 € - </a:t>
            </a:r>
            <a:r>
              <a:rPr lang="sl-SI" dirty="0" smtClean="0"/>
              <a:t>nerazporejeno</a:t>
            </a:r>
          </a:p>
          <a:p>
            <a:pPr>
              <a:buFontTx/>
              <a:buChar char="-"/>
            </a:pPr>
            <a:endParaRPr lang="sl-S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BILANCA STANJA - AKTIVA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214282" y="571480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BILANCA STANJA - PASIVA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214282" y="571480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214282" y="571480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PRIHODKI OBČANOV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214282" y="928670"/>
          <a:ext cx="8358246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DRUGI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857232"/>
          <a:ext cx="828680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STROŠKI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MATERIALA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395536" y="332656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STROŠKI </a:t>
            </a:r>
            <a:r>
              <a:rPr lang="sl-SI" sz="2700" dirty="0" smtClean="0">
                <a:solidFill>
                  <a:srgbClr val="FF0000"/>
                </a:solidFill>
              </a:rPr>
              <a:t>ENERGIJE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642918"/>
          <a:ext cx="8286808" cy="585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Coins-S</Template>
  <TotalTime>1052</TotalTime>
  <Words>190</Words>
  <Application>Microsoft Office PowerPoint</Application>
  <PresentationFormat>Diaprojekcija na zaslonu (4:3)</PresentationFormat>
  <Paragraphs>51</Paragraphs>
  <Slides>17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17</vt:i4>
      </vt:variant>
    </vt:vector>
  </HeadingPairs>
  <TitlesOfParts>
    <vt:vector size="18" baseType="lpstr">
      <vt:lpstr>Default Design</vt:lpstr>
      <vt:lpstr>FINANČNO POROČILO OSNOVNE ŠOLE STIČNA</vt:lpstr>
      <vt:lpstr> BILANCA STANJA - AKTIVA </vt:lpstr>
      <vt:lpstr> BILANCA STANJA - PASIVA </vt:lpstr>
      <vt:lpstr> PRIHODKI </vt:lpstr>
      <vt:lpstr>PRIHODKI OBČANOV </vt:lpstr>
      <vt:lpstr>DRUGI PRIHODKI </vt:lpstr>
      <vt:lpstr>STROŠKI  </vt:lpstr>
      <vt:lpstr>Primerjava – STROŠKI MATERIALA </vt:lpstr>
      <vt:lpstr>STROŠKI ENERGIJE </vt:lpstr>
      <vt:lpstr>Primerjava – STROŠKI STORITEV   </vt:lpstr>
      <vt:lpstr>Primerjava – STROŠKI STORITEV   </vt:lpstr>
      <vt:lpstr>STROŠKI STORITEV   </vt:lpstr>
      <vt:lpstr>AMORTIZACIJA   </vt:lpstr>
      <vt:lpstr>STROŠKI DELA </vt:lpstr>
      <vt:lpstr>STROŠKI DELA  </vt:lpstr>
      <vt:lpstr>Primerjava - ODHODKI </vt:lpstr>
      <vt:lpstr>PRESEŽEK PRIHODKOV </vt:lpstr>
    </vt:vector>
  </TitlesOfParts>
  <Company>bb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Melita</dc:creator>
  <cp:lastModifiedBy>Melita</cp:lastModifiedBy>
  <cp:revision>91</cp:revision>
  <dcterms:created xsi:type="dcterms:W3CDTF">2008-02-26T14:04:13Z</dcterms:created>
  <dcterms:modified xsi:type="dcterms:W3CDTF">2011-04-18T05:04:15Z</dcterms:modified>
</cp:coreProperties>
</file>