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charts/chart8.xml" ContentType="application/vnd.openxmlformats-officedocument.drawingml.char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charts/chart4.xml" ContentType="application/vnd.openxmlformats-officedocument.drawingml.char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harts/chart9.xml" ContentType="application/vnd.openxmlformats-officedocument.drawingml.char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</p:sldMasterIdLst>
  <p:notesMasterIdLst>
    <p:notesMasterId r:id="rId23"/>
  </p:notesMasterIdLst>
  <p:sldIdLst>
    <p:sldId id="256" r:id="rId10"/>
    <p:sldId id="257" r:id="rId11"/>
    <p:sldId id="258" r:id="rId12"/>
    <p:sldId id="259" r:id="rId13"/>
    <p:sldId id="261" r:id="rId14"/>
    <p:sldId id="263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EF7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Delovni_list_programa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21557736556992368"/>
          <c:y val="3.0102659818651858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OBČANOV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4009314.86</c:v>
                </c:pt>
                <c:pt idx="1">
                  <c:v>349098.86</c:v>
                </c:pt>
                <c:pt idx="2">
                  <c:v>38474.42</c:v>
                </c:pt>
                <c:pt idx="3">
                  <c:v>4396888.1400000006</c:v>
                </c:pt>
              </c:numCache>
            </c:numRef>
          </c:val>
        </c:ser>
        <c:axId val="77028736"/>
        <c:axId val="77030528"/>
      </c:barChart>
      <c:catAx>
        <c:axId val="77028736"/>
        <c:scaling>
          <c:orientation val="minMax"/>
        </c:scaling>
        <c:axPos val="b"/>
        <c:tickLblPos val="nextTo"/>
        <c:crossAx val="77030528"/>
        <c:crosses val="autoZero"/>
        <c:auto val="1"/>
        <c:lblAlgn val="ctr"/>
        <c:lblOffset val="100"/>
      </c:catAx>
      <c:valAx>
        <c:axId val="77030528"/>
        <c:scaling>
          <c:orientation val="minMax"/>
        </c:scaling>
        <c:axPos val="l"/>
        <c:majorGridlines/>
        <c:numFmt formatCode="#,##0_ ;\-#,##0&quot; &quot;" sourceLinked="1"/>
        <c:tickLblPos val="nextTo"/>
        <c:crossAx val="77028736"/>
        <c:crosses val="autoZero"/>
        <c:crossBetween val="between"/>
      </c:valAx>
    </c:plotArea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21557733689497888"/>
          <c:y val="3.01026264533081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12255.140000000001</c:v>
                </c:pt>
                <c:pt idx="1">
                  <c:v>0</c:v>
                </c:pt>
                <c:pt idx="2">
                  <c:v>450</c:v>
                </c:pt>
              </c:numCache>
            </c:numRef>
          </c:val>
        </c:ser>
        <c:axId val="79316096"/>
        <c:axId val="79317632"/>
      </c:barChart>
      <c:catAx>
        <c:axId val="79316096"/>
        <c:scaling>
          <c:orientation val="minMax"/>
        </c:scaling>
        <c:axPos val="b"/>
        <c:tickLblPos val="nextTo"/>
        <c:crossAx val="79317632"/>
        <c:crosses val="autoZero"/>
        <c:auto val="1"/>
        <c:lblAlgn val="ctr"/>
        <c:lblOffset val="100"/>
      </c:catAx>
      <c:valAx>
        <c:axId val="79317632"/>
        <c:scaling>
          <c:orientation val="minMax"/>
          <c:max val="7000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400"/>
            </a:pPr>
            <a:endParaRPr lang="sl-SI"/>
          </a:p>
        </c:txPr>
        <c:crossAx val="79316096"/>
        <c:crosses val="autoZero"/>
        <c:crossBetween val="between"/>
        <c:majorUnit val="500"/>
        <c:minorUnit val="50"/>
      </c:valAx>
    </c:plotArea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21557733689497893"/>
          <c:y val="3.0102626453308162E-2"/>
          <c:w val="0.78442263443007765"/>
          <c:h val="0.57253515475339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List1!$A$2:$A$8</c:f>
              <c:strCache>
                <c:ptCount val="7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Zavarovalne premije</c:v>
                </c:pt>
                <c:pt idx="4">
                  <c:v>Nadom.delavcem in reprez.</c:v>
                </c:pt>
                <c:pt idx="5">
                  <c:v>Amortizacija</c:v>
                </c:pt>
                <c:pt idx="6">
                  <c:v>Stroški dela</c:v>
                </c:pt>
              </c:strCache>
            </c:strRef>
          </c:cat>
          <c:val>
            <c:numRef>
              <c:f>List1!$B$2:$B$8</c:f>
              <c:numCache>
                <c:formatCode>#,##0_ ;\-#,##0" "</c:formatCode>
                <c:ptCount val="7"/>
                <c:pt idx="0">
                  <c:v>368499.95</c:v>
                </c:pt>
                <c:pt idx="1">
                  <c:v>156143.62</c:v>
                </c:pt>
                <c:pt idx="2">
                  <c:v>231212.41999999998</c:v>
                </c:pt>
                <c:pt idx="3">
                  <c:v>15364.76</c:v>
                </c:pt>
                <c:pt idx="4">
                  <c:v>18542.490000000005</c:v>
                </c:pt>
                <c:pt idx="5">
                  <c:v>22992.45</c:v>
                </c:pt>
                <c:pt idx="6">
                  <c:v>3551128.4099999997</c:v>
                </c:pt>
              </c:numCache>
            </c:numRef>
          </c:val>
        </c:ser>
        <c:axId val="79342208"/>
        <c:axId val="79348096"/>
      </c:barChart>
      <c:catAx>
        <c:axId val="79342208"/>
        <c:scaling>
          <c:orientation val="minMax"/>
        </c:scaling>
        <c:axPos val="b"/>
        <c:tickLblPos val="nextTo"/>
        <c:crossAx val="79348096"/>
        <c:crosses val="autoZero"/>
        <c:auto val="1"/>
        <c:lblAlgn val="ctr"/>
        <c:lblOffset val="100"/>
      </c:catAx>
      <c:valAx>
        <c:axId val="79348096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400"/>
            </a:pPr>
            <a:endParaRPr lang="sl-SI"/>
          </a:p>
        </c:txPr>
        <c:crossAx val="79342208"/>
        <c:crosses val="autoZero"/>
        <c:crossBetween val="between"/>
        <c:majorUnit val="1000000"/>
        <c:minorUnit val="10000"/>
      </c:valAx>
    </c:plotArea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List1!$A$2:$A$12</c:f>
              <c:strCache>
                <c:ptCount val="10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</c:strCache>
            </c:strRef>
          </c:cat>
          <c:val>
            <c:numRef>
              <c:f>List1!$B$2:$B$12</c:f>
              <c:numCache>
                <c:formatCode>#,##0_ ;\-#,##0" "</c:formatCode>
                <c:ptCount val="11"/>
                <c:pt idx="0">
                  <c:v>242668.71000000002</c:v>
                </c:pt>
                <c:pt idx="1">
                  <c:v>10777.97</c:v>
                </c:pt>
                <c:pt idx="2">
                  <c:v>8693.8599999999988</c:v>
                </c:pt>
                <c:pt idx="3">
                  <c:v>22975</c:v>
                </c:pt>
                <c:pt idx="4">
                  <c:v>27554.54</c:v>
                </c:pt>
                <c:pt idx="5">
                  <c:v>13515</c:v>
                </c:pt>
                <c:pt idx="6">
                  <c:v>469.09</c:v>
                </c:pt>
                <c:pt idx="7">
                  <c:v>3629.32</c:v>
                </c:pt>
                <c:pt idx="8">
                  <c:v>10270.39</c:v>
                </c:pt>
                <c:pt idx="9">
                  <c:v>27946.07</c:v>
                </c:pt>
              </c:numCache>
            </c:numRef>
          </c:val>
        </c:ser>
        <c:axId val="79417728"/>
        <c:axId val="79419264"/>
      </c:barChart>
      <c:catAx>
        <c:axId val="79417728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/>
            </a:pPr>
            <a:endParaRPr lang="sl-SI"/>
          </a:p>
        </c:txPr>
        <c:crossAx val="79419264"/>
        <c:crosses val="autoZero"/>
        <c:auto val="1"/>
        <c:lblAlgn val="ctr"/>
        <c:lblOffset val="100"/>
      </c:catAx>
      <c:valAx>
        <c:axId val="79419264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400"/>
            </a:pPr>
            <a:endParaRPr lang="sl-SI"/>
          </a:p>
        </c:txPr>
        <c:crossAx val="79417728"/>
        <c:crosses val="autoZero"/>
        <c:crossBetween val="between"/>
      </c:valAx>
    </c:plotArea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List1!$A$2:$A$5</c:f>
              <c:strCache>
                <c:ptCount val="4"/>
                <c:pt idx="0">
                  <c:v>električna ener.</c:v>
                </c:pt>
                <c:pt idx="1">
                  <c:v>pogonsko gorivo</c:v>
                </c:pt>
                <c:pt idx="2">
                  <c:v>kuril.olje, plin za ogr.</c:v>
                </c:pt>
                <c:pt idx="3">
                  <c:v>SKUPAJ: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44960.15</c:v>
                </c:pt>
                <c:pt idx="1">
                  <c:v>3467.4</c:v>
                </c:pt>
                <c:pt idx="2">
                  <c:v>107716.07</c:v>
                </c:pt>
                <c:pt idx="3">
                  <c:v>156143.62</c:v>
                </c:pt>
              </c:numCache>
            </c:numRef>
          </c:val>
        </c:ser>
        <c:axId val="79598720"/>
        <c:axId val="79600256"/>
      </c:barChart>
      <c:catAx>
        <c:axId val="7959872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/>
            </a:pPr>
            <a:endParaRPr lang="sl-SI"/>
          </a:p>
        </c:txPr>
        <c:crossAx val="79600256"/>
        <c:crosses val="autoZero"/>
        <c:auto val="1"/>
        <c:lblAlgn val="ctr"/>
        <c:lblOffset val="100"/>
      </c:catAx>
      <c:valAx>
        <c:axId val="79600256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400"/>
            </a:pPr>
            <a:endParaRPr lang="sl-SI"/>
          </a:p>
        </c:txPr>
        <c:crossAx val="79598720"/>
        <c:crosses val="autoZero"/>
        <c:crossBetween val="between"/>
      </c:valAx>
    </c:plotArea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List1!$A$2:$A$13</c:f>
              <c:strCache>
                <c:ptCount val="12"/>
                <c:pt idx="0">
                  <c:v>ŠVN, vstopnine</c:v>
                </c:pt>
                <c:pt idx="1">
                  <c:v>prevozi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  <c:pt idx="10">
                  <c:v>voda</c:v>
                </c:pt>
                <c:pt idx="11">
                  <c:v>komunal.stor.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52709.880000000005</c:v>
                </c:pt>
                <c:pt idx="1">
                  <c:v>28131.77</c:v>
                </c:pt>
                <c:pt idx="2">
                  <c:v>9654.56</c:v>
                </c:pt>
                <c:pt idx="3">
                  <c:v>2108.7799999999997</c:v>
                </c:pt>
                <c:pt idx="4">
                  <c:v>23822.75</c:v>
                </c:pt>
                <c:pt idx="5">
                  <c:v>19986.480000000003</c:v>
                </c:pt>
                <c:pt idx="6">
                  <c:v>989.84999999999991</c:v>
                </c:pt>
                <c:pt idx="7">
                  <c:v>680.19</c:v>
                </c:pt>
                <c:pt idx="8">
                  <c:v>4476.34</c:v>
                </c:pt>
                <c:pt idx="9">
                  <c:v>31394.829999999998</c:v>
                </c:pt>
                <c:pt idx="10">
                  <c:v>9674.1299999999974</c:v>
                </c:pt>
                <c:pt idx="11">
                  <c:v>19816.07</c:v>
                </c:pt>
              </c:numCache>
            </c:numRef>
          </c:val>
        </c:ser>
        <c:axId val="42040704"/>
        <c:axId val="42046592"/>
      </c:barChart>
      <c:catAx>
        <c:axId val="4204070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/>
            </a:pPr>
            <a:endParaRPr lang="sl-SI"/>
          </a:p>
        </c:txPr>
        <c:crossAx val="42046592"/>
        <c:crosses val="autoZero"/>
        <c:auto val="1"/>
        <c:lblAlgn val="ctr"/>
        <c:lblOffset val="100"/>
      </c:catAx>
      <c:valAx>
        <c:axId val="42046592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200" baseline="0"/>
            </a:pPr>
            <a:endParaRPr lang="sl-SI"/>
          </a:p>
        </c:txPr>
        <c:crossAx val="42040704"/>
        <c:crosses val="autoZero"/>
        <c:crossBetween val="between"/>
        <c:majorUnit val="5000"/>
      </c:valAx>
    </c:plotArea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List1!$A$2:$A$13</c:f>
              <c:strCache>
                <c:ptCount val="12"/>
                <c:pt idx="0">
                  <c:v>dimnik.stor.</c:v>
                </c:pt>
                <c:pt idx="1">
                  <c:v>vzdr.račun.prog.</c:v>
                </c:pt>
                <c:pt idx="2">
                  <c:v>založ.,tisk., oglaš.stor.</c:v>
                </c:pt>
                <c:pt idx="3">
                  <c:v>sanitarni pregl.</c:v>
                </c:pt>
                <c:pt idx="4">
                  <c:v>zdrav.pregledi</c:v>
                </c:pt>
                <c:pt idx="5">
                  <c:v>študentsko delo</c:v>
                </c:pt>
                <c:pt idx="6">
                  <c:v>avtorski hon, podj.pog.</c:v>
                </c:pt>
                <c:pt idx="7">
                  <c:v>ag.prov.in bančne st.</c:v>
                </c:pt>
                <c:pt idx="8">
                  <c:v>prijavnine-tekmovanja</c:v>
                </c:pt>
                <c:pt idx="9">
                  <c:v>str.izobraževanja</c:v>
                </c:pt>
                <c:pt idx="10">
                  <c:v>str.reprezentance</c:v>
                </c:pt>
                <c:pt idx="11">
                  <c:v>druge storitve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1281.3800000000001</c:v>
                </c:pt>
                <c:pt idx="1">
                  <c:v>3807.05</c:v>
                </c:pt>
                <c:pt idx="2">
                  <c:v>5379.42</c:v>
                </c:pt>
                <c:pt idx="3">
                  <c:v>1715.53</c:v>
                </c:pt>
                <c:pt idx="4">
                  <c:v>2339.6999999999998</c:v>
                </c:pt>
                <c:pt idx="5">
                  <c:v>968.07</c:v>
                </c:pt>
                <c:pt idx="6">
                  <c:v>2246.35</c:v>
                </c:pt>
                <c:pt idx="7">
                  <c:v>1274.01</c:v>
                </c:pt>
                <c:pt idx="8">
                  <c:v>1139.3699999999999</c:v>
                </c:pt>
                <c:pt idx="9">
                  <c:v>13004.6</c:v>
                </c:pt>
                <c:pt idx="10">
                  <c:v>1571.43</c:v>
                </c:pt>
                <c:pt idx="11">
                  <c:v>4311.05</c:v>
                </c:pt>
              </c:numCache>
            </c:numRef>
          </c:val>
        </c:ser>
        <c:axId val="42880000"/>
        <c:axId val="42910464"/>
      </c:barChart>
      <c:catAx>
        <c:axId val="428800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sl-SI"/>
          </a:p>
        </c:txPr>
        <c:crossAx val="42910464"/>
        <c:crosses val="autoZero"/>
        <c:auto val="1"/>
        <c:lblAlgn val="ctr"/>
        <c:lblOffset val="100"/>
      </c:catAx>
      <c:valAx>
        <c:axId val="42910464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200" baseline="0"/>
            </a:pPr>
            <a:endParaRPr lang="sl-SI"/>
          </a:p>
        </c:txPr>
        <c:crossAx val="42880000"/>
        <c:crosses val="autoZero"/>
        <c:crossBetween val="between"/>
        <c:majorUnit val="5000"/>
      </c:valAx>
    </c:plotArea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42"/>
  <c:chart>
    <c:title>
      <c:layout/>
    </c:title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Leto 2008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List1!$A$2:$A$6</c:f>
              <c:strCache>
                <c:ptCount val="5"/>
                <c:pt idx="0">
                  <c:v>revizor.,svetov.stor.,razpisi</c:v>
                </c:pt>
                <c:pt idx="1">
                  <c:v>storitev varstva pri delu</c:v>
                </c:pt>
                <c:pt idx="2">
                  <c:v>sodni stroški, odvetniš.stor.</c:v>
                </c:pt>
                <c:pt idx="3">
                  <c:v>zavarovalna premija</c:v>
                </c:pt>
                <c:pt idx="4">
                  <c:v>nadomestila del.-dnev.kil.</c:v>
                </c:pt>
              </c:strCache>
            </c:strRef>
          </c:cat>
          <c:val>
            <c:numRef>
              <c:f>List1!$B$2:$B$6</c:f>
              <c:numCache>
                <c:formatCode>#,##0_ ;\-#,##0" "</c:formatCode>
                <c:ptCount val="5"/>
                <c:pt idx="0">
                  <c:v>1557.5</c:v>
                </c:pt>
                <c:pt idx="1">
                  <c:v>2472.9100000000003</c:v>
                </c:pt>
                <c:pt idx="2">
                  <c:v>3953.18</c:v>
                </c:pt>
                <c:pt idx="3">
                  <c:v>15425.58</c:v>
                </c:pt>
                <c:pt idx="4">
                  <c:v>16971.060000000001</c:v>
                </c:pt>
              </c:numCache>
            </c:numRef>
          </c:val>
        </c:ser>
        <c:axId val="84148992"/>
        <c:axId val="84150528"/>
      </c:barChart>
      <c:catAx>
        <c:axId val="841489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sl-SI"/>
          </a:p>
        </c:txPr>
        <c:crossAx val="84150528"/>
        <c:crosses val="autoZero"/>
        <c:auto val="1"/>
        <c:lblAlgn val="ctr"/>
        <c:lblOffset val="100"/>
      </c:catAx>
      <c:valAx>
        <c:axId val="84150528"/>
        <c:scaling>
          <c:orientation val="minMax"/>
        </c:scaling>
        <c:axPos val="l"/>
        <c:majorGridlines/>
        <c:numFmt formatCode="#,##0_ ;\-#,##0&quot; &quot;" sourceLinked="1"/>
        <c:tickLblPos val="nextTo"/>
        <c:txPr>
          <a:bodyPr/>
          <a:lstStyle/>
          <a:p>
            <a:pPr>
              <a:defRPr sz="1200" baseline="0"/>
            </a:pPr>
            <a:endParaRPr lang="sl-SI"/>
          </a:p>
        </c:txPr>
        <c:crossAx val="84148992"/>
        <c:crosses val="autoZero"/>
        <c:crossBetween val="between"/>
        <c:majorUnit val="5000"/>
      </c:valAx>
    </c:plotArea>
    <c:plotVisOnly val="1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chart>
    <c:plotArea>
      <c:layout>
        <c:manualLayout>
          <c:layoutTarget val="inner"/>
          <c:xMode val="edge"/>
          <c:yMode val="edge"/>
          <c:x val="0.15534837659181491"/>
          <c:y val="4.4861391929187228E-2"/>
          <c:w val="0.56819711772139592"/>
          <c:h val="0.50544005772915068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SKUPAJ STROŠKI</c:v>
                </c:pt>
              </c:strCache>
            </c:strRef>
          </c:tx>
          <c:cat>
            <c:strRef>
              <c:f>List1!$A$2:$A$7</c:f>
              <c:strCache>
                <c:ptCount val="5"/>
                <c:pt idx="0">
                  <c:v>Stroški materiala</c:v>
                </c:pt>
                <c:pt idx="1">
                  <c:v>Stroški storitev</c:v>
                </c:pt>
                <c:pt idx="2">
                  <c:v>amortizacija</c:v>
                </c:pt>
                <c:pt idx="3">
                  <c:v>Stroški dela</c:v>
                </c:pt>
                <c:pt idx="4">
                  <c:v>Drugi stroški in odhodki</c:v>
                </c:pt>
              </c:strCache>
            </c:strRef>
          </c:cat>
          <c:val>
            <c:numRef>
              <c:f>List1!$B$2:$B$7</c:f>
              <c:numCache>
                <c:formatCode>#,##0</c:formatCode>
                <c:ptCount val="6"/>
                <c:pt idx="0">
                  <c:v>524808</c:v>
                </c:pt>
                <c:pt idx="1">
                  <c:v>282700</c:v>
                </c:pt>
                <c:pt idx="2">
                  <c:v>22992</c:v>
                </c:pt>
                <c:pt idx="3">
                  <c:v>3551128</c:v>
                </c:pt>
                <c:pt idx="4">
                  <c:v>12705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Posredni stroški</c:v>
                </c:pt>
              </c:strCache>
            </c:strRef>
          </c:tx>
          <c:cat>
            <c:strRef>
              <c:f>List1!$A$2:$A$7</c:f>
              <c:strCache>
                <c:ptCount val="5"/>
                <c:pt idx="0">
                  <c:v>Stroški materiala</c:v>
                </c:pt>
                <c:pt idx="1">
                  <c:v>Stroški storitev</c:v>
                </c:pt>
                <c:pt idx="2">
                  <c:v>amortizacija</c:v>
                </c:pt>
                <c:pt idx="3">
                  <c:v>Stroški dela</c:v>
                </c:pt>
                <c:pt idx="4">
                  <c:v>Drugi stroški in odhodki</c:v>
                </c:pt>
              </c:strCache>
            </c:strRef>
          </c:cat>
          <c:val>
            <c:numRef>
              <c:f>List1!$C$2:$C$7</c:f>
              <c:numCache>
                <c:formatCode>#,##0</c:formatCode>
                <c:ptCount val="6"/>
                <c:pt idx="0">
                  <c:v>45994</c:v>
                </c:pt>
                <c:pt idx="1">
                  <c:v>76257</c:v>
                </c:pt>
                <c:pt idx="2">
                  <c:v>22992</c:v>
                </c:pt>
                <c:pt idx="3">
                  <c:v>3551128</c:v>
                </c:pt>
                <c:pt idx="4">
                  <c:v>12705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Neposredni stroški</c:v>
                </c:pt>
              </c:strCache>
            </c:strRef>
          </c:tx>
          <c:cat>
            <c:strRef>
              <c:f>List1!$A$2:$A$7</c:f>
              <c:strCache>
                <c:ptCount val="5"/>
                <c:pt idx="0">
                  <c:v>Stroški materiala</c:v>
                </c:pt>
                <c:pt idx="1">
                  <c:v>Stroški storitev</c:v>
                </c:pt>
                <c:pt idx="2">
                  <c:v>amortizacija</c:v>
                </c:pt>
                <c:pt idx="3">
                  <c:v>Stroški dela</c:v>
                </c:pt>
                <c:pt idx="4">
                  <c:v>Drugi stroški in odhodki</c:v>
                </c:pt>
              </c:strCache>
            </c:strRef>
          </c:cat>
          <c:val>
            <c:numRef>
              <c:f>List1!$D$2:$D$7</c:f>
              <c:numCache>
                <c:formatCode>#,##0</c:formatCode>
                <c:ptCount val="6"/>
                <c:pt idx="0">
                  <c:v>478814</c:v>
                </c:pt>
                <c:pt idx="1">
                  <c:v>206443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axId val="62376960"/>
        <c:axId val="73271552"/>
      </c:barChart>
      <c:catAx>
        <c:axId val="62376960"/>
        <c:scaling>
          <c:orientation val="minMax"/>
        </c:scaling>
        <c:axPos val="b"/>
        <c:numFmt formatCode="#,##0" sourceLinked="1"/>
        <c:tickLblPos val="nextTo"/>
        <c:crossAx val="73271552"/>
        <c:crosses val="autoZero"/>
        <c:auto val="1"/>
        <c:lblAlgn val="ctr"/>
        <c:lblOffset val="100"/>
      </c:catAx>
      <c:valAx>
        <c:axId val="73271552"/>
        <c:scaling>
          <c:orientation val="minMax"/>
        </c:scaling>
        <c:axPos val="l"/>
        <c:majorGridlines/>
        <c:numFmt formatCode="#,##0" sourceLinked="1"/>
        <c:tickLblPos val="nextTo"/>
        <c:crossAx val="6237696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sl-SI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74E5B-1FCA-4843-B04B-CF63200117FF}" type="datetimeFigureOut">
              <a:rPr lang="sl-SI" smtClean="0"/>
              <a:pPr/>
              <a:t>25.01.2010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794C9-16FD-4F88-B250-58035A32AA44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794C9-16FD-4F88-B250-58035A32AA44}" type="slidenum">
              <a:rPr lang="sl-SI" smtClean="0"/>
              <a:pPr/>
              <a:t>1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794C9-16FD-4F88-B250-58035A32AA44}" type="slidenum">
              <a:rPr lang="sl-SI" smtClean="0"/>
              <a:pPr/>
              <a:t>4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25.01.2010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25.01.2010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25.01.2010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25.01.2010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25.01.2010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25.01.2010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25.01.2010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25.01.2010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25.01.2010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25.01.2010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5184-80ED-4EEE-94E2-90517B34E3EE}" type="datetimeFigureOut">
              <a:rPr lang="sl-SI" smtClean="0"/>
              <a:pPr/>
              <a:t>25.01.2010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45184-80ED-4EEE-94E2-90517B34E3EE}" type="datetimeFigureOut">
              <a:rPr lang="sl-SI" smtClean="0"/>
              <a:pPr/>
              <a:t>25.01.2010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BC820-4BF6-47ED-BB07-2F284CA0C112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1382B-5408-4367-9929-C2B08905722A}" type="datetimeFigureOut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25.01.2010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98736-EA51-4FCF-AB6B-0624497A6F61}" type="slidenum">
              <a:rPr lang="sl-SI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sl-SI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8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9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43852" cy="4643470"/>
          </a:xfrm>
        </p:spPr>
        <p:txBody>
          <a:bodyPr>
            <a:normAutofit fontScale="90000"/>
          </a:bodyPr>
          <a:lstStyle/>
          <a:p>
            <a:r>
              <a:rPr lang="sl-SI" sz="2200" dirty="0" smtClean="0"/>
              <a:t>CENTER ZA POSLOVNO USPOSABLJANJE</a:t>
            </a:r>
            <a:br>
              <a:rPr lang="sl-SI" sz="2200" dirty="0" smtClean="0"/>
            </a:br>
            <a:r>
              <a:rPr lang="sl-SI" sz="2200" dirty="0" smtClean="0"/>
              <a:t>V I Š J A   S T R O K O V N A   Š O L A</a:t>
            </a:r>
            <a:br>
              <a:rPr lang="sl-SI" sz="2200" dirty="0" smtClean="0"/>
            </a:b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Diplomska naloga</a:t>
            </a:r>
            <a:br>
              <a:rPr lang="sl-SI" dirty="0" smtClean="0"/>
            </a:br>
            <a:r>
              <a:rPr lang="sl-SI" dirty="0" smtClean="0"/>
              <a:t/>
            </a:r>
            <a:br>
              <a:rPr lang="sl-SI" dirty="0" smtClean="0"/>
            </a:br>
            <a:r>
              <a:rPr lang="sl-SI" b="1" dirty="0" smtClean="0"/>
              <a:t>ANALIZA STROŠKOV V OSNOVNI ŠOLI STIČNA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5072074"/>
            <a:ext cx="6400800" cy="566726"/>
          </a:xfrm>
        </p:spPr>
        <p:txBody>
          <a:bodyPr>
            <a:normAutofit lnSpcReduction="10000"/>
          </a:bodyPr>
          <a:lstStyle/>
          <a:p>
            <a:r>
              <a:rPr lang="sl-SI" b="1" dirty="0" smtClean="0"/>
              <a:t>Melita Žlajpah</a:t>
            </a:r>
            <a:endParaRPr lang="sl-SI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642910" y="128586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642910" y="128586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642910" y="128586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bg1"/>
                </a:solidFill>
              </a:rPr>
              <a:t>Razporeditev stroškov</a:t>
            </a:r>
            <a:endParaRPr lang="sl-SI" dirty="0">
              <a:solidFill>
                <a:schemeClr val="bg1"/>
              </a:solidFill>
            </a:endParaRPr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Cilji: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- stroški v javnem sektorju </a:t>
            </a:r>
          </a:p>
          <a:p>
            <a:r>
              <a:rPr lang="sl-SI" dirty="0" smtClean="0"/>
              <a:t>- razporeditev stroškov šole po stroškovnih nosilcih</a:t>
            </a:r>
          </a:p>
          <a:p>
            <a:r>
              <a:rPr lang="sl-SI" dirty="0" smtClean="0"/>
              <a:t>- odstopanja višine stroškov leta 2008 glede na finančni plan</a:t>
            </a:r>
            <a:endParaRPr lang="sl-SI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Metode dela: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- preučitev literature za področje javnega sektorja</a:t>
            </a:r>
          </a:p>
          <a:p>
            <a:r>
              <a:rPr lang="sl-SI" dirty="0" smtClean="0"/>
              <a:t>- praktični del:</a:t>
            </a:r>
          </a:p>
          <a:p>
            <a:pPr lvl="4"/>
            <a:r>
              <a:rPr lang="sl-SI" dirty="0" smtClean="0"/>
              <a:t>- analitični podatki  iz glavne knjige računovodstva šole</a:t>
            </a:r>
          </a:p>
          <a:p>
            <a:pPr lvl="4"/>
            <a:r>
              <a:rPr lang="sl-SI" dirty="0" smtClean="0"/>
              <a:t>- tabele iz stroškovnega računovodstva</a:t>
            </a:r>
          </a:p>
          <a:p>
            <a:pPr lvl="4"/>
            <a:r>
              <a:rPr lang="sl-SI" dirty="0" smtClean="0"/>
              <a:t>- letno poročilo OŠ Stična za leti 2007 in 2008</a:t>
            </a:r>
          </a:p>
          <a:p>
            <a:pPr lvl="4"/>
            <a:r>
              <a:rPr lang="sl-SI" dirty="0" smtClean="0"/>
              <a:t>- finančni načrt za leto 2010</a:t>
            </a:r>
          </a:p>
          <a:p>
            <a:pPr lvl="4"/>
            <a:r>
              <a:rPr lang="sl-SI" dirty="0" smtClean="0"/>
              <a:t>- poročilo za svet šole za leto 2008</a:t>
            </a:r>
            <a:endParaRPr lang="sl-SI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OSNOVNA ŠOLA STIČNA</a:t>
            </a:r>
            <a:endParaRPr lang="sl-SI" dirty="0"/>
          </a:p>
        </p:txBody>
      </p:sp>
      <p:pic>
        <p:nvPicPr>
          <p:cNvPr id="4" name="Ograda vsebine 3" descr="sticna0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7158" y="3714752"/>
            <a:ext cx="1571636" cy="1178727"/>
          </a:xfrm>
        </p:spPr>
      </p:pic>
      <p:pic>
        <p:nvPicPr>
          <p:cNvPr id="5" name="Slika 4" descr="ambru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388" y="5429264"/>
            <a:ext cx="1643074" cy="1232306"/>
          </a:xfrm>
          <a:prstGeom prst="rect">
            <a:avLst/>
          </a:prstGeom>
        </p:spPr>
      </p:pic>
      <p:pic>
        <p:nvPicPr>
          <p:cNvPr id="6" name="Slika 5" descr="krk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5500702"/>
            <a:ext cx="1500198" cy="1125149"/>
          </a:xfrm>
          <a:prstGeom prst="rect">
            <a:avLst/>
          </a:prstGeom>
        </p:spPr>
      </p:pic>
      <p:pic>
        <p:nvPicPr>
          <p:cNvPr id="7" name="Slika 6" descr="muljav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29388" y="3786190"/>
            <a:ext cx="1428760" cy="1071570"/>
          </a:xfrm>
          <a:prstGeom prst="rect">
            <a:avLst/>
          </a:prstGeom>
        </p:spPr>
      </p:pic>
      <p:pic>
        <p:nvPicPr>
          <p:cNvPr id="8" name="Slika 7" descr="Višnja Gor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00430" y="3714752"/>
            <a:ext cx="1500198" cy="1125149"/>
          </a:xfrm>
          <a:prstGeom prst="rect">
            <a:avLst/>
          </a:prstGeom>
        </p:spPr>
      </p:pic>
      <p:pic>
        <p:nvPicPr>
          <p:cNvPr id="9" name="Slika 8" descr="zagradec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428992" y="5429264"/>
            <a:ext cx="1597118" cy="120050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28860" y="1214422"/>
            <a:ext cx="347662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858048" cy="857256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-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1357298"/>
          <a:ext cx="8286808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- ODHODKI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1071546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STROŠKI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1071546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STROŠKI MATERIALA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1071546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3EF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4000" dirty="0" smtClean="0">
                <a:solidFill>
                  <a:srgbClr val="FF0000"/>
                </a:solidFill>
              </a:rPr>
              <a:t>Primerjava – STROŠKI ENERGIJE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/>
        </p:nvGraphicFramePr>
        <p:xfrm>
          <a:off x="428596" y="1071546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133</Words>
  <Application>Microsoft Office PowerPoint</Application>
  <PresentationFormat>Diaprojekcija na zaslonu (4:3)</PresentationFormat>
  <Paragraphs>34</Paragraphs>
  <Slides>13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9</vt:i4>
      </vt:variant>
      <vt:variant>
        <vt:lpstr>Naslovi diapozitivov</vt:lpstr>
      </vt:variant>
      <vt:variant>
        <vt:i4>13</vt:i4>
      </vt:variant>
    </vt:vector>
  </HeadingPairs>
  <TitlesOfParts>
    <vt:vector size="22" baseType="lpstr">
      <vt:lpstr>Officeova tema</vt:lpstr>
      <vt:lpstr>1_Officeova tema</vt:lpstr>
      <vt:lpstr>2_Officeova tema</vt:lpstr>
      <vt:lpstr>3_Officeova tema</vt:lpstr>
      <vt:lpstr>4_Officeova tema</vt:lpstr>
      <vt:lpstr>5_Officeova tema</vt:lpstr>
      <vt:lpstr>6_Officeova tema</vt:lpstr>
      <vt:lpstr>7_Officeova tema</vt:lpstr>
      <vt:lpstr>8_Officeova tema</vt:lpstr>
      <vt:lpstr>CENTER ZA POSLOVNO USPOSABLJANJE V I Š J A   S T R O K O V N A   Š O L A  Diplomska naloga  ANALIZA STROŠKOV V OSNOVNI ŠOLI STIČNA </vt:lpstr>
      <vt:lpstr>Cilji:</vt:lpstr>
      <vt:lpstr>Metode dela:</vt:lpstr>
      <vt:lpstr>OSNOVNA ŠOLA STIČNA</vt:lpstr>
      <vt:lpstr>Primerjava - PRIHODKI </vt:lpstr>
      <vt:lpstr>Primerjava - ODHODKI </vt:lpstr>
      <vt:lpstr>Primerjava – STROŠKI  </vt:lpstr>
      <vt:lpstr>Primerjava – STROŠKI MATERIALA </vt:lpstr>
      <vt:lpstr>Primerjava – STROŠKI ENERGIJE </vt:lpstr>
      <vt:lpstr>Primerjava – STROŠKI STORITEV   </vt:lpstr>
      <vt:lpstr>Primerjava – STROŠKI STORITEV   </vt:lpstr>
      <vt:lpstr>Primerjava – STROŠKI STORITEV   </vt:lpstr>
      <vt:lpstr>Razporeditev stroškov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CENTER ZA POSLOVNO USPOSABLJANJE V I Š J A   S T R O K O V N A   Š O L A  Diplomska naloga  ANALIZA STROŠKOV V OSNOVNI ŠOLI STIČNA </dc:title>
  <cp:lastModifiedBy>Melita</cp:lastModifiedBy>
  <cp:revision>17</cp:revision>
  <dcterms:modified xsi:type="dcterms:W3CDTF">2010-01-25T10:41:00Z</dcterms:modified>
</cp:coreProperties>
</file>