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D05"/>
    <a:srgbClr val="A5C004"/>
    <a:srgbClr val="66FF66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6655C-A70E-49FA-8A1F-6FCB4D98D815}" type="datetimeFigureOut">
              <a:rPr lang="sl-SI" smtClean="0"/>
              <a:pPr/>
              <a:t>3.6.2008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697B9-0EAF-4939-A29E-AB43D6213CE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697B9-0EAF-4939-A29E-AB43D6213CE2}" type="slidenum">
              <a:rPr lang="sl-SI" smtClean="0"/>
              <a:pPr/>
              <a:t>9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Ograda opomb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  <p:sp>
        <p:nvSpPr>
          <p:cNvPr id="7172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62C392-DCF1-42C3-8FD7-13AFDBBF7157}" type="slidenum">
              <a:rPr lang="sl-SI" smtClean="0"/>
              <a:pPr/>
              <a:t>10</a:t>
            </a:fld>
            <a:endParaRPr lang="sl-SI" smtClean="0"/>
          </a:p>
        </p:txBody>
      </p:sp>
      <p:sp>
        <p:nvSpPr>
          <p:cNvPr id="7173" name="Ograda datuma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fld id="{1E3DDA4E-1443-4519-8DF0-8591A0B22266}" type="datetime1">
              <a:rPr lang="sl-SI" smtClean="0"/>
              <a:pPr/>
              <a:t>3.6.2008</a:t>
            </a:fld>
            <a:endParaRPr lang="sl-SI" smtClean="0"/>
          </a:p>
        </p:txBody>
      </p:sp>
      <p:sp>
        <p:nvSpPr>
          <p:cNvPr id="7174" name="Ograda noge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6675" y="1792288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22475" y="35480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4D8128C-2B0D-40D3-9A78-A31A3C289174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5EE948F-F3EE-45E2-BB9A-3E95EF47F4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EA06AF-6538-4D55-9750-81D99281CACC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DB027-4A69-4531-AF08-B87AE68BF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7200900" y="274638"/>
            <a:ext cx="183515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692275" y="274638"/>
            <a:ext cx="5356225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FE476B-8415-4003-B88E-DF87A67E27B0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813BA-16EC-4B72-9285-FDDA571E23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  <a:lvl2pPr>
              <a:defRPr>
                <a:solidFill>
                  <a:srgbClr val="FFC000"/>
                </a:solidFill>
              </a:defRPr>
            </a:lvl2pPr>
            <a:lvl3pPr>
              <a:defRPr>
                <a:solidFill>
                  <a:srgbClr val="FFC000"/>
                </a:solidFill>
              </a:defRPr>
            </a:lvl3pPr>
            <a:lvl4pPr>
              <a:defRPr>
                <a:solidFill>
                  <a:srgbClr val="FFC000"/>
                </a:solidFill>
              </a:defRPr>
            </a:lvl4pPr>
            <a:lvl5pPr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sl-SI" dirty="0" smtClean="0"/>
              <a:t>Kliknite, če želite urediti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FB65A-5346-405C-BF47-CE0F9D981A04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dirty="0" smtClean="0"/>
              <a:t>Odbojka</a:t>
            </a:r>
            <a:endParaRPr lang="en-US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547B3-66FF-47A7-B237-3454200A2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BCA53-0EA6-4AC8-8DA9-BBDDE00BE46C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37C1D-2E4C-4540-ADEB-9BBFA297D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692275" y="1600200"/>
            <a:ext cx="35956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440363" y="1600200"/>
            <a:ext cx="3595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63792B-F590-48B0-BDC6-59C4B3CE6790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F7191-FA13-4756-A2A4-DDBEACF2D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8A9D20-CFF1-4A0D-9AA4-6A2DCB9E92E0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9E7A2-A470-4C36-B754-732B7063B9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ED55B9-8784-432A-BAF7-42151E1876FA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8C1E2-54BB-4D0E-A27A-0209C6958F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DD3CDF-86F7-49E7-9F77-86589F4C0FFD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514E1-E0EE-4FEC-BEF8-FEE6FC1D0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0F6068-720B-40BD-889C-D2E946B4A81D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E510A-D5F6-41E8-BCFD-14EA99734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562BB5-E40E-4BEE-8028-BDF2509D87D7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6314A-A89C-411B-BBD2-0DC638508E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2275" y="274638"/>
            <a:ext cx="7343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2275" y="1600200"/>
            <a:ext cx="73437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dirty="0" smtClean="0"/>
              <a:t>Kliknite, če želite urediti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4C94C82-0E5F-4CF0-B55D-BA39C9A5FAA0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odbojka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2FDE3C-3B42-4C70-92AC-40D7E89B8E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206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060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Igri%C5%A1%C4%8De_za_odbojk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kmarchiol.si/index.php?option=com_content&amp;task=view&amp;id=17&amp;Itemid=29" TargetMode="External"/><Relationship Id="rId5" Type="http://schemas.openxmlformats.org/officeDocument/2006/relationships/hyperlink" Target="http://images.google.si/images?hl=sl&amp;q=odbojka&amp;gbv=2" TargetMode="External"/><Relationship Id="rId4" Type="http://schemas.openxmlformats.org/officeDocument/2006/relationships/hyperlink" Target="http://sl.wikipedia.org/wiki/Odbojk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785926"/>
            <a:ext cx="8064500" cy="2303463"/>
          </a:xfr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eaLnBrk="1" hangingPunct="1"/>
            <a:r>
              <a:rPr lang="sl-SI" dirty="0" smtClean="0">
                <a:solidFill>
                  <a:srgbClr val="FFFF00"/>
                </a:solidFill>
                <a:latin typeface="Comic Sans MS" pitchFamily="66" charset="0"/>
              </a:rPr>
              <a:t>ODBOJKA</a:t>
            </a:r>
            <a:r>
              <a:rPr lang="sl-SI" dirty="0" smtClean="0">
                <a:latin typeface="Comic Sans MS" pitchFamily="66" charset="0"/>
              </a:rPr>
              <a:t/>
            </a:r>
            <a:br>
              <a:rPr lang="sl-SI" dirty="0" smtClean="0">
                <a:latin typeface="Comic Sans MS" pitchFamily="66" charset="0"/>
              </a:rPr>
            </a:br>
            <a:r>
              <a:rPr lang="sl-SI" sz="2800" dirty="0" smtClean="0">
                <a:solidFill>
                  <a:schemeClr val="accent3">
                    <a:lumMod val="25000"/>
                  </a:schemeClr>
                </a:solidFill>
                <a:latin typeface="Comic Sans MS" pitchFamily="66" charset="0"/>
              </a:rPr>
              <a:t>Projektna naloga iz </a:t>
            </a:r>
            <a:r>
              <a:rPr lang="sl-SI" sz="2800" dirty="0" err="1" smtClean="0">
                <a:solidFill>
                  <a:schemeClr val="accent3">
                    <a:lumMod val="25000"/>
                  </a:schemeClr>
                </a:solidFill>
                <a:latin typeface="Comic Sans MS" pitchFamily="66" charset="0"/>
              </a:rPr>
              <a:t>Multimedije</a:t>
            </a:r>
            <a:endParaRPr lang="sl-SI" dirty="0" smtClean="0">
              <a:solidFill>
                <a:schemeClr val="accent3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3" y="4857750"/>
            <a:ext cx="4643437" cy="1346200"/>
          </a:xfrm>
        </p:spPr>
        <p:txBody>
          <a:bodyPr/>
          <a:lstStyle/>
          <a:p>
            <a:pPr eaLnBrk="1" hangingPunct="1"/>
            <a:r>
              <a:rPr lang="sl-SI" sz="1800" dirty="0" smtClean="0">
                <a:latin typeface="Comic Sans MS" pitchFamily="66" charset="0"/>
              </a:rPr>
              <a:t>Metka Sajko, </a:t>
            </a:r>
            <a:r>
              <a:rPr lang="sl-SI" sz="1800" dirty="0" err="1" smtClean="0">
                <a:latin typeface="Comic Sans MS" pitchFamily="66" charset="0"/>
              </a:rPr>
              <a:t>8.a</a:t>
            </a:r>
            <a:endParaRPr lang="sl-SI" sz="1800" dirty="0" smtClean="0">
              <a:latin typeface="Comic Sans MS" pitchFamily="66" charset="0"/>
            </a:endParaRPr>
          </a:p>
          <a:p>
            <a:pPr eaLnBrk="1" hangingPunct="1"/>
            <a:r>
              <a:rPr lang="sl-SI" sz="1800" dirty="0" smtClean="0">
                <a:latin typeface="Comic Sans MS" pitchFamily="66" charset="0"/>
              </a:rPr>
              <a:t>                  Mentorica:Dragana </a:t>
            </a:r>
            <a:r>
              <a:rPr lang="sl-SI" sz="1800" dirty="0" err="1" smtClean="0">
                <a:latin typeface="Comic Sans MS" pitchFamily="66" charset="0"/>
              </a:rPr>
              <a:t>Prepelič</a:t>
            </a:r>
            <a:endParaRPr lang="sl-SI" sz="1800" dirty="0" smtClean="0">
              <a:latin typeface="Comic Sans MS" pitchFamily="66" charset="0"/>
            </a:endParaRPr>
          </a:p>
        </p:txBody>
      </p:sp>
      <p:sp>
        <p:nvSpPr>
          <p:cNvPr id="8" name="Ograda datuma 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3D6699E-411A-4BB6-AF8B-BF1854BC65E4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EE948F-F3EE-45E2-BB9A-3E95EF47F44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755650" y="260350"/>
            <a:ext cx="7488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                                                OŠ </a:t>
            </a:r>
            <a:r>
              <a:rPr lang="sl-SI">
                <a:latin typeface="Comic Sans MS" pitchFamily="66" charset="0"/>
              </a:rPr>
              <a:t>Majšperk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3348038" y="6308725"/>
            <a:ext cx="3095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l-SI"/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916238" y="6237288"/>
            <a:ext cx="316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l-SI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2987675" y="6165850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/>
              <a:t>           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dirty="0" smtClean="0">
              <a:latin typeface="Comic Sans MS" pitchFamily="66" charset="0"/>
            </a:endParaRPr>
          </a:p>
        </p:txBody>
      </p:sp>
      <p:sp>
        <p:nvSpPr>
          <p:cNvPr id="5126" name="Ograda datuma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DE23D32-4FA1-486D-92D2-BB3620B4B7CF}" type="datetime1">
              <a:rPr lang="sl-SI" smtClean="0"/>
              <a:pPr/>
              <a:t>3.6.2008</a:t>
            </a:fld>
            <a:endParaRPr lang="sl-SI" smtClean="0"/>
          </a:p>
        </p:txBody>
      </p:sp>
      <p:sp>
        <p:nvSpPr>
          <p:cNvPr id="5128" name="Ograda nog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l-SI" dirty="0" smtClean="0"/>
              <a:t>Odbojka</a:t>
            </a:r>
          </a:p>
        </p:txBody>
      </p:sp>
      <p:sp>
        <p:nvSpPr>
          <p:cNvPr id="5127" name="Ograda številke diapozitiva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81A369-8D4D-48F5-9ED8-D35D0D9E73F8}" type="slidenum">
              <a:rPr lang="sl-SI" smtClean="0"/>
              <a:pPr/>
              <a:t>10</a:t>
            </a:fld>
            <a:endParaRPr lang="sl-SI" smtClean="0"/>
          </a:p>
        </p:txBody>
      </p:sp>
      <p:sp>
        <p:nvSpPr>
          <p:cNvPr id="4" name="Oblak 3"/>
          <p:cNvSpPr/>
          <p:nvPr/>
        </p:nvSpPr>
        <p:spPr>
          <a:xfrm rot="284045">
            <a:off x="-72383" y="2892890"/>
            <a:ext cx="4469889" cy="3624988"/>
          </a:xfrm>
          <a:prstGeom prst="cloudCallout">
            <a:avLst>
              <a:gd name="adj1" fmla="val 36863"/>
              <a:gd name="adj2" fmla="val -92190"/>
            </a:avLst>
          </a:prstGeom>
          <a:blipFill dpi="0" rotWithShape="1">
            <a:blip r:embed="rId3">
              <a:alphaModFix amt="76000"/>
            </a:blip>
            <a:srcRect/>
            <a:tile tx="12700" ty="0" sx="100000" sy="100000" flip="none" algn="tl"/>
          </a:blipFill>
          <a:ln>
            <a:solidFill>
              <a:schemeClr val="accent1">
                <a:shade val="50000"/>
              </a:schemeClr>
            </a:solidFill>
          </a:ln>
          <a:effectLst>
            <a:outerShdw blurRad="292100" dist="342900" dir="4020000" sx="108000" sy="108000" algn="ctr" rotWithShape="0">
              <a:srgbClr val="000000">
                <a:alpha val="72000"/>
              </a:srgbClr>
            </a:outerShdw>
          </a:effectLst>
          <a:scene3d>
            <a:camera prst="orthographicFront"/>
            <a:lightRig rig="chilly" dir="t"/>
          </a:scene3d>
          <a:sp3d contourW="12700">
            <a:bevelB/>
            <a:contourClr>
              <a:schemeClr val="tx2">
                <a:lumMod val="65000"/>
                <a:lumOff val="3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 dirty="0"/>
          </a:p>
          <a:p>
            <a:pPr algn="ctr">
              <a:defRPr/>
            </a:pPr>
            <a:r>
              <a:rPr lang="sl-SI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sl-SI" b="1" dirty="0" err="1">
                <a:ln w="18000">
                  <a:noFill/>
                  <a:prstDash val="solid"/>
                  <a:miter lim="800000"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Heii</a:t>
            </a:r>
            <a:r>
              <a:rPr lang="sl-SI" b="1" dirty="0">
                <a:ln w="18000">
                  <a:noFill/>
                  <a:prstDash val="solid"/>
                  <a:miter lim="800000"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..!Sem Metka Sajko. Rada se družim z prijatelji in se ukvarjam z različnimi športi. En iz med teh pa je tudi odbojka ki sem jo vam podrobneje predstavila. </a:t>
            </a:r>
          </a:p>
          <a:p>
            <a:pPr algn="ctr">
              <a:defRPr/>
            </a:pPr>
            <a:endParaRPr lang="sl-SI" dirty="0">
              <a:effectLst>
                <a:innerShdw blurRad="114300">
                  <a:prstClr val="black"/>
                </a:innerShdw>
              </a:effectLst>
            </a:endParaRPr>
          </a:p>
          <a:p>
            <a:pPr algn="ctr">
              <a:defRPr/>
            </a:pPr>
            <a:endParaRPr lang="sl-SI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214290"/>
            <a:ext cx="4579938" cy="343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428860" y="1643050"/>
            <a:ext cx="6372212" cy="431164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O odbojki nasploh…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Zgodovina odbojke…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Zvrsti odbojke…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Igrišča...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Elementi igre…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Pravila…</a:t>
            </a:r>
          </a:p>
        </p:txBody>
      </p:sp>
      <p:sp>
        <p:nvSpPr>
          <p:cNvPr id="3076" name="Ograda datuma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F417FE-B6D8-4537-BF9D-9480F0DC4B4B}" type="datetime1">
              <a:rPr lang="sl-SI" smtClean="0"/>
              <a:pPr/>
              <a:t>3.6.2008</a:t>
            </a:fld>
            <a:endParaRPr lang="sl-SI" smtClean="0"/>
          </a:p>
        </p:txBody>
      </p:sp>
      <p:sp>
        <p:nvSpPr>
          <p:cNvPr id="3078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l-SI" dirty="0" smtClean="0"/>
              <a:t>Odbojka</a:t>
            </a:r>
          </a:p>
        </p:txBody>
      </p:sp>
      <p:sp>
        <p:nvSpPr>
          <p:cNvPr id="3077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BA2AF7-CE9F-4FD9-9327-4595B9422F0D}" type="slidenum">
              <a:rPr lang="sl-SI" smtClean="0"/>
              <a:pPr/>
              <a:t>2</a:t>
            </a:fld>
            <a:endParaRPr lang="sl-SI" smtClean="0"/>
          </a:p>
        </p:txBody>
      </p:sp>
      <p:sp>
        <p:nvSpPr>
          <p:cNvPr id="7" name="Naslov 1"/>
          <p:cNvSpPr txBox="1">
            <a:spLocks/>
          </p:cNvSpPr>
          <p:nvPr/>
        </p:nvSpPr>
        <p:spPr bwMode="auto">
          <a:xfrm>
            <a:off x="714348" y="142852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0" cap="all" spc="0" normalizeH="0" baseline="0" noProof="0" dirty="0" smtClean="0">
                <a:ln>
                  <a:noFill/>
                </a:ln>
                <a:solidFill>
                  <a:srgbClr val="66FF33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KAZALO</a:t>
            </a:r>
            <a:endParaRPr kumimoji="0" lang="sl-SI" sz="4400" b="0" i="0" u="none" strike="noStrike" kern="0" cap="all" spc="0" normalizeH="0" baseline="0" noProof="0" dirty="0">
              <a:ln>
                <a:noFill/>
              </a:ln>
              <a:solidFill>
                <a:srgbClr val="66FF33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1470025"/>
          </a:xfrm>
        </p:spPr>
        <p:txBody>
          <a:bodyPr/>
          <a:lstStyle/>
          <a:p>
            <a:r>
              <a:rPr lang="sl-SI" cap="all" dirty="0" smtClean="0">
                <a:solidFill>
                  <a:srgbClr val="66FF33"/>
                </a:solidFill>
                <a:latin typeface="Comic Sans MS" pitchFamily="66" charset="0"/>
              </a:rPr>
              <a:t>O odbojki nasploh</a:t>
            </a:r>
            <a:endParaRPr lang="sl-SI" cap="all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571736" y="1785926"/>
            <a:ext cx="5715040" cy="4071966"/>
          </a:xfrm>
        </p:spPr>
        <p:txBody>
          <a:bodyPr/>
          <a:lstStyle/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Ekipo sestavlja do 8 igralcev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Začetna postava 5 igralcev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V vsakem nizu največ 2 menjavi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En niz se igra do 25 točk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>
                <a:latin typeface="Comic Sans MS" pitchFamily="66" charset="0"/>
              </a:rPr>
              <a:t>Vsaki ekipi v vsakem nizu pripada po en odmor v trajanju 30 sekund</a:t>
            </a:r>
            <a:endParaRPr lang="sl-SI" sz="2800" dirty="0" smtClean="0">
              <a:latin typeface="Comic Sans MS" pitchFamily="66" charset="0"/>
            </a:endParaRPr>
          </a:p>
          <a:p>
            <a:pPr algn="l"/>
            <a:endParaRPr lang="sl-SI" sz="2800" dirty="0" smtClean="0">
              <a:latin typeface="Comic Sans MS" pitchFamily="66" charset="0"/>
            </a:endParaRPr>
          </a:p>
          <a:p>
            <a:pPr algn="l"/>
            <a:endParaRPr lang="sl-SI" dirty="0" smtClean="0"/>
          </a:p>
          <a:p>
            <a:pPr algn="l"/>
            <a:endParaRPr lang="sl-SI" dirty="0" smtClean="0"/>
          </a:p>
          <a:p>
            <a:pPr algn="l"/>
            <a:endParaRPr lang="sl-SI" dirty="0" smtClean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39967D8-90FD-4070-9E20-75E8A4020233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EE948F-F3EE-45E2-BB9A-3E95EF47F4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7772400" cy="1470025"/>
          </a:xfrm>
        </p:spPr>
        <p:txBody>
          <a:bodyPr/>
          <a:lstStyle/>
          <a:p>
            <a:r>
              <a:rPr lang="sl-SI" cap="all" dirty="0" smtClean="0">
                <a:solidFill>
                  <a:srgbClr val="66FF33"/>
                </a:solidFill>
                <a:latin typeface="Comic Sans MS" pitchFamily="66" charset="0"/>
              </a:rPr>
              <a:t>Zgodovina</a:t>
            </a:r>
            <a:endParaRPr lang="sl-SI" cap="all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5984" y="1928802"/>
            <a:ext cx="6643734" cy="3929090"/>
          </a:xfrm>
        </p:spPr>
        <p:txBody>
          <a:bodyPr/>
          <a:lstStyle/>
          <a:p>
            <a:pPr algn="l">
              <a:buFont typeface="Wingdings" pitchFamily="2" charset="2"/>
              <a:buChar char="Ø"/>
            </a:pPr>
            <a:r>
              <a:rPr lang="sl-SI" sz="2800" dirty="0">
                <a:latin typeface="Comic Sans MS" pitchFamily="66" charset="0"/>
              </a:rPr>
              <a:t>Začetnik odbojke je bil </a:t>
            </a:r>
            <a:r>
              <a:rPr lang="sl-SI" sz="2800" dirty="0" smtClean="0">
                <a:latin typeface="Comic Sans MS" pitchFamily="66" charset="0"/>
              </a:rPr>
              <a:t>William G. Morgan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1949 je bilo prvo svetovno prvenstvo</a:t>
            </a:r>
            <a:r>
              <a:rPr lang="sl-SI" sz="2800" dirty="0">
                <a:latin typeface="Comic Sans MS" pitchFamily="66" charset="0"/>
              </a:rPr>
              <a:t> </a:t>
            </a:r>
            <a:r>
              <a:rPr lang="sl-SI" sz="2800" dirty="0" smtClean="0">
                <a:latin typeface="Comic Sans MS" pitchFamily="66" charset="0"/>
              </a:rPr>
              <a:t>v odbojki za moške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Prvo žensko svetovno prvenstvo je bilo leta 1952 v Moskvi</a:t>
            </a:r>
          </a:p>
          <a:p>
            <a:pPr algn="l">
              <a:buFont typeface="Wingdings" pitchFamily="2" charset="2"/>
              <a:buChar char="Ø"/>
            </a:pPr>
            <a:r>
              <a:rPr lang="sl-SI" sz="2800" dirty="0" smtClean="0">
                <a:latin typeface="Comic Sans MS" pitchFamily="66" charset="0"/>
              </a:rPr>
              <a:t>Odbojka je ostala relativno nespremenjena do danes</a:t>
            </a:r>
          </a:p>
          <a:p>
            <a:pPr algn="l">
              <a:buFont typeface="Wingdings" pitchFamily="2" charset="2"/>
              <a:buChar char="Ø"/>
            </a:pPr>
            <a:endParaRPr lang="sl-SI" sz="2800" dirty="0" smtClean="0">
              <a:latin typeface="Comic Sans MS" pitchFamily="66" charset="0"/>
            </a:endParaRP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F78B553-379A-4C1F-858C-A458FB699757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EE948F-F3EE-45E2-BB9A-3E95EF47F4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cap="all" dirty="0" smtClean="0">
                <a:solidFill>
                  <a:srgbClr val="66FF33"/>
                </a:solidFill>
                <a:latin typeface="Comic Sans MS" pitchFamily="66" charset="0"/>
              </a:rPr>
              <a:t>Elementi igre</a:t>
            </a:r>
            <a:r>
              <a:rPr lang="sl-SI" b="1" dirty="0" smtClean="0"/>
              <a:t/>
            </a:r>
            <a:br>
              <a:rPr lang="sl-SI" b="1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071670" y="1428736"/>
            <a:ext cx="7343775" cy="4525963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Servis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Podaja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Spodnja podaja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Napadalni udarec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Blokada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Obramba 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8644E-8A9F-435C-B93C-2BADE16E4F28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47B3-66FF-47A7-B237-3454200A224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Slika 6" descr="preurejena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92623">
            <a:off x="4984701" y="4044126"/>
            <a:ext cx="2447572" cy="2119110"/>
          </a:xfrm>
          <a:prstGeom prst="rect">
            <a:avLst/>
          </a:prstGeom>
        </p:spPr>
      </p:pic>
      <p:pic>
        <p:nvPicPr>
          <p:cNvPr id="10" name="Slika 9" descr="spodnji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33921">
            <a:off x="5975633" y="1260733"/>
            <a:ext cx="2073762" cy="20737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cap="all" dirty="0" smtClean="0">
                <a:solidFill>
                  <a:srgbClr val="66FF33"/>
                </a:solidFill>
                <a:latin typeface="Comic Sans MS" pitchFamily="66" charset="0"/>
              </a:rPr>
              <a:t>         Zvrsti odbojke</a:t>
            </a:r>
            <a:endParaRPr lang="sl-SI" cap="all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428860" y="1428736"/>
            <a:ext cx="7343775" cy="4525963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Dvoranska odbojka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Odbojka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na mivki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Dvoranska odbojka na mivki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Sedeča odbojka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39C5-9B00-4327-AAB3-27AD99E6EA4B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47B3-66FF-47A7-B237-3454200A224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Slika 6" descr="sedeca_odboj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95571">
            <a:off x="5458696" y="3864219"/>
            <a:ext cx="2670652" cy="20002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Slika 7" descr="dvoranska odboj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388081">
            <a:off x="2470088" y="4058983"/>
            <a:ext cx="2317673" cy="2012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66FF33"/>
                </a:solidFill>
                <a:latin typeface="Comic Sans MS" pitchFamily="66" charset="0"/>
              </a:rPr>
              <a:t>              </a:t>
            </a:r>
            <a:r>
              <a:rPr lang="sl-SI" cap="all" dirty="0" smtClean="0">
                <a:solidFill>
                  <a:srgbClr val="66FF33"/>
                </a:solidFill>
                <a:latin typeface="Comic Sans MS" pitchFamily="66" charset="0"/>
              </a:rPr>
              <a:t> Igrišče</a:t>
            </a:r>
            <a:endParaRPr lang="sl-SI" cap="all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214546" y="1571612"/>
            <a:ext cx="7343775" cy="4525963"/>
          </a:xfrm>
        </p:spPr>
        <p:txBody>
          <a:bodyPr/>
          <a:lstStyle/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Celotno igrišče meri 16x8m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Višina mreže za moške 243cm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Višina mreže za ženske 224cm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Sodniški stol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Comic Sans MS" pitchFamily="66" charset="0"/>
              </a:rPr>
              <a:t>Mivkasta podlaga 30cm globoka</a:t>
            </a:r>
          </a:p>
          <a:p>
            <a:pPr>
              <a:buNone/>
            </a:pPr>
            <a:r>
              <a:rPr lang="sl-SI" sz="2800" dirty="0" smtClean="0">
                <a:latin typeface="Comic Sans MS" pitchFamily="66" charset="0"/>
              </a:rPr>
              <a:t> 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18A-8351-48EB-9B80-245AA500E6E2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47B3-66FF-47A7-B237-3454200A224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Slika 6" descr="igrišče...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857628"/>
            <a:ext cx="1571636" cy="23071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66FF33"/>
                </a:solidFill>
                <a:latin typeface="Comic Sans MS" pitchFamily="66" charset="0"/>
              </a:rPr>
              <a:t>             Žoga v igri</a:t>
            </a:r>
            <a:endParaRPr lang="sl-SI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928794" y="1285860"/>
            <a:ext cx="7343775" cy="4883153"/>
          </a:xfrm>
        </p:spPr>
        <p:txBody>
          <a:bodyPr/>
          <a:lstStyle/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V igri je takrat ko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server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izvede servis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Žogo je potrebno odbiti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Največ trije odboji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Igralec se ne sme 2-krat zapored dotakniti žoge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Dotik mreže je napaka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Sodnik je edina avtoriteta med igro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F278-2D34-49CA-A81C-C68706E22835}" type="datetime1">
              <a:rPr lang="sl-SI" smtClean="0"/>
              <a:pPr/>
              <a:t>3.6.2008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 err="1" smtClean="0"/>
              <a:t>O</a:t>
            </a:r>
            <a:r>
              <a:rPr lang="en-US" dirty="0" err="1" smtClean="0"/>
              <a:t>dbojka</a:t>
            </a:r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47B3-66FF-47A7-B237-3454200A22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solidFill>
                  <a:srgbClr val="66FF33"/>
                </a:solidFill>
                <a:latin typeface="Comic Sans MS" pitchFamily="66" charset="0"/>
              </a:rPr>
              <a:t>VIRI IN LITERATURA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5984" y="1643050"/>
            <a:ext cx="6515116" cy="4143389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sl-SI" sz="2000" dirty="0" smtClean="0">
                <a:solidFill>
                  <a:srgbClr val="002060"/>
                </a:solidFill>
                <a:latin typeface="Comic Sans MS" pitchFamily="66" charset="0"/>
                <a:hlinkClick r:id="rId3"/>
              </a:rPr>
              <a:t>http://sl.wikipedia.org/wiki/Igri%C5%A1%C4%8De_za_odbojko</a:t>
            </a:r>
            <a:endParaRPr lang="sl-SI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l-SI" sz="2000" dirty="0" smtClean="0">
                <a:solidFill>
                  <a:srgbClr val="002060"/>
                </a:solidFill>
                <a:latin typeface="Comic Sans MS" pitchFamily="66" charset="0"/>
                <a:hlinkClick r:id="rId4"/>
              </a:rPr>
              <a:t>http://sl.wikipedia.org/wiki/Odbojka</a:t>
            </a:r>
            <a:endParaRPr lang="sl-SI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l-SI" sz="2000" dirty="0" smtClean="0">
                <a:solidFill>
                  <a:srgbClr val="002060"/>
                </a:solidFill>
                <a:latin typeface="Comic Sans MS" pitchFamily="66" charset="0"/>
                <a:hlinkClick r:id="rId5"/>
              </a:rPr>
              <a:t>http://images.google.si/images?hl=sl&amp;q=odbojka&amp;gbv=2</a:t>
            </a:r>
            <a:endParaRPr lang="sl-SI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l-SI" sz="2000" dirty="0" smtClean="0">
                <a:solidFill>
                  <a:srgbClr val="002060"/>
                </a:solidFill>
                <a:latin typeface="Comic Sans MS" pitchFamily="66" charset="0"/>
                <a:hlinkClick r:id="rId6"/>
              </a:rPr>
              <a:t>http://www.okmarchiol.si/index.php?option=com_content&amp;task=view&amp;id=17&amp;Itemid=29</a:t>
            </a:r>
            <a:endParaRPr lang="sl-SI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sl-SI" sz="2800" dirty="0" smtClean="0"/>
          </a:p>
          <a:p>
            <a:pPr eaLnBrk="1" hangingPunct="1"/>
            <a:endParaRPr lang="sl-SI" sz="2800" dirty="0" smtClean="0"/>
          </a:p>
          <a:p>
            <a:pPr eaLnBrk="1" hangingPunct="1"/>
            <a:endParaRPr lang="sl-SI" sz="2800" dirty="0" smtClean="0"/>
          </a:p>
        </p:txBody>
      </p:sp>
      <p:sp>
        <p:nvSpPr>
          <p:cNvPr id="4100" name="Ograda datuma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931BE19-E3F2-40C6-993C-8F16995C625D}" type="datetime1">
              <a:rPr lang="sl-SI" smtClean="0"/>
              <a:pPr/>
              <a:t>3.6.2008</a:t>
            </a:fld>
            <a:endParaRPr lang="sl-SI" smtClean="0"/>
          </a:p>
        </p:txBody>
      </p:sp>
      <p:sp>
        <p:nvSpPr>
          <p:cNvPr id="4102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l-SI" dirty="0" smtClean="0"/>
              <a:t>Odbojka</a:t>
            </a:r>
          </a:p>
        </p:txBody>
      </p:sp>
      <p:sp>
        <p:nvSpPr>
          <p:cNvPr id="4101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4700D-BF89-4F70-B569-106778419410}" type="slidenum">
              <a:rPr lang="sl-SI" smtClean="0"/>
              <a:pPr/>
              <a:t>9</a:t>
            </a:fld>
            <a:endParaRPr lang="sl-SI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d_1877_slide">
  <a:themeElements>
    <a:clrScheme name="Officeova tema 1">
      <a:dk1>
        <a:srgbClr val="000000"/>
      </a:dk1>
      <a:lt1>
        <a:srgbClr val="B5CBF7"/>
      </a:lt1>
      <a:dk2>
        <a:srgbClr val="000000"/>
      </a:dk2>
      <a:lt2>
        <a:srgbClr val="B2B2B2"/>
      </a:lt2>
      <a:accent1>
        <a:srgbClr val="638ACE"/>
      </a:accent1>
      <a:accent2>
        <a:srgbClr val="CEDFFF"/>
      </a:accent2>
      <a:accent3>
        <a:srgbClr val="D7E2FA"/>
      </a:accent3>
      <a:accent4>
        <a:srgbClr val="000000"/>
      </a:accent4>
      <a:accent5>
        <a:srgbClr val="B7C4E3"/>
      </a:accent5>
      <a:accent6>
        <a:srgbClr val="BACAE7"/>
      </a:accent6>
      <a:hlink>
        <a:srgbClr val="1049BD"/>
      </a:hlink>
      <a:folHlink>
        <a:srgbClr val="29416B"/>
      </a:folHlink>
    </a:clrScheme>
    <a:fontScheme name="Razkošn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ova tema 1">
        <a:dk1>
          <a:srgbClr val="000000"/>
        </a:dk1>
        <a:lt1>
          <a:srgbClr val="B5CBF7"/>
        </a:lt1>
        <a:dk2>
          <a:srgbClr val="000000"/>
        </a:dk2>
        <a:lt2>
          <a:srgbClr val="B2B2B2"/>
        </a:lt2>
        <a:accent1>
          <a:srgbClr val="638ACE"/>
        </a:accent1>
        <a:accent2>
          <a:srgbClr val="CEDFFF"/>
        </a:accent2>
        <a:accent3>
          <a:srgbClr val="D7E2FA"/>
        </a:accent3>
        <a:accent4>
          <a:srgbClr val="000000"/>
        </a:accent4>
        <a:accent5>
          <a:srgbClr val="B7C4E3"/>
        </a:accent5>
        <a:accent6>
          <a:srgbClr val="BACAE7"/>
        </a:accent6>
        <a:hlink>
          <a:srgbClr val="1049BD"/>
        </a:hlink>
        <a:folHlink>
          <a:srgbClr val="294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2">
        <a:dk1>
          <a:srgbClr val="000000"/>
        </a:dk1>
        <a:lt1>
          <a:srgbClr val="B5CBF7"/>
        </a:lt1>
        <a:dk2>
          <a:srgbClr val="000000"/>
        </a:dk2>
        <a:lt2>
          <a:srgbClr val="B2B2B2"/>
        </a:lt2>
        <a:accent1>
          <a:srgbClr val="2C6BEB"/>
        </a:accent1>
        <a:accent2>
          <a:srgbClr val="9071EE"/>
        </a:accent2>
        <a:accent3>
          <a:srgbClr val="D7E2FA"/>
        </a:accent3>
        <a:accent4>
          <a:srgbClr val="000000"/>
        </a:accent4>
        <a:accent5>
          <a:srgbClr val="ACBAF3"/>
        </a:accent5>
        <a:accent6>
          <a:srgbClr val="8266D8"/>
        </a:accent6>
        <a:hlink>
          <a:srgbClr val="1283B9"/>
        </a:hlink>
        <a:folHlink>
          <a:srgbClr val="3B15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3">
        <a:dk1>
          <a:srgbClr val="000000"/>
        </a:dk1>
        <a:lt1>
          <a:srgbClr val="B5CBF7"/>
        </a:lt1>
        <a:dk2>
          <a:srgbClr val="000000"/>
        </a:dk2>
        <a:lt2>
          <a:srgbClr val="B2B2B2"/>
        </a:lt2>
        <a:accent1>
          <a:srgbClr val="1452D0"/>
        </a:accent1>
        <a:accent2>
          <a:srgbClr val="EB7F2B"/>
        </a:accent2>
        <a:accent3>
          <a:srgbClr val="D7E2FA"/>
        </a:accent3>
        <a:accent4>
          <a:srgbClr val="000000"/>
        </a:accent4>
        <a:accent5>
          <a:srgbClr val="AAB3E4"/>
        </a:accent5>
        <a:accent6>
          <a:srgbClr val="D57226"/>
        </a:accent6>
        <a:hlink>
          <a:srgbClr val="B9A212"/>
        </a:hlink>
        <a:folHlink>
          <a:srgbClr val="A250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4">
        <a:dk1>
          <a:srgbClr val="000000"/>
        </a:dk1>
        <a:lt1>
          <a:srgbClr val="B5CBF7"/>
        </a:lt1>
        <a:dk2>
          <a:srgbClr val="000000"/>
        </a:dk2>
        <a:lt2>
          <a:srgbClr val="B2B2B2"/>
        </a:lt2>
        <a:accent1>
          <a:srgbClr val="B97A12"/>
        </a:accent1>
        <a:accent2>
          <a:srgbClr val="7FA210"/>
        </a:accent2>
        <a:accent3>
          <a:srgbClr val="D7E2FA"/>
        </a:accent3>
        <a:accent4>
          <a:srgbClr val="000000"/>
        </a:accent4>
        <a:accent5>
          <a:srgbClr val="D9BEAA"/>
        </a:accent5>
        <a:accent6>
          <a:srgbClr val="72920D"/>
        </a:accent6>
        <a:hlink>
          <a:srgbClr val="1452D0"/>
        </a:hlink>
        <a:folHlink>
          <a:srgbClr val="C5188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38ACE"/>
        </a:accent1>
        <a:accent2>
          <a:srgbClr val="CEDFFF"/>
        </a:accent2>
        <a:accent3>
          <a:srgbClr val="FFFFFF"/>
        </a:accent3>
        <a:accent4>
          <a:srgbClr val="000000"/>
        </a:accent4>
        <a:accent5>
          <a:srgbClr val="B7C4E3"/>
        </a:accent5>
        <a:accent6>
          <a:srgbClr val="BACAE7"/>
        </a:accent6>
        <a:hlink>
          <a:srgbClr val="1049BD"/>
        </a:hlink>
        <a:folHlink>
          <a:srgbClr val="294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2C6BEB"/>
        </a:accent1>
        <a:accent2>
          <a:srgbClr val="9071EE"/>
        </a:accent2>
        <a:accent3>
          <a:srgbClr val="FFFFFF"/>
        </a:accent3>
        <a:accent4>
          <a:srgbClr val="000000"/>
        </a:accent4>
        <a:accent5>
          <a:srgbClr val="ACBAF3"/>
        </a:accent5>
        <a:accent6>
          <a:srgbClr val="8266D8"/>
        </a:accent6>
        <a:hlink>
          <a:srgbClr val="1283B9"/>
        </a:hlink>
        <a:folHlink>
          <a:srgbClr val="3B15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1452D0"/>
        </a:accent1>
        <a:accent2>
          <a:srgbClr val="EB7F2B"/>
        </a:accent2>
        <a:accent3>
          <a:srgbClr val="FFFFFF"/>
        </a:accent3>
        <a:accent4>
          <a:srgbClr val="000000"/>
        </a:accent4>
        <a:accent5>
          <a:srgbClr val="AAB3E4"/>
        </a:accent5>
        <a:accent6>
          <a:srgbClr val="D57226"/>
        </a:accent6>
        <a:hlink>
          <a:srgbClr val="B9A212"/>
        </a:hlink>
        <a:folHlink>
          <a:srgbClr val="A250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ova tema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97A12"/>
        </a:accent1>
        <a:accent2>
          <a:srgbClr val="7FA210"/>
        </a:accent2>
        <a:accent3>
          <a:srgbClr val="FFFFFF"/>
        </a:accent3>
        <a:accent4>
          <a:srgbClr val="000000"/>
        </a:accent4>
        <a:accent5>
          <a:srgbClr val="D9BEAA"/>
        </a:accent5>
        <a:accent6>
          <a:srgbClr val="72920D"/>
        </a:accent6>
        <a:hlink>
          <a:srgbClr val="1452D0"/>
        </a:hlink>
        <a:folHlink>
          <a:srgbClr val="C5188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277</Words>
  <Application>Microsoft PowerPoint</Application>
  <PresentationFormat>Diaprojekcija na zaslonu (4:3)</PresentationFormat>
  <Paragraphs>92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ind_1877_slide</vt:lpstr>
      <vt:lpstr>ODBOJKA Projektna naloga iz Multimedije</vt:lpstr>
      <vt:lpstr>Diapozitiv 2</vt:lpstr>
      <vt:lpstr>O odbojki nasploh</vt:lpstr>
      <vt:lpstr>Zgodovina</vt:lpstr>
      <vt:lpstr>Elementi igre </vt:lpstr>
      <vt:lpstr>         Zvrsti odbojke</vt:lpstr>
      <vt:lpstr>               Igrišče</vt:lpstr>
      <vt:lpstr>             Žoga v igri</vt:lpstr>
      <vt:lpstr>VIRI IN LITERATURA</vt:lpstr>
      <vt:lpstr>Diapozitiv 10</vt:lpstr>
    </vt:vector>
  </TitlesOfParts>
  <Company>OS Majsperk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ODBOJKA Projektna naloga iz Multimedije</dc:title>
  <dc:creator>Učenec</dc:creator>
  <cp:lastModifiedBy>Učenec</cp:lastModifiedBy>
  <cp:revision>26</cp:revision>
  <dcterms:created xsi:type="dcterms:W3CDTF">2008-04-08T05:37:14Z</dcterms:created>
  <dcterms:modified xsi:type="dcterms:W3CDTF">2008-06-03T05:45:27Z</dcterms:modified>
</cp:coreProperties>
</file>