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729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7522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3510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04DE2C8-3DC1-4278-8697-8548396ED644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099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042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603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861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1798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830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2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3537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988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0B8D9-BFA1-44B6-B28A-83F847E375F7}" type="datetimeFigureOut">
              <a:rPr lang="sl-SI" smtClean="0"/>
              <a:t>20.2.2014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A0193-B9F1-42FF-9AA6-D9611FC374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813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ius-optima.com/wp-content/uploads/2010/08/stipendija11.jpg"/>
          <p:cNvPicPr>
            <a:picLocks noGrp="1" noChangeAspect="1" noChangeArrowheads="1"/>
          </p:cNvPicPr>
          <p:nvPr>
            <p:ph type="tbl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326" y="620688"/>
            <a:ext cx="2897402" cy="1935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923"/>
          </a:xfrm>
        </p:spPr>
        <p:txBody>
          <a:bodyPr>
            <a:normAutofit fontScale="90000"/>
          </a:bodyPr>
          <a:lstStyle/>
          <a:p>
            <a:r>
              <a:rPr lang="sl-SI" sz="3600" b="1" dirty="0">
                <a:solidFill>
                  <a:srgbClr val="7030A0"/>
                </a:solidFill>
              </a:rPr>
              <a:t>ŠTIPENDIJE</a:t>
            </a:r>
            <a:br>
              <a:rPr lang="sl-SI" sz="3600" b="1" dirty="0">
                <a:solidFill>
                  <a:srgbClr val="7030A0"/>
                </a:solidFill>
              </a:rPr>
            </a:br>
            <a:endParaRPr lang="sl-SI" sz="3600" b="1" dirty="0">
              <a:solidFill>
                <a:srgbClr val="7030A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68313" y="980728"/>
            <a:ext cx="8229600" cy="51851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Wingdings" pitchFamily="2" charset="2"/>
              <a:buNone/>
            </a:pPr>
            <a:r>
              <a:rPr lang="sl-SI" sz="2000" dirty="0" smtClean="0"/>
              <a:t> - nov Zakon o štipendiranju – </a:t>
            </a:r>
            <a:r>
              <a:rPr lang="sl-SI" sz="2000" b="1" dirty="0" smtClean="0">
                <a:solidFill>
                  <a:srgbClr val="FF0000"/>
                </a:solidFill>
              </a:rPr>
              <a:t>velja od 1.1.2014</a:t>
            </a:r>
          </a:p>
          <a:p>
            <a:pPr marL="609600" indent="-609600">
              <a:buFont typeface="Wingdings" pitchFamily="2" charset="2"/>
              <a:buNone/>
            </a:pPr>
            <a:r>
              <a:rPr lang="sl-SI" sz="2000" dirty="0" smtClean="0"/>
              <a:t>		 </a:t>
            </a:r>
          </a:p>
          <a:p>
            <a:pPr marL="609600" indent="-609600">
              <a:buAutoNum type="arabicPeriod"/>
            </a:pPr>
            <a:r>
              <a:rPr lang="sl-SI" sz="2400" b="1" dirty="0" smtClean="0"/>
              <a:t>DRŽAVNE ŠTIPENDIJE</a:t>
            </a:r>
            <a:r>
              <a:rPr lang="sl-SI" sz="2000" dirty="0" smtClean="0"/>
              <a:t> </a:t>
            </a:r>
            <a:endParaRPr lang="sl-SI" sz="2000" dirty="0"/>
          </a:p>
          <a:p>
            <a:pPr marL="609600" indent="-609600">
              <a:buFont typeface="Wingdings" pitchFamily="2" charset="2"/>
              <a:buNone/>
            </a:pPr>
            <a:endParaRPr lang="sl-SI" sz="2000" dirty="0" smtClean="0"/>
          </a:p>
          <a:p>
            <a:pPr marL="0" indent="0">
              <a:buNone/>
            </a:pPr>
            <a:r>
              <a:rPr lang="sl-SI" sz="2400" b="1" dirty="0" smtClean="0"/>
              <a:t>2.     ZOISOVE ŠTIPENDIJE</a:t>
            </a:r>
            <a:r>
              <a:rPr lang="sl-SI" sz="2000" dirty="0" smtClean="0"/>
              <a:t> </a:t>
            </a:r>
          </a:p>
          <a:p>
            <a:pPr marL="0" indent="0">
              <a:buNone/>
            </a:pPr>
            <a:endParaRPr lang="sl-SI" sz="2000" dirty="0" smtClean="0"/>
          </a:p>
          <a:p>
            <a:pPr marL="0" indent="0">
              <a:buNone/>
            </a:pPr>
            <a:r>
              <a:rPr lang="sl-SI" sz="2400" b="1" dirty="0" smtClean="0"/>
              <a:t>3.     ŠTIPENDIJE ZA DEFICITARNE POKLICE</a:t>
            </a:r>
          </a:p>
          <a:p>
            <a:pPr marL="609600" indent="-609600">
              <a:buFont typeface="Wingdings" pitchFamily="2" charset="2"/>
              <a:buNone/>
            </a:pPr>
            <a:endParaRPr lang="sl-SI" sz="2000" dirty="0" smtClean="0"/>
          </a:p>
          <a:p>
            <a:pPr marL="0" indent="0">
              <a:buNone/>
            </a:pPr>
            <a:r>
              <a:rPr lang="sl-SI" sz="2400" b="1" dirty="0" smtClean="0"/>
              <a:t>4.     KADROVSKE ŠTIPENDIJE</a:t>
            </a:r>
            <a:r>
              <a:rPr lang="sl-SI" sz="2000" dirty="0" smtClean="0"/>
              <a:t> </a:t>
            </a:r>
          </a:p>
          <a:p>
            <a:pPr marL="0" indent="0">
              <a:buNone/>
            </a:pPr>
            <a:endParaRPr lang="sl-SI" sz="2000" dirty="0" smtClean="0"/>
          </a:p>
          <a:p>
            <a:pPr marL="0" indent="0">
              <a:buNone/>
            </a:pPr>
            <a:r>
              <a:rPr lang="sl-SI" sz="2200" b="1" dirty="0" smtClean="0"/>
              <a:t>5.      ŠTIPENDIJE ZA SLOVENCE V ZAMEJSTVU IN PO SVETU</a:t>
            </a:r>
          </a:p>
          <a:p>
            <a:pPr marL="457200" indent="-457200">
              <a:buAutoNum type="arabicPeriod" startAt="4"/>
            </a:pPr>
            <a:endParaRPr lang="sl-SI" sz="2200" b="1" dirty="0"/>
          </a:p>
          <a:p>
            <a:pPr marL="0" indent="0">
              <a:buNone/>
            </a:pPr>
            <a:r>
              <a:rPr lang="sl-SI" sz="2200" b="1" dirty="0" smtClean="0"/>
              <a:t>6.      ŠTIPENDIJE AD FUTURA ZA MEDNARODO MOBILNOST</a:t>
            </a:r>
            <a:endParaRPr lang="sl-SI" sz="2000" b="1" dirty="0" smtClean="0"/>
          </a:p>
          <a:p>
            <a:pPr marL="609600" indent="-609600">
              <a:buFont typeface="Wingdings" pitchFamily="2" charset="2"/>
              <a:buAutoNum type="arabicPeriod" startAt="2"/>
            </a:pPr>
            <a:endParaRPr lang="sl-SI" sz="2000" dirty="0" smtClean="0"/>
          </a:p>
          <a:p>
            <a:pPr marL="609600" indent="-609600">
              <a:buFont typeface="Wingdings" pitchFamily="2" charset="2"/>
              <a:buNone/>
            </a:pPr>
            <a:endParaRPr 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395727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864095"/>
          </a:xfrm>
        </p:spPr>
        <p:txBody>
          <a:bodyPr>
            <a:normAutofit/>
          </a:bodyPr>
          <a:lstStyle/>
          <a:p>
            <a:r>
              <a:rPr lang="sl-SI" sz="3600" b="1" dirty="0">
                <a:solidFill>
                  <a:srgbClr val="7030A0"/>
                </a:solidFill>
              </a:rPr>
              <a:t>DRŽAVNE ŠTIPENDIJE</a:t>
            </a:r>
            <a:endParaRPr lang="sl-SI" sz="36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27584" y="1124744"/>
            <a:ext cx="7560840" cy="5184576"/>
          </a:xfrm>
        </p:spPr>
        <p:txBody>
          <a:bodyPr>
            <a:normAutofit fontScale="92500" lnSpcReduction="10000"/>
          </a:bodyPr>
          <a:lstStyle/>
          <a:p>
            <a:pPr marL="342900" lvl="0" indent="-342900" algn="l" fontAlgn="base">
              <a:lnSpc>
                <a:spcPct val="80000"/>
              </a:lnSpc>
              <a:spcAft>
                <a:spcPct val="0"/>
              </a:spcAft>
            </a:pPr>
            <a:endParaRPr lang="sl-SI" altLang="sl-SI" sz="2200" b="1" kern="0" dirty="0" smtClean="0">
              <a:solidFill>
                <a:prstClr val="black"/>
              </a:solidFill>
              <a:latin typeface="Arial"/>
            </a:endParaRPr>
          </a:p>
          <a:p>
            <a:pPr marL="342900" lvl="0" indent="-342900" algn="l" fontAlgn="base">
              <a:lnSpc>
                <a:spcPct val="80000"/>
              </a:lnSpc>
              <a:spcAft>
                <a:spcPct val="0"/>
              </a:spcAft>
            </a:pPr>
            <a:r>
              <a:rPr lang="sl-SI" altLang="sl-SI" sz="2200" b="1" kern="0" dirty="0" smtClean="0">
                <a:solidFill>
                  <a:prstClr val="black"/>
                </a:solidFill>
                <a:latin typeface="Arial"/>
              </a:rPr>
              <a:t>Dodatni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pogoji: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državljanstvo RS;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ugotavljanje izpolnjevanja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materialnih pogojev</a:t>
            </a: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 na podlagi Zakona o uveljavljanju pravic iz javnih sredstev</a:t>
            </a:r>
            <a:r>
              <a:rPr lang="sl-SI" altLang="sl-SI" sz="2200" kern="0" dirty="0" smtClean="0">
                <a:solidFill>
                  <a:prstClr val="black"/>
                </a:solidFill>
                <a:latin typeface="Arial"/>
              </a:rPr>
              <a:t>;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endParaRPr lang="sl-SI" altLang="sl-SI" sz="2200" kern="0" dirty="0">
              <a:solidFill>
                <a:prstClr val="black"/>
              </a:solidFill>
              <a:latin typeface="Arial"/>
            </a:endParaRPr>
          </a:p>
          <a:p>
            <a:pPr lvl="0" algn="l" fontAlgn="base">
              <a:spcAft>
                <a:spcPct val="0"/>
              </a:spcAft>
            </a:pPr>
            <a:r>
              <a:rPr lang="sl-SI" altLang="sl-SI" sz="2200" b="1" kern="0" dirty="0" smtClean="0">
                <a:solidFill>
                  <a:prstClr val="black"/>
                </a:solidFill>
                <a:latin typeface="Arial"/>
              </a:rPr>
              <a:t>POSTOPEK:</a:t>
            </a:r>
            <a:endParaRPr lang="sl-SI" altLang="sl-SI" sz="2200" b="1" kern="0" dirty="0">
              <a:solidFill>
                <a:prstClr val="black"/>
              </a:solidFill>
              <a:latin typeface="Arial"/>
            </a:endParaRP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VLOGO za dodelitev štipendije se lahko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odda kadarkoli med šolskim/študijskim letom</a:t>
            </a: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 – NI VEČ JAVNEGA POZIVA in ROKA za oddajo vloge</a:t>
            </a:r>
            <a:r>
              <a:rPr lang="sl-SI" altLang="sl-SI" sz="2200" kern="0" dirty="0" smtClean="0">
                <a:solidFill>
                  <a:prstClr val="black"/>
                </a:solidFill>
                <a:latin typeface="Arial"/>
              </a:rPr>
              <a:t>! 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 smtClean="0">
                <a:solidFill>
                  <a:prstClr val="black"/>
                </a:solidFill>
                <a:latin typeface="Arial"/>
              </a:rPr>
              <a:t>Vloga se odda na pristojni </a:t>
            </a:r>
            <a:r>
              <a:rPr lang="sl-SI" altLang="sl-SI" sz="2200" b="1" kern="0" dirty="0" smtClean="0">
                <a:solidFill>
                  <a:srgbClr val="FF0000"/>
                </a:solidFill>
                <a:latin typeface="Arial"/>
              </a:rPr>
              <a:t>Center za socialno delo </a:t>
            </a:r>
            <a:r>
              <a:rPr lang="sl-SI" altLang="sl-SI" sz="2200" kern="0" dirty="0" smtClean="0">
                <a:solidFill>
                  <a:prstClr val="black"/>
                </a:solidFill>
                <a:latin typeface="Arial"/>
              </a:rPr>
              <a:t>(dosegljiva je na spletni strani Ministrstva za delo, družino in soc. zadeve)</a:t>
            </a:r>
            <a:endParaRPr lang="sl-SI" altLang="sl-SI" sz="2200" kern="0" dirty="0">
              <a:solidFill>
                <a:prstClr val="black"/>
              </a:solidFill>
              <a:latin typeface="Arial"/>
            </a:endParaRP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Štipendist mora sam pravočasno predložiti tudi vlogo za nadaljnje prejemanje štipendije.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O pravici se odloči s prvim dnem naslednjega meseca po vložitvi vloge</a:t>
            </a:r>
            <a:r>
              <a:rPr lang="sl-SI" altLang="sl-SI" sz="2200" kern="0" dirty="0" smtClean="0">
                <a:solidFill>
                  <a:prstClr val="black"/>
                </a:solidFill>
                <a:latin typeface="Arial"/>
              </a:rPr>
              <a:t>.</a:t>
            </a:r>
          </a:p>
          <a:p>
            <a:pPr lvl="0" algn="l" fontAlgn="base">
              <a:spcAft>
                <a:spcPct val="0"/>
              </a:spcAft>
            </a:pPr>
            <a:endParaRPr lang="sl-SI" altLang="sl-SI" sz="2200" kern="0" dirty="0">
              <a:solidFill>
                <a:prstClr val="black"/>
              </a:solidFill>
              <a:latin typeface="Arial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54025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7030A0"/>
                </a:solidFill>
              </a:rPr>
              <a:t>ZOISOVE ŠTIPENDIJE</a:t>
            </a:r>
            <a:endParaRPr lang="sl-SI" sz="3600" b="1" dirty="0">
              <a:solidFill>
                <a:srgbClr val="7030A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39552" y="1196752"/>
            <a:ext cx="7992888" cy="5184576"/>
          </a:xfrm>
        </p:spPr>
        <p:txBody>
          <a:bodyPr>
            <a:normAutofit lnSpcReduction="10000"/>
          </a:bodyPr>
          <a:lstStyle/>
          <a:p>
            <a:pPr marL="342900" lvl="0" indent="-342900" algn="l" fontAlgn="base">
              <a:spcAft>
                <a:spcPct val="0"/>
              </a:spcAft>
            </a:pP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Dodatni pogoji: IZJEMNI DOSEŽEK </a:t>
            </a:r>
            <a:r>
              <a:rPr lang="sl-SI" altLang="sl-SI" sz="2200" b="1" u="sng" kern="0" dirty="0" smtClean="0">
                <a:solidFill>
                  <a:prstClr val="black"/>
                </a:solidFill>
                <a:latin typeface="Arial"/>
              </a:rPr>
              <a:t>in</a:t>
            </a:r>
            <a:endParaRPr lang="sl-SI" altLang="sl-SI" sz="2200" b="1" u="sng" kern="0" dirty="0">
              <a:solidFill>
                <a:prstClr val="black"/>
              </a:solidFill>
              <a:latin typeface="Arial"/>
            </a:endParaRP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v zaključnem razredu OŠ povprečna ocena najmanj 4,70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ALI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v SŠ povprečna ocena najmanj 4,10 ali več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ALI</a:t>
            </a:r>
            <a:endParaRPr lang="sl-SI" altLang="sl-SI" sz="2200" kern="0" dirty="0">
              <a:solidFill>
                <a:prstClr val="black"/>
              </a:solidFill>
              <a:latin typeface="Arial"/>
            </a:endParaRP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zlati maturant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ALI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v VŠ ali VS izobraževanju povprečna ocena najmanj 8,50 ali več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ALI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uvrstitev med najboljših 5% študentov v svoji generaciji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ALI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endParaRPr lang="sl-SI" altLang="sl-SI" sz="2200" kern="0" dirty="0">
              <a:solidFill>
                <a:prstClr val="black"/>
              </a:solidFill>
              <a:latin typeface="Arial"/>
            </a:endParaRPr>
          </a:p>
          <a:p>
            <a:pPr marL="342900" lvl="0" indent="-342900" algn="l" fontAlgn="base">
              <a:spcAft>
                <a:spcPct val="0"/>
              </a:spcAft>
            </a:pPr>
            <a:r>
              <a:rPr lang="sl-SI" altLang="sl-SI" sz="2200" kern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Izjemni dosežki so dosežki iz znanja ali raziskovanja, razvojne dejavnosti ali umetnosti.</a:t>
            </a:r>
          </a:p>
          <a:p>
            <a:pPr marL="342900" lvl="1" indent="-342900" algn="l" eaLnBrk="0" fontAlgn="base" hangingPunct="0">
              <a:spcAft>
                <a:spcPct val="0"/>
              </a:spcAft>
              <a:defRPr/>
            </a:pPr>
            <a:endParaRPr lang="sl-SI" sz="2200" kern="0" dirty="0" smtClean="0">
              <a:solidFill>
                <a:schemeClr val="accent3">
                  <a:lumMod val="50000"/>
                </a:schemeClr>
              </a:solidFill>
              <a:latin typeface="Arial"/>
            </a:endParaRPr>
          </a:p>
          <a:p>
            <a:pPr marL="342900" lvl="1" indent="-342900" algn="l" eaLnBrk="0" fontAlgn="base" hangingPunct="0">
              <a:spcAft>
                <a:spcPct val="0"/>
              </a:spcAft>
              <a:defRPr/>
            </a:pPr>
            <a:r>
              <a:rPr lang="sl-SI" sz="2200" u="sng" kern="0" dirty="0" smtClean="0">
                <a:solidFill>
                  <a:schemeClr val="accent3">
                    <a:lumMod val="50000"/>
                  </a:schemeClr>
                </a:solidFill>
                <a:latin typeface="Arial"/>
              </a:rPr>
              <a:t>Dosežki </a:t>
            </a:r>
            <a:r>
              <a:rPr lang="sl-SI" sz="2200" u="sng" kern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s področja športa po </a:t>
            </a:r>
            <a:r>
              <a:rPr lang="sl-SI" sz="2200" u="sng" kern="0" dirty="0" err="1">
                <a:solidFill>
                  <a:schemeClr val="accent3">
                    <a:lumMod val="50000"/>
                  </a:schemeClr>
                </a:solidFill>
                <a:latin typeface="Arial"/>
              </a:rPr>
              <a:t>Zštip</a:t>
            </a:r>
            <a:r>
              <a:rPr lang="sl-SI" sz="2200" u="sng" kern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-1 ne štejejo več med izjemne dosežke.</a:t>
            </a:r>
          </a:p>
          <a:p>
            <a:endParaRPr lang="sl-SI" u="sng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75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7030A0"/>
                </a:solidFill>
              </a:rPr>
              <a:t>ZOISOVE ŠTIPENDIJE</a:t>
            </a:r>
            <a:endParaRPr lang="sl-SI" sz="3600" b="1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sl-SI" sz="2200" dirty="0" smtClean="0"/>
          </a:p>
          <a:p>
            <a:pPr>
              <a:buNone/>
              <a:defRPr/>
            </a:pPr>
            <a:r>
              <a:rPr lang="sl-SI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Vloga </a:t>
            </a:r>
            <a:r>
              <a:rPr lang="sl-SI" sz="2200" dirty="0">
                <a:latin typeface="Arial" panose="020B0604020202020204" pitchFamily="34" charset="0"/>
                <a:cs typeface="Arial" panose="020B0604020202020204" pitchFamily="34" charset="0"/>
              </a:rPr>
              <a:t>za dodelitev štipendije se vloži na podlagi javnega razpisa:</a:t>
            </a:r>
          </a:p>
          <a:p>
            <a:pPr marL="354013" lvl="1">
              <a:buFont typeface="Arial" charset="0"/>
              <a:buChar char="•"/>
              <a:defRPr/>
            </a:pPr>
            <a:r>
              <a:rPr lang="sl-SI" sz="2200" dirty="0">
                <a:latin typeface="Arial" panose="020B0604020202020204" pitchFamily="34" charset="0"/>
                <a:cs typeface="Arial" panose="020B0604020202020204" pitchFamily="34" charset="0"/>
              </a:rPr>
              <a:t>javni razpis in potrebne obrazce objavi sklad </a:t>
            </a:r>
            <a:r>
              <a:rPr lang="sl-SI" sz="2200" b="1" dirty="0">
                <a:latin typeface="Arial" panose="020B0604020202020204" pitchFamily="34" charset="0"/>
                <a:cs typeface="Arial" panose="020B0604020202020204" pitchFamily="34" charset="0"/>
              </a:rPr>
              <a:t>do konca junija</a:t>
            </a:r>
            <a:r>
              <a:rPr lang="sl-SI" sz="2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54013" lvl="1">
              <a:buFont typeface="Arial" charset="0"/>
              <a:buChar char="•"/>
              <a:defRPr/>
            </a:pPr>
            <a:r>
              <a:rPr lang="sl-SI" sz="2200" dirty="0">
                <a:latin typeface="Arial" panose="020B0604020202020204" pitchFamily="34" charset="0"/>
                <a:cs typeface="Arial" panose="020B0604020202020204" pitchFamily="34" charset="0"/>
              </a:rPr>
              <a:t>objava je na voljo na spletni strani </a:t>
            </a:r>
            <a:r>
              <a:rPr lang="sl-SI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Javnega sklada RS za razvoj kadrov in štipendije: </a:t>
            </a:r>
            <a:r>
              <a:rPr lang="sl-SI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www.sklad</a:t>
            </a:r>
            <a:r>
              <a:rPr lang="sl-SI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sl-SI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kadri.si</a:t>
            </a:r>
            <a:r>
              <a:rPr lang="sl-SI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54013" lvl="1">
              <a:buFont typeface="Arial" charset="0"/>
              <a:buChar char="•"/>
              <a:defRPr/>
            </a:pPr>
            <a:r>
              <a:rPr lang="sl-SI" sz="2200" b="1" dirty="0">
                <a:latin typeface="Arial" panose="020B0604020202020204" pitchFamily="34" charset="0"/>
                <a:cs typeface="Arial" panose="020B0604020202020204" pitchFamily="34" charset="0"/>
              </a:rPr>
              <a:t>vlogo je potrebno </a:t>
            </a:r>
            <a:r>
              <a:rPr lang="sl-SI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oddati do roka</a:t>
            </a:r>
            <a:r>
              <a:rPr lang="sl-SI" sz="2200" b="1" dirty="0">
                <a:latin typeface="Arial" panose="020B0604020202020204" pitchFamily="34" charset="0"/>
                <a:cs typeface="Arial" panose="020B0604020202020204" pitchFamily="34" charset="0"/>
              </a:rPr>
              <a:t> v javnem razpisu.</a:t>
            </a:r>
          </a:p>
          <a:p>
            <a:pPr>
              <a:buNone/>
              <a:defRPr/>
            </a:pPr>
            <a:endParaRPr lang="sl-SI" sz="2200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861048"/>
            <a:ext cx="3024335" cy="242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9302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080119"/>
          </a:xfrm>
        </p:spPr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7030A0"/>
                </a:solidFill>
              </a:rPr>
              <a:t>ŠTIPENDIJE ZA DEFICITARNE POKLICE</a:t>
            </a:r>
            <a:endParaRPr lang="sl-SI" sz="3600" b="1" dirty="0">
              <a:solidFill>
                <a:srgbClr val="7030A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27584" y="1412776"/>
            <a:ext cx="7560840" cy="4896544"/>
          </a:xfrm>
        </p:spPr>
        <p:txBody>
          <a:bodyPr/>
          <a:lstStyle/>
          <a:p>
            <a:pPr lvl="0" algn="l" eaLnBrk="0" fontAlgn="base" hangingPunct="0">
              <a:spcAft>
                <a:spcPct val="0"/>
              </a:spcAft>
              <a:defRPr/>
            </a:pPr>
            <a:r>
              <a:rPr lang="sl-SI" sz="2200" b="1" kern="0" dirty="0">
                <a:solidFill>
                  <a:prstClr val="black"/>
                </a:solidFill>
                <a:latin typeface="Arial"/>
              </a:rPr>
              <a:t>Upravičenci</a:t>
            </a:r>
            <a:r>
              <a:rPr lang="sl-SI" sz="2200" kern="0" dirty="0">
                <a:solidFill>
                  <a:prstClr val="black"/>
                </a:solidFill>
                <a:latin typeface="Arial"/>
              </a:rPr>
              <a:t>: </a:t>
            </a:r>
            <a:endParaRPr lang="sl-SI" sz="2200" kern="0" dirty="0" smtClean="0">
              <a:solidFill>
                <a:prstClr val="black"/>
              </a:solidFill>
              <a:latin typeface="Arial"/>
            </a:endParaRPr>
          </a:p>
          <a:p>
            <a:pPr lvl="0" algn="l" eaLnBrk="0" fontAlgn="base" hangingPunct="0">
              <a:spcAft>
                <a:spcPct val="0"/>
              </a:spcAft>
              <a:defRPr/>
            </a:pPr>
            <a:r>
              <a:rPr lang="sl-SI" sz="2200" kern="0" dirty="0" smtClean="0">
                <a:solidFill>
                  <a:prstClr val="black"/>
                </a:solidFill>
                <a:latin typeface="Arial"/>
              </a:rPr>
              <a:t>dijaki </a:t>
            </a:r>
            <a:r>
              <a:rPr lang="sl-SI" sz="2200" kern="0" dirty="0">
                <a:solidFill>
                  <a:prstClr val="black"/>
                </a:solidFill>
                <a:latin typeface="Arial"/>
              </a:rPr>
              <a:t>in študenti, ki se izobražujejo na ravneh in področjih izobraževanja, opredeljenih v </a:t>
            </a:r>
            <a:r>
              <a:rPr lang="sl-SI" sz="2200" b="1" kern="0" dirty="0">
                <a:solidFill>
                  <a:prstClr val="black"/>
                </a:solidFill>
                <a:latin typeface="Arial"/>
              </a:rPr>
              <a:t>politiki štipendiranja</a:t>
            </a:r>
            <a:r>
              <a:rPr lang="sl-SI" sz="2200" kern="0" dirty="0">
                <a:solidFill>
                  <a:prstClr val="black"/>
                </a:solidFill>
                <a:latin typeface="Arial"/>
              </a:rPr>
              <a:t>.</a:t>
            </a:r>
          </a:p>
          <a:p>
            <a:pPr marL="342900" lvl="0" indent="-342900" algn="l" eaLnBrk="0" fontAlgn="base" hangingPunct="0">
              <a:spcAft>
                <a:spcPct val="0"/>
              </a:spcAft>
              <a:defRPr/>
            </a:pPr>
            <a:endParaRPr lang="sl-SI" sz="1000" kern="0" dirty="0" smtClean="0">
              <a:solidFill>
                <a:prstClr val="black"/>
              </a:solidFill>
              <a:latin typeface="Arial"/>
            </a:endParaRPr>
          </a:p>
          <a:p>
            <a:pPr marL="342900" lvl="0" indent="-342900" algn="l" fontAlgn="base">
              <a:spcAft>
                <a:spcPct val="0"/>
              </a:spcAft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Oddaja vloge za vsakoletno dodelitev pravice – RAZPIS</a:t>
            </a:r>
          </a:p>
          <a:p>
            <a:pPr marL="354013" lvl="1" indent="-354013" algn="l" eaLnBrk="0" fontAlgn="base" hangingPunct="0">
              <a:spcAft>
                <a:spcPct val="0"/>
              </a:spcAft>
              <a:buFont typeface="Arial" pitchFamily="34" charset="0"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vloga se nahaja na spletni strani </a:t>
            </a:r>
            <a:r>
              <a:rPr lang="sl-SI" altLang="sl-SI" sz="2200" kern="0" dirty="0">
                <a:solidFill>
                  <a:schemeClr val="tx1"/>
                </a:solidFill>
                <a:latin typeface="Arial"/>
              </a:rPr>
              <a:t>Javnega sklada RS za razvoj kadrov in štipendije: </a:t>
            </a:r>
            <a:r>
              <a:rPr lang="sl-SI" altLang="sl-SI" sz="2200" b="1" kern="0" dirty="0" err="1">
                <a:solidFill>
                  <a:schemeClr val="tx1"/>
                </a:solidFill>
                <a:latin typeface="Arial"/>
              </a:rPr>
              <a:t>www.sklad</a:t>
            </a:r>
            <a:r>
              <a:rPr lang="sl-SI" altLang="sl-SI" sz="2200" b="1" kern="0" dirty="0">
                <a:solidFill>
                  <a:schemeClr val="tx1"/>
                </a:solidFill>
                <a:latin typeface="Arial"/>
              </a:rPr>
              <a:t>-</a:t>
            </a:r>
            <a:r>
              <a:rPr lang="sl-SI" altLang="sl-SI" sz="2200" b="1" kern="0" dirty="0" err="1">
                <a:solidFill>
                  <a:schemeClr val="tx1"/>
                </a:solidFill>
                <a:latin typeface="Arial"/>
              </a:rPr>
              <a:t>kadri.si</a:t>
            </a:r>
            <a:r>
              <a:rPr lang="sl-SI" altLang="sl-SI" sz="2200" kern="0" dirty="0">
                <a:solidFill>
                  <a:schemeClr val="tx1"/>
                </a:solidFill>
                <a:latin typeface="Arial"/>
              </a:rPr>
              <a:t>,</a:t>
            </a:r>
            <a:r>
              <a:rPr lang="sl-SI" altLang="sl-SI" sz="2200" b="1" kern="0" dirty="0">
                <a:solidFill>
                  <a:schemeClr val="tx1"/>
                </a:solidFill>
                <a:latin typeface="Arial"/>
              </a:rPr>
              <a:t>  </a:t>
            </a:r>
          </a:p>
          <a:p>
            <a:pPr marL="354013" lvl="1" indent="-354013" algn="l" eaLnBrk="0" fontAlgn="base" hangingPunct="0">
              <a:spcAft>
                <a:spcPct val="0"/>
              </a:spcAft>
              <a:buFont typeface="Arial" pitchFamily="34" charset="0"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vlogo je potrebno oddati na </a:t>
            </a:r>
            <a:r>
              <a:rPr lang="sl-SI" altLang="sl-SI" sz="2200" kern="0" dirty="0">
                <a:solidFill>
                  <a:srgbClr val="FF0000"/>
                </a:solidFill>
                <a:latin typeface="Arial"/>
              </a:rPr>
              <a:t>Javni sklad za razvoj kadrov in štipendije, Dunajska 22, 1000 Ljubljana</a:t>
            </a: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,</a:t>
            </a:r>
          </a:p>
          <a:p>
            <a:pPr marL="354013" lvl="1" indent="-354013" algn="l" eaLnBrk="0" fontAlgn="base" hangingPunct="0">
              <a:spcAft>
                <a:spcPct val="0"/>
              </a:spcAft>
              <a:buFont typeface="Arial" pitchFamily="34" charset="0"/>
              <a:buChar char="•"/>
            </a:pPr>
            <a:r>
              <a:rPr lang="sl-SI" altLang="sl-SI" sz="2200" b="1" u="sng" kern="0" dirty="0">
                <a:solidFill>
                  <a:prstClr val="black"/>
                </a:solidFill>
                <a:latin typeface="Arial"/>
              </a:rPr>
              <a:t>oddaja vloge ima odprt rok</a:t>
            </a:r>
            <a:r>
              <a:rPr lang="sl-SI" altLang="sl-SI" sz="2200" kern="0" dirty="0" smtClean="0">
                <a:solidFill>
                  <a:prstClr val="black"/>
                </a:solidFill>
                <a:latin typeface="Arial"/>
              </a:rPr>
              <a:t>.</a:t>
            </a:r>
          </a:p>
          <a:p>
            <a:pPr marL="354013" lvl="1" indent="-354013" algn="l" eaLnBrk="0" fontAlgn="base" hangingPunct="0">
              <a:spcAft>
                <a:spcPct val="0"/>
              </a:spcAft>
              <a:buFont typeface="Arial" pitchFamily="34" charset="0"/>
              <a:buChar char="•"/>
            </a:pPr>
            <a:endParaRPr lang="sl-SI" altLang="sl-SI" sz="2200" kern="0" dirty="0">
              <a:solidFill>
                <a:prstClr val="black"/>
              </a:solidFill>
              <a:latin typeface="Arial"/>
            </a:endParaRPr>
          </a:p>
          <a:p>
            <a:pPr marL="354013" lvl="1" indent="-354013" algn="l" eaLnBrk="0" fontAlgn="base" hangingPunct="0">
              <a:spcAft>
                <a:spcPct val="0"/>
              </a:spcAft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Višina štipendije: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100 €</a:t>
            </a:r>
          </a:p>
          <a:p>
            <a:pPr marL="354013" lvl="1" indent="-354013" algn="l" eaLnBrk="0" fontAlgn="base" hangingPunct="0">
              <a:spcAft>
                <a:spcPct val="0"/>
              </a:spcAft>
              <a:buFont typeface="Arial" pitchFamily="34" charset="0"/>
              <a:buChar char="•"/>
            </a:pPr>
            <a:endParaRPr lang="sl-SI" altLang="sl-SI" sz="2200" kern="0" dirty="0">
              <a:solidFill>
                <a:prstClr val="black"/>
              </a:solidFill>
              <a:latin typeface="Arial"/>
            </a:endParaRPr>
          </a:p>
          <a:p>
            <a:pPr marL="354013" lvl="1" indent="-354013" algn="l" eaLnBrk="0" fontAlgn="base" hangingPunct="0">
              <a:spcAft>
                <a:spcPct val="0"/>
              </a:spcAft>
            </a:pPr>
            <a:endParaRPr lang="sl-SI" altLang="sl-SI" sz="2200" b="1" kern="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5061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008111"/>
          </a:xfrm>
        </p:spPr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7030A0"/>
                </a:solidFill>
              </a:rPr>
              <a:t>KADROVSKE ŠTIPENDIJE</a:t>
            </a:r>
            <a:endParaRPr lang="sl-SI" sz="3600" b="1" dirty="0">
              <a:solidFill>
                <a:srgbClr val="7030A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971600" y="1412776"/>
            <a:ext cx="7416824" cy="4752528"/>
          </a:xfrm>
        </p:spPr>
        <p:txBody>
          <a:bodyPr>
            <a:normAutofit fontScale="92500"/>
          </a:bodyPr>
          <a:lstStyle/>
          <a:p>
            <a:pPr lvl="0" algn="l" fontAlgn="base">
              <a:spcAft>
                <a:spcPct val="0"/>
              </a:spcAft>
              <a:defRPr/>
            </a:pPr>
            <a:r>
              <a:rPr lang="sl-SI" sz="2200" b="1" kern="0" dirty="0">
                <a:solidFill>
                  <a:prstClr val="black"/>
                </a:solidFill>
                <a:latin typeface="Arial"/>
              </a:rPr>
              <a:t>Sklad ali RRA</a:t>
            </a:r>
            <a:r>
              <a:rPr lang="sl-SI" sz="2200" kern="0" dirty="0">
                <a:solidFill>
                  <a:prstClr val="black"/>
                </a:solidFill>
                <a:latin typeface="Arial"/>
              </a:rPr>
              <a:t> sofinancirata kadrovske štipendije delodajalcem</a:t>
            </a:r>
            <a:r>
              <a:rPr lang="sl-SI" sz="2200" kern="0" dirty="0" smtClean="0">
                <a:solidFill>
                  <a:prstClr val="black"/>
                </a:solidFill>
                <a:latin typeface="Arial"/>
              </a:rPr>
              <a:t>.</a:t>
            </a:r>
          </a:p>
          <a:p>
            <a:pPr lvl="0" algn="l" fontAlgn="base">
              <a:spcAft>
                <a:spcPct val="0"/>
              </a:spcAft>
              <a:defRPr/>
            </a:pPr>
            <a:r>
              <a:rPr lang="sl-SI" sz="2200" kern="0" dirty="0" smtClean="0">
                <a:solidFill>
                  <a:prstClr val="black"/>
                </a:solidFill>
                <a:latin typeface="Arial"/>
              </a:rPr>
              <a:t>OBVEZNOSTI ŠTIPENDISTA:</a:t>
            </a:r>
            <a:endParaRPr lang="sl-SI" sz="2200" kern="0" dirty="0">
              <a:solidFill>
                <a:prstClr val="black"/>
              </a:solidFill>
              <a:latin typeface="Arial"/>
            </a:endParaRPr>
          </a:p>
          <a:p>
            <a:pPr marL="342900" lvl="0" indent="-342900" algn="l" eaLnBrk="0" fontAlgn="base" hangingPunct="0">
              <a:spcAft>
                <a:spcPct val="0"/>
              </a:spcAft>
              <a:buFontTx/>
              <a:buChar char="•"/>
            </a:pPr>
            <a:r>
              <a:rPr lang="sl-SI" altLang="sl-SI" sz="2100" kern="0" dirty="0">
                <a:solidFill>
                  <a:prstClr val="black"/>
                </a:solidFill>
                <a:latin typeface="Arial"/>
              </a:rPr>
              <a:t>napredovanje pri izobraževanju in uspešen zaključek izobraževanja, </a:t>
            </a:r>
          </a:p>
          <a:p>
            <a:pPr marL="342900" lvl="0" indent="-342900" algn="l" eaLnBrk="0" fontAlgn="base" hangingPunct="0">
              <a:spcAft>
                <a:spcPct val="0"/>
              </a:spcAft>
              <a:buFontTx/>
              <a:buChar char="•"/>
            </a:pPr>
            <a:r>
              <a:rPr lang="sl-SI" altLang="sl-SI" sz="2100" kern="0" dirty="0">
                <a:solidFill>
                  <a:prstClr val="black"/>
                </a:solidFill>
                <a:latin typeface="Arial"/>
              </a:rPr>
              <a:t>vsakoletno opravljanje enomesečne prakse pri delodajalcu,</a:t>
            </a:r>
          </a:p>
          <a:p>
            <a:pPr marL="342900" lvl="0" indent="-342900" algn="l" eaLnBrk="0" fontAlgn="base" hangingPunct="0">
              <a:spcAft>
                <a:spcPct val="0"/>
              </a:spcAft>
              <a:buFontTx/>
              <a:buChar char="•"/>
            </a:pPr>
            <a:r>
              <a:rPr lang="sl-SI" altLang="sl-SI" sz="2100" kern="0" dirty="0">
                <a:solidFill>
                  <a:prstClr val="black"/>
                </a:solidFill>
                <a:latin typeface="Arial"/>
              </a:rPr>
              <a:t>sprejem zaposlitve na ustrezno delovno mesto pri delodajalcu po zaključenem izobraževanju.</a:t>
            </a:r>
          </a:p>
          <a:p>
            <a:pPr marL="342900" lvl="0" indent="-342900" algn="l" eaLnBrk="0" fontAlgn="base" hangingPunct="0">
              <a:spcAft>
                <a:spcPct val="0"/>
              </a:spcAft>
            </a:pPr>
            <a:r>
              <a:rPr lang="sl-SI" altLang="sl-SI" sz="2100" b="1" u="sng" kern="0" dirty="0">
                <a:solidFill>
                  <a:prstClr val="black"/>
                </a:solidFill>
                <a:latin typeface="Arial"/>
              </a:rPr>
              <a:t>Posebnost:</a:t>
            </a:r>
          </a:p>
          <a:p>
            <a:pPr marL="342900" lvl="0" indent="-342900" algn="l" eaLnBrk="0" fontAlgn="base" hangingPunct="0">
              <a:spcAft>
                <a:spcPct val="0"/>
              </a:spcAft>
              <a:buFontTx/>
              <a:buChar char="•"/>
            </a:pPr>
            <a:r>
              <a:rPr lang="sl-SI" altLang="sl-SI" sz="2100" kern="0" dirty="0">
                <a:solidFill>
                  <a:prstClr val="black"/>
                </a:solidFill>
                <a:latin typeface="Arial"/>
              </a:rPr>
              <a:t>V prvem letu štipendiranja lahko </a:t>
            </a:r>
            <a:r>
              <a:rPr lang="sl-SI" altLang="sl-SI" sz="2100" b="1" kern="0" dirty="0">
                <a:solidFill>
                  <a:prstClr val="black"/>
                </a:solidFill>
                <a:latin typeface="Arial"/>
              </a:rPr>
              <a:t>po enomesečni praksi delodajalec ali štipendist odpove pogodbo o štipendiranju</a:t>
            </a:r>
            <a:r>
              <a:rPr lang="sl-SI" altLang="sl-SI" sz="2100" kern="0" dirty="0">
                <a:solidFill>
                  <a:prstClr val="black"/>
                </a:solidFill>
                <a:latin typeface="Arial"/>
              </a:rPr>
              <a:t>. </a:t>
            </a:r>
          </a:p>
          <a:p>
            <a:pPr marL="342900" lvl="0" indent="-342900" algn="l" eaLnBrk="0" fontAlgn="base" hangingPunct="0">
              <a:spcAft>
                <a:spcPct val="0"/>
              </a:spcAft>
              <a:buFontTx/>
              <a:buChar char="•"/>
            </a:pPr>
            <a:r>
              <a:rPr lang="sl-SI" altLang="sl-SI" sz="2100" kern="0" dirty="0">
                <a:solidFill>
                  <a:prstClr val="black"/>
                </a:solidFill>
                <a:latin typeface="Arial"/>
              </a:rPr>
              <a:t>V primeru take odpovedi štipendist ni dolžan vrniti prejetega zneska štipendije delodajalcu, delodajalec pa ni dolžan vrniti prejetega zneska sofinanciranja, če štipendist uspešno zaključi letnik in napreduje v višji letnik programa.</a:t>
            </a:r>
          </a:p>
          <a:p>
            <a:pPr marL="342900" lvl="0" indent="-342900" algn="l" eaLnBrk="0" fontAlgn="base" hangingPunct="0">
              <a:spcAft>
                <a:spcPct val="0"/>
              </a:spcAft>
              <a:buFontTx/>
              <a:buChar char="•"/>
            </a:pPr>
            <a:endParaRPr lang="sl-SI" altLang="sl-SI" sz="2100" kern="0" dirty="0">
              <a:solidFill>
                <a:prstClr val="black"/>
              </a:solidFill>
              <a:latin typeface="Arial"/>
            </a:endParaRPr>
          </a:p>
          <a:p>
            <a:pPr lvl="0" algn="l" fontAlgn="base">
              <a:spcAft>
                <a:spcPct val="0"/>
              </a:spcAft>
              <a:defRPr/>
            </a:pPr>
            <a:endParaRPr lang="sl-SI" sz="2200" kern="0" dirty="0">
              <a:solidFill>
                <a:prstClr val="black"/>
              </a:solidFill>
              <a:latin typeface="Arial"/>
            </a:endParaRPr>
          </a:p>
          <a:p>
            <a:pPr marL="342900" lvl="0" indent="-342900" algn="l" fontAlgn="base">
              <a:spcAft>
                <a:spcPct val="0"/>
              </a:spcAft>
              <a:defRPr/>
            </a:pPr>
            <a:endParaRPr lang="sl-SI" sz="2200" kern="0" dirty="0">
              <a:solidFill>
                <a:prstClr val="black"/>
              </a:solidFill>
              <a:latin typeface="Arial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76370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936103"/>
          </a:xfrm>
        </p:spPr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7030A0"/>
                </a:solidFill>
              </a:rPr>
              <a:t>KADROVSKE ŠTIPENDIJE</a:t>
            </a:r>
            <a:endParaRPr lang="sl-SI" sz="3600" b="1" dirty="0">
              <a:solidFill>
                <a:srgbClr val="7030A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4824536"/>
          </a:xfrm>
        </p:spPr>
        <p:txBody>
          <a:bodyPr>
            <a:noAutofit/>
          </a:bodyPr>
          <a:lstStyle/>
          <a:p>
            <a:pPr lvl="0" algn="l" eaLnBrk="0" fontAlgn="base" hangingPunct="0">
              <a:spcAft>
                <a:spcPct val="0"/>
              </a:spcAft>
            </a:pPr>
            <a:r>
              <a:rPr lang="sl-SI" altLang="sl-SI" sz="2200" b="1" kern="0" dirty="0" smtClean="0">
                <a:solidFill>
                  <a:prstClr val="black"/>
                </a:solidFill>
                <a:latin typeface="Arial"/>
              </a:rPr>
              <a:t>POSTOPEK</a:t>
            </a:r>
          </a:p>
          <a:p>
            <a:pPr marL="342900" lvl="0" indent="-342900" algn="l" eaLnBrk="0" fontAlgn="base" hangingPunct="0">
              <a:spcAft>
                <a:spcPct val="0"/>
              </a:spcAft>
              <a:buFontTx/>
              <a:buChar char="•"/>
            </a:pPr>
            <a:r>
              <a:rPr lang="sl-SI" altLang="sl-SI" sz="2200" kern="0" dirty="0" smtClean="0">
                <a:solidFill>
                  <a:prstClr val="black"/>
                </a:solidFill>
                <a:latin typeface="Arial"/>
              </a:rPr>
              <a:t>Sklad </a:t>
            </a: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objavi javni poziv delodajalcem za oddajo potreb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najkasneje do konca novembra</a:t>
            </a: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;</a:t>
            </a:r>
          </a:p>
          <a:p>
            <a:pPr marL="342900" lvl="0" indent="-342900" algn="l" eaLnBrk="0" fontAlgn="base" hangingPunct="0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na podlagi zbranih </a:t>
            </a:r>
            <a:r>
              <a:rPr lang="sl-SI" altLang="sl-SI" sz="2200" u="sng" kern="0" dirty="0">
                <a:solidFill>
                  <a:prstClr val="black"/>
                </a:solidFill>
                <a:latin typeface="Arial"/>
              </a:rPr>
              <a:t>potreb sklad objavi seznam razpisanih kadrovskih štipendij</a:t>
            </a: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 z namenom informiranja dijakov, študentov in udeležencev izobraževanja odraslih o možnostih kadrovskih štipendij;</a:t>
            </a: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sl-SI" altLang="sl-SI" sz="2200" b="1" u="sng" kern="0" dirty="0">
                <a:solidFill>
                  <a:srgbClr val="FF0000"/>
                </a:solidFill>
                <a:latin typeface="Arial"/>
              </a:rPr>
              <a:t>kandidati se sami obrnejo na delodajalca in mu pošljejo prošnjo za dodelitev štipendije; delodajalec sam izbere primernega kandidata</a:t>
            </a: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;</a:t>
            </a:r>
          </a:p>
          <a:p>
            <a:pPr marL="342900" lvl="0" indent="-342900" algn="l" eaLnBrk="0" fontAlgn="base" hangingPunct="0">
              <a:spcAft>
                <a:spcPct val="0"/>
              </a:spcAft>
              <a:buFontTx/>
              <a:buChar char="•"/>
            </a:pPr>
            <a:r>
              <a:rPr lang="sl-SI" altLang="sl-SI" sz="2200" kern="0" dirty="0">
                <a:solidFill>
                  <a:srgbClr val="FF0000"/>
                </a:solidFill>
                <a:latin typeface="Arial"/>
              </a:rPr>
              <a:t>sklad oziroma RRA </a:t>
            </a:r>
            <a:r>
              <a:rPr lang="sl-SI" altLang="sl-SI" sz="2200" kern="0" dirty="0">
                <a:solidFill>
                  <a:prstClr val="black"/>
                </a:solidFill>
                <a:latin typeface="Arial"/>
              </a:rPr>
              <a:t>objavita javni razpis za sofinanciranje kadrovskih štipendij </a:t>
            </a:r>
            <a:r>
              <a:rPr lang="sl-SI" altLang="sl-SI" sz="2200" b="1" kern="0" dirty="0">
                <a:solidFill>
                  <a:prstClr val="black"/>
                </a:solidFill>
                <a:latin typeface="Arial"/>
              </a:rPr>
              <a:t>do konca februarja</a:t>
            </a:r>
            <a:r>
              <a:rPr lang="sl-SI" altLang="sl-SI" sz="2200" kern="0" dirty="0" smtClean="0">
                <a:solidFill>
                  <a:prstClr val="black"/>
                </a:solidFill>
                <a:latin typeface="Arial"/>
              </a:rPr>
              <a:t>.</a:t>
            </a:r>
            <a:endParaRPr lang="sl-SI" altLang="sl-SI" sz="2200" kern="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8613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7030A0"/>
                </a:solidFill>
              </a:rPr>
              <a:t>MOŽNOSTI SESTAVLJANJA ŠTIPENDIJ</a:t>
            </a:r>
            <a:endParaRPr lang="sl-SI" sz="3600" b="1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marL="514350" indent="-514350">
              <a:buFontTx/>
              <a:buAutoNum type="arabicPeriod"/>
            </a:pPr>
            <a:r>
              <a:rPr lang="sl-SI" altLang="sl-SI" sz="2800" dirty="0"/>
              <a:t>Kadrovska štipendija in štipendija za deficitarne poklice </a:t>
            </a:r>
            <a:r>
              <a:rPr lang="sl-SI" altLang="sl-SI" sz="2800" b="1" dirty="0"/>
              <a:t>se ne smeta združevati.</a:t>
            </a:r>
          </a:p>
          <a:p>
            <a:pPr marL="514350" indent="-514350">
              <a:buFontTx/>
              <a:buAutoNum type="arabicPeriod"/>
            </a:pPr>
            <a:r>
              <a:rPr lang="sl-SI" altLang="sl-SI" sz="2800" dirty="0"/>
              <a:t>Zoisova in državna štipendija </a:t>
            </a:r>
            <a:r>
              <a:rPr lang="sl-SI" altLang="sl-SI" sz="2800" b="1" dirty="0"/>
              <a:t>se ne združujeta</a:t>
            </a:r>
            <a:r>
              <a:rPr lang="sl-SI" altLang="sl-SI" sz="2800" dirty="0"/>
              <a:t>.</a:t>
            </a:r>
          </a:p>
          <a:p>
            <a:pPr marL="514350" indent="-514350">
              <a:buFontTx/>
              <a:buAutoNum type="arabicPeriod"/>
            </a:pPr>
            <a:r>
              <a:rPr lang="sl-SI" altLang="sl-SI" sz="2800" dirty="0"/>
              <a:t>Ad </a:t>
            </a:r>
            <a:r>
              <a:rPr lang="sl-SI" altLang="sl-SI" sz="2800" dirty="0" err="1"/>
              <a:t>futura</a:t>
            </a:r>
            <a:r>
              <a:rPr lang="sl-SI" altLang="sl-SI" sz="2800" dirty="0"/>
              <a:t> štipendija za izobraževanje </a:t>
            </a:r>
            <a:r>
              <a:rPr lang="sl-SI" altLang="sl-SI" sz="2800" b="1" dirty="0"/>
              <a:t>se ne združuje z nobeno</a:t>
            </a:r>
            <a:r>
              <a:rPr lang="sl-SI" altLang="sl-SI" sz="2800" dirty="0"/>
              <a:t> štipendijo.</a:t>
            </a:r>
          </a:p>
          <a:p>
            <a:pPr marL="514350" indent="-514350">
              <a:buFontTx/>
              <a:buAutoNum type="arabicPeriod"/>
            </a:pPr>
            <a:r>
              <a:rPr lang="sl-SI" altLang="sl-SI" sz="2800" dirty="0"/>
              <a:t>Kadrovska štipendija ali štipendija za deficitarne poklice </a:t>
            </a:r>
            <a:r>
              <a:rPr lang="sl-SI" altLang="sl-SI" sz="2800" b="1" dirty="0"/>
              <a:t>je združljiva </a:t>
            </a:r>
            <a:r>
              <a:rPr lang="sl-SI" altLang="sl-SI" sz="2800" dirty="0"/>
              <a:t>z državno ali Zoisovo štipendijo ali štipendijo za Slovence v zamejstvu in po svetu. </a:t>
            </a:r>
          </a:p>
          <a:p>
            <a:pPr marL="514350" indent="-514350">
              <a:buFontTx/>
              <a:buAutoNum type="arabicPeriod"/>
            </a:pPr>
            <a:r>
              <a:rPr lang="sl-SI" altLang="sl-SI" sz="2800" dirty="0"/>
              <a:t>Štipendija Ad </a:t>
            </a:r>
            <a:r>
              <a:rPr lang="sl-SI" altLang="sl-SI" sz="2800" dirty="0" err="1"/>
              <a:t>futura</a:t>
            </a:r>
            <a:r>
              <a:rPr lang="sl-SI" altLang="sl-SI" sz="2800" dirty="0"/>
              <a:t> za študijske obiske in za sodelovanje na tekmovanjih iz znanja in raziskovanja</a:t>
            </a:r>
            <a:r>
              <a:rPr lang="sl-SI" altLang="sl-SI" sz="2800" b="1" dirty="0"/>
              <a:t> je združljiva</a:t>
            </a:r>
            <a:r>
              <a:rPr lang="sl-SI" altLang="sl-SI" sz="2800" dirty="0"/>
              <a:t> z vsemi štipendijami.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140824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altLang="sl-SI" sz="3600" b="1" dirty="0">
                <a:solidFill>
                  <a:srgbClr val="7030A0"/>
                </a:solidFill>
              </a:rPr>
              <a:t>Informacije o štipendijah</a:t>
            </a:r>
            <a:endParaRPr lang="sl-SI" sz="3600" b="1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altLang="sl-SI" sz="2800" dirty="0"/>
              <a:t>Ministrstvo za delo, družino, socialne zadeve in enake možnosti: </a:t>
            </a:r>
            <a:r>
              <a:rPr lang="sl-SI" altLang="sl-SI" sz="2800" b="1" dirty="0" err="1"/>
              <a:t>www.mddsz.gov.si/Aktualno</a:t>
            </a:r>
            <a:endParaRPr lang="sl-SI" altLang="sl-SI" sz="2800" b="1" dirty="0"/>
          </a:p>
          <a:p>
            <a:r>
              <a:rPr lang="sl-SI" altLang="sl-SI" sz="2800" dirty="0"/>
              <a:t>Javni sklad RS za razvoj kadrov in štipendije: </a:t>
            </a:r>
            <a:r>
              <a:rPr lang="sl-SI" altLang="sl-SI" sz="2800" b="1" dirty="0" err="1"/>
              <a:t>www.sklad</a:t>
            </a:r>
            <a:r>
              <a:rPr lang="sl-SI" altLang="sl-SI" sz="2800" b="1" dirty="0"/>
              <a:t>-</a:t>
            </a:r>
            <a:r>
              <a:rPr lang="sl-SI" altLang="sl-SI" sz="2800" b="1" dirty="0" err="1"/>
              <a:t>kadri.si</a:t>
            </a:r>
            <a:endParaRPr lang="sl-SI" altLang="sl-SI" sz="2800" b="1" dirty="0"/>
          </a:p>
          <a:p>
            <a:r>
              <a:rPr lang="sl-SI" altLang="sl-SI" sz="2800" dirty="0"/>
              <a:t>Centri za socialno </a:t>
            </a:r>
            <a:r>
              <a:rPr lang="sl-SI" altLang="sl-SI" sz="2800" dirty="0" smtClean="0"/>
              <a:t>delo (CSD M. Sobota)</a:t>
            </a:r>
            <a:endParaRPr lang="sl-SI" altLang="sl-SI" sz="2800" dirty="0"/>
          </a:p>
          <a:p>
            <a:r>
              <a:rPr lang="sl-SI" altLang="sl-SI" sz="2800" dirty="0"/>
              <a:t>RRA – regionalne razvojne </a:t>
            </a:r>
            <a:r>
              <a:rPr lang="sl-SI" altLang="sl-SI" sz="2800" dirty="0" smtClean="0"/>
              <a:t>agencije (RRA Mura)</a:t>
            </a:r>
          </a:p>
          <a:p>
            <a:pPr marL="0" indent="0">
              <a:buNone/>
            </a:pPr>
            <a:endParaRPr lang="sl-SI" sz="2800" dirty="0"/>
          </a:p>
          <a:p>
            <a:r>
              <a:rPr lang="sl-SI" sz="2800" dirty="0"/>
              <a:t> ZAKON O ŠTIPENDIRANJU </a:t>
            </a:r>
          </a:p>
          <a:p>
            <a:pPr marL="0" indent="0">
              <a:buNone/>
            </a:pPr>
            <a:r>
              <a:rPr lang="sl-SI" sz="2200" smtClean="0"/>
              <a:t>    http</a:t>
            </a:r>
            <a:r>
              <a:rPr lang="sl-SI" sz="2200" dirty="0"/>
              <a:t>://www.uradni-list.si/1/objava.jsp?urlid=201356&amp;stevilka=2139 </a:t>
            </a:r>
          </a:p>
        </p:txBody>
      </p:sp>
    </p:spTree>
    <p:extLst>
      <p:ext uri="{BB962C8B-B14F-4D97-AF65-F5344CB8AC3E}">
        <p14:creationId xmlns:p14="http://schemas.microsoft.com/office/powerpoint/2010/main" val="1132802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616</Words>
  <Application>Microsoft Office PowerPoint</Application>
  <PresentationFormat>Diaprojekcija na zaslonu (4:3)</PresentationFormat>
  <Paragraphs>83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ŠTIPENDIJE </vt:lpstr>
      <vt:lpstr>DRŽAVNE ŠTIPENDIJE</vt:lpstr>
      <vt:lpstr>ZOISOVE ŠTIPENDIJE</vt:lpstr>
      <vt:lpstr>ZOISOVE ŠTIPENDIJE</vt:lpstr>
      <vt:lpstr>ŠTIPENDIJE ZA DEFICITARNE POKLICE</vt:lpstr>
      <vt:lpstr>KADROVSKE ŠTIPENDIJE</vt:lpstr>
      <vt:lpstr>KADROVSKE ŠTIPENDIJE</vt:lpstr>
      <vt:lpstr>MOŽNOSTI SESTAVLJANJA ŠTIPENDIJ</vt:lpstr>
      <vt:lpstr>Informacije o štipendijah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ŠTIPENDIJE</dc:title>
  <dc:creator>TEST</dc:creator>
  <cp:lastModifiedBy>Boštjan Kosednar</cp:lastModifiedBy>
  <cp:revision>4</cp:revision>
  <dcterms:created xsi:type="dcterms:W3CDTF">2014-02-19T18:28:22Z</dcterms:created>
  <dcterms:modified xsi:type="dcterms:W3CDTF">2014-02-20T12:33:51Z</dcterms:modified>
</cp:coreProperties>
</file>