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1" r:id="rId5"/>
    <p:sldId id="260" r:id="rId6"/>
    <p:sldId id="259" r:id="rId7"/>
    <p:sldId id="272" r:id="rId8"/>
    <p:sldId id="270" r:id="rId9"/>
    <p:sldId id="265" r:id="rId10"/>
    <p:sldId id="268" r:id="rId11"/>
    <p:sldId id="266" r:id="rId12"/>
    <p:sldId id="269" r:id="rId13"/>
    <p:sldId id="263" r:id="rId14"/>
    <p:sldId id="258" r:id="rId15"/>
    <p:sldId id="267" r:id="rId16"/>
    <p:sldId id="262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povezoval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povezoval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povezoval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583160-7A29-4647-B063-B843B04B8E0E}" type="datetimeFigureOut">
              <a:rPr lang="sl-SI" smtClean="0"/>
              <a:pPr/>
              <a:t>3.12.2010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A93FEB-5BD5-4EFC-823A-ECFC831F936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oAl-XRDuYM&amp;feature=related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youtube.com/watch?v=XiSZMm-L3f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qjUXEltyIYw" TargetMode="External"/><Relationship Id="rId4" Type="http://schemas.openxmlformats.org/officeDocument/2006/relationships/hyperlink" Target="http://www.youtube.com/watch?v=070wp0fzpx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Qx_CvPJwQo" TargetMode="External"/><Relationship Id="rId2" Type="http://schemas.openxmlformats.org/officeDocument/2006/relationships/hyperlink" Target="http://www.youtube.com/watch?v=Y7A3WD80N8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how.com/how_4605736_celebrate-universal-childrens-day.html" TargetMode="External"/><Relationship Id="rId3" Type="http://schemas.openxmlformats.org/officeDocument/2006/relationships/hyperlink" Target="http://www.kulone.com/GH/Event/1023103-Universal-Children's-Day-2010" TargetMode="External"/><Relationship Id="rId7" Type="http://schemas.openxmlformats.org/officeDocument/2006/relationships/hyperlink" Target="http://www.opportunity.org/blog/today-we-celebrate-universal-childrens-day/" TargetMode="External"/><Relationship Id="rId2" Type="http://schemas.openxmlformats.org/officeDocument/2006/relationships/hyperlink" Target="http://acelebrationofwomen.org/?p=327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ssex.ac.uk/staff/newsandevents/index.php?id=6011" TargetMode="External"/><Relationship Id="rId5" Type="http://schemas.openxmlformats.org/officeDocument/2006/relationships/hyperlink" Target="http://www.crin.org/resources/infodetail.asp?id=23540" TargetMode="External"/><Relationship Id="rId10" Type="http://schemas.openxmlformats.org/officeDocument/2006/relationships/hyperlink" Target="http://www.pepe.com/en/events/universal-childrens-day-141" TargetMode="External"/><Relationship Id="rId4" Type="http://schemas.openxmlformats.org/officeDocument/2006/relationships/hyperlink" Target="http://english.ruvr.ru/2010/11/20/35327018.html" TargetMode="External"/><Relationship Id="rId9" Type="http://schemas.openxmlformats.org/officeDocument/2006/relationships/hyperlink" Target="http://www.indianchild.com/childrens_day_india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anddate.com/holidays/un/universal-childrens-da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media/media_56934.html" TargetMode="External"/><Relationship Id="rId2" Type="http://schemas.openxmlformats.org/officeDocument/2006/relationships/hyperlink" Target="http://news.bbc.co.uk/cbbcnews/hi/newsid_9200000/newsid_9208300/9208337.s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ef.org/rightsite/sow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CELEBRATING UNIVERSAL  CHILDREN‘S DAY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20th November</a:t>
            </a:r>
            <a:endParaRPr lang="sl-SI" dirty="0"/>
          </a:p>
        </p:txBody>
      </p:sp>
      <p:pic>
        <p:nvPicPr>
          <p:cNvPr id="4" name="Slika 3" descr="DEF flag-logoeac-Com_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3355848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3866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This annual event aims to raise money to help </a:t>
            </a:r>
            <a:r>
              <a:rPr lang="en-US" sz="2400" b="1" dirty="0" smtClean="0"/>
              <a:t>improve the lives of those disadvantaged children and young peo</a:t>
            </a:r>
            <a:r>
              <a:rPr lang="en-US" b="1" dirty="0" smtClean="0"/>
              <a:t>ple all over the UK.</a:t>
            </a:r>
          </a:p>
          <a:p>
            <a:r>
              <a:rPr lang="en-US" sz="2400" dirty="0" smtClean="0"/>
              <a:t>In 2009 they collected almost 40 million pounds</a:t>
            </a:r>
          </a:p>
          <a:p>
            <a:endParaRPr lang="en-US" b="1" dirty="0" smtClean="0"/>
          </a:p>
          <a:p>
            <a:r>
              <a:rPr lang="en-US" sz="2400" dirty="0" smtClean="0"/>
              <a:t>THE 2010 SHOW</a:t>
            </a:r>
          </a:p>
          <a:p>
            <a:pPr>
              <a:buNone/>
            </a:pPr>
            <a:r>
              <a:rPr lang="en-US" sz="2400" dirty="0" smtClean="0"/>
              <a:t>was held on the evening of Friday 19November,</a:t>
            </a:r>
          </a:p>
          <a:p>
            <a:pPr>
              <a:buNone/>
            </a:pPr>
            <a:r>
              <a:rPr lang="en-US" sz="2400" dirty="0" smtClean="0"/>
              <a:t>hosted by Terry </a:t>
            </a:r>
            <a:r>
              <a:rPr lang="en-US" sz="2400" dirty="0" err="1" smtClean="0"/>
              <a:t>Wogan</a:t>
            </a:r>
            <a:r>
              <a:rPr lang="en-US" sz="2400" dirty="0" smtClean="0"/>
              <a:t>, Tess Daly and </a:t>
            </a:r>
            <a:r>
              <a:rPr lang="en-US" sz="2400" dirty="0" err="1" smtClean="0"/>
              <a:t>Fearne</a:t>
            </a:r>
            <a:r>
              <a:rPr lang="en-US" sz="2400" dirty="0" smtClean="0"/>
              <a:t> Cotton,</a:t>
            </a:r>
          </a:p>
          <a:p>
            <a:pPr>
              <a:buNone/>
            </a:pPr>
            <a:r>
              <a:rPr lang="en-US" sz="2400" dirty="0" smtClean="0"/>
              <a:t>through to the morning of Saturday 20 November</a:t>
            </a:r>
          </a:p>
          <a:p>
            <a:pPr>
              <a:buNone/>
            </a:pPr>
            <a:r>
              <a:rPr lang="en-US" sz="2400" dirty="0" smtClean="0"/>
              <a:t>2010. This year it marks the 30th anniversary of the</a:t>
            </a:r>
          </a:p>
          <a:p>
            <a:pPr>
              <a:buNone/>
            </a:pPr>
            <a:r>
              <a:rPr lang="en-US" sz="2400" dirty="0" smtClean="0"/>
              <a:t>television </a:t>
            </a:r>
            <a:r>
              <a:rPr lang="en-US" sz="2400" dirty="0" err="1" smtClean="0"/>
              <a:t>telethone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Many popular singers and groups appeared on</a:t>
            </a:r>
          </a:p>
          <a:p>
            <a:pPr>
              <a:buNone/>
            </a:pPr>
            <a:r>
              <a:rPr lang="en-US" sz="2400" dirty="0" smtClean="0"/>
              <a:t>Stage, including Take That, </a:t>
            </a:r>
            <a:r>
              <a:rPr lang="en-US" sz="2400" dirty="0" err="1" smtClean="0"/>
              <a:t>Cherly</a:t>
            </a:r>
            <a:r>
              <a:rPr lang="en-US" sz="2400" dirty="0" smtClean="0"/>
              <a:t> Cole, Kylie</a:t>
            </a:r>
          </a:p>
          <a:p>
            <a:pPr>
              <a:buNone/>
            </a:pPr>
            <a:r>
              <a:rPr lang="en-US" sz="2400" dirty="0" err="1" smtClean="0"/>
              <a:t>Minogue</a:t>
            </a:r>
            <a:r>
              <a:rPr lang="en-US" sz="2400" dirty="0" smtClean="0"/>
              <a:t>, Susan Boyle, JLS etc.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Videos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show</a:t>
            </a:r>
            <a:r>
              <a:rPr lang="sl-SI" dirty="0" smtClean="0"/>
              <a:t>:</a:t>
            </a:r>
          </a:p>
          <a:p>
            <a:r>
              <a:rPr lang="sl-SI" sz="1300" dirty="0" smtClean="0">
                <a:hlinkClick r:id="rId2"/>
              </a:rPr>
              <a:t>http://www.youtube.com/watch?v=XiSZMm-L3fw</a:t>
            </a:r>
            <a:r>
              <a:rPr lang="sl-SI" sz="1300" dirty="0" smtClean="0"/>
              <a:t> </a:t>
            </a:r>
            <a:r>
              <a:rPr lang="sl-SI" dirty="0" smtClean="0"/>
              <a:t>(Take </a:t>
            </a:r>
            <a:r>
              <a:rPr lang="sl-SI" dirty="0" err="1" smtClean="0"/>
              <a:t>That</a:t>
            </a:r>
            <a:r>
              <a:rPr lang="sl-SI" dirty="0" smtClean="0"/>
              <a:t>)</a:t>
            </a:r>
          </a:p>
          <a:p>
            <a:r>
              <a:rPr lang="en-US" sz="1200" dirty="0" smtClean="0">
                <a:hlinkClick r:id="rId3"/>
              </a:rPr>
              <a:t>http://www.youtube.com/watch?v=CoAl-XRDuYM&amp;feature=related</a:t>
            </a:r>
            <a:r>
              <a:rPr lang="sl-SI" sz="1200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Cheryl</a:t>
            </a:r>
            <a:r>
              <a:rPr lang="sl-SI" sz="2400" dirty="0" smtClean="0"/>
              <a:t> Cole)</a:t>
            </a:r>
          </a:p>
          <a:p>
            <a:r>
              <a:rPr lang="sl-SI" sz="1200" dirty="0" smtClean="0">
                <a:hlinkClick r:id="rId4"/>
              </a:rPr>
              <a:t>http://www.youtube.com/watch?v=070wp0fzpxc</a:t>
            </a:r>
            <a:r>
              <a:rPr lang="sl-SI" sz="1200" dirty="0" smtClean="0"/>
              <a:t>  </a:t>
            </a:r>
            <a:r>
              <a:rPr lang="sl-SI" sz="2400" dirty="0" smtClean="0"/>
              <a:t>(</a:t>
            </a:r>
            <a:r>
              <a:rPr lang="sl-SI" sz="2400" dirty="0" err="1" smtClean="0"/>
              <a:t>Kylie</a:t>
            </a:r>
            <a:r>
              <a:rPr lang="sl-SI" sz="2400" dirty="0" smtClean="0"/>
              <a:t> </a:t>
            </a:r>
            <a:r>
              <a:rPr lang="sl-SI" sz="2400" dirty="0" err="1" smtClean="0"/>
              <a:t>Minogue</a:t>
            </a:r>
            <a:r>
              <a:rPr lang="sl-SI" sz="2400" dirty="0" smtClean="0"/>
              <a:t>)</a:t>
            </a:r>
          </a:p>
          <a:p>
            <a:endParaRPr lang="sl-SI" sz="2400" dirty="0" smtClean="0"/>
          </a:p>
          <a:p>
            <a:r>
              <a:rPr lang="sl-SI" dirty="0" smtClean="0"/>
              <a:t>A </a:t>
            </a:r>
            <a:r>
              <a:rPr lang="sl-SI" dirty="0" err="1" smtClean="0"/>
              <a:t>message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sz="2800" dirty="0" smtClean="0"/>
              <a:t>Lewis Hamilton: </a:t>
            </a:r>
            <a:r>
              <a:rPr lang="sl-SI" sz="1200" dirty="0" smtClean="0">
                <a:hlinkClick r:id="rId5"/>
              </a:rPr>
              <a:t>http://www.youtube.com/watch?v=qjUXEltyIYw</a:t>
            </a:r>
            <a:r>
              <a:rPr lang="sl-SI" sz="1200" dirty="0" smtClean="0"/>
              <a:t> </a:t>
            </a:r>
          </a:p>
          <a:p>
            <a:endParaRPr lang="sl-SI" dirty="0" smtClean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19" y="4221088"/>
            <a:ext cx="314530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610100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39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TAKE THAT:</a:t>
            </a:r>
            <a:br>
              <a:rPr lang="sl-SI" dirty="0" smtClean="0"/>
            </a:br>
            <a:r>
              <a:rPr lang="sl-SI" dirty="0" smtClean="0"/>
              <a:t> LIVE ON CHILDREN IN NEED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effectLst/>
              </a:rPr>
              <a:t>Take That w</a:t>
            </a:r>
            <a:r>
              <a:rPr lang="sl-SI" sz="2400" b="0" dirty="0" smtClean="0">
                <a:effectLst/>
              </a:rPr>
              <a:t>as</a:t>
            </a:r>
            <a:r>
              <a:rPr lang="en-US" sz="2400" b="0" dirty="0" smtClean="0">
                <a:effectLst/>
              </a:rPr>
              <a:t> performing 'The Flood' and their classic hit 'Never Forget' on Children In Need </a:t>
            </a:r>
            <a:r>
              <a:rPr lang="sl-SI" sz="2400" dirty="0" smtClean="0"/>
              <a:t>on</a:t>
            </a:r>
            <a:r>
              <a:rPr lang="en-US" sz="2400" b="0" dirty="0" smtClean="0">
                <a:effectLst/>
              </a:rPr>
              <a:t> Friday 19th November on BBC1!</a:t>
            </a:r>
            <a:endParaRPr lang="sl-SI" sz="2400" b="0" dirty="0" smtClean="0">
              <a:effectLst/>
            </a:endParaRPr>
          </a:p>
          <a:p>
            <a:endParaRPr lang="sl-SI" sz="2400" dirty="0" smtClean="0">
              <a:hlinkClick r:id="rId2"/>
            </a:endParaRPr>
          </a:p>
          <a:p>
            <a:endParaRPr lang="sl-SI" sz="2000" dirty="0" smtClean="0">
              <a:hlinkClick r:id="rId2"/>
            </a:endParaRPr>
          </a:p>
          <a:p>
            <a:endParaRPr lang="sl-SI" sz="2000" dirty="0">
              <a:hlinkClick r:id="rId2"/>
            </a:endParaRPr>
          </a:p>
          <a:p>
            <a:endParaRPr lang="sl-SI" sz="2000" dirty="0" smtClean="0">
              <a:hlinkClick r:id="rId2"/>
            </a:endParaRPr>
          </a:p>
          <a:p>
            <a:endParaRPr lang="sl-SI" sz="2400" dirty="0">
              <a:hlinkClick r:id="rId2"/>
            </a:endParaRPr>
          </a:p>
          <a:p>
            <a:endParaRPr lang="sl-SI" sz="2000" dirty="0" smtClean="0">
              <a:hlinkClick r:id="rId2"/>
            </a:endParaRPr>
          </a:p>
          <a:p>
            <a:r>
              <a:rPr lang="sl-SI" sz="2000" dirty="0" smtClean="0">
                <a:hlinkClick r:id="rId2"/>
              </a:rPr>
              <a:t>http://www.youtube.com/watch?v=Y7A3WD80N8E</a:t>
            </a:r>
            <a:r>
              <a:rPr lang="sl-SI" sz="2000" dirty="0" smtClean="0"/>
              <a:t> </a:t>
            </a:r>
          </a:p>
          <a:p>
            <a:r>
              <a:rPr lang="sl-SI" sz="2000" dirty="0" smtClean="0">
                <a:hlinkClick r:id="rId3"/>
              </a:rPr>
              <a:t>http://www.youtube.com/watch?v=vQx_CvPJwQo</a:t>
            </a:r>
            <a:r>
              <a:rPr lang="sl-SI" sz="20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816424" cy="224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4209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>
                <a:hlinkClick r:id="rId2"/>
              </a:rPr>
              <a:t>http://www.unicef.org/media/media_56934.html </a:t>
            </a:r>
          </a:p>
          <a:p>
            <a:r>
              <a:rPr lang="sl-SI" dirty="0" smtClean="0">
                <a:hlinkClick r:id="rId2"/>
              </a:rPr>
              <a:t>http://acelebrationofwomen.org/?p=32791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http://www.kulone.com/GH/Event/1023103-Universal-Children%27s-Day-2010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http://english.ruvr.ru/2010/11/20/35327018.html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http://www.crin.org/resources/infodetail.asp?id=23540</a:t>
            </a:r>
            <a:endParaRPr lang="sl-SI" dirty="0" smtClean="0"/>
          </a:p>
          <a:p>
            <a:r>
              <a:rPr lang="sl-SI" dirty="0" smtClean="0">
                <a:hlinkClick r:id="rId6"/>
              </a:rPr>
              <a:t>http://www.sussex.ac.uk/staff/newsandevents/index.php?id=6011</a:t>
            </a:r>
            <a:endParaRPr lang="sl-SI" dirty="0" smtClean="0"/>
          </a:p>
          <a:p>
            <a:r>
              <a:rPr lang="sl-SI" dirty="0" smtClean="0">
                <a:hlinkClick r:id="rId7"/>
              </a:rPr>
              <a:t>http://www.opportunity.org/blog/today-we-celebrate-universal-childrens-day/</a:t>
            </a:r>
            <a:endParaRPr lang="sl-SI" dirty="0" smtClean="0"/>
          </a:p>
          <a:p>
            <a:r>
              <a:rPr lang="sl-SI" dirty="0" smtClean="0">
                <a:hlinkClick r:id="rId8"/>
              </a:rPr>
              <a:t>http://www.ehow.com/how_4605736_celebrate-universal-childrens-day.html</a:t>
            </a:r>
            <a:endParaRPr lang="sl-SI" dirty="0" smtClean="0"/>
          </a:p>
          <a:p>
            <a:r>
              <a:rPr lang="sl-SI" dirty="0" smtClean="0">
                <a:hlinkClick r:id="rId9"/>
              </a:rPr>
              <a:t>http://www.indianchild.com/childrens_day_india.htm</a:t>
            </a:r>
            <a:endParaRPr lang="sl-SI" dirty="0" smtClean="0"/>
          </a:p>
          <a:p>
            <a:r>
              <a:rPr lang="sl-SI" smtClean="0">
                <a:hlinkClick r:id="rId10"/>
              </a:rPr>
              <a:t>http://www.pepe.com/en/events/universal-childrens-day-141</a:t>
            </a:r>
            <a:endParaRPr lang="sl-SI" smtClean="0"/>
          </a:p>
          <a:p>
            <a:endParaRPr lang="sl-SI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UNIVERSAL CHILDREN’S DAY IN MEDIA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baseline="-25000" dirty="0" smtClean="0">
                <a:hlinkClick r:id="rId2"/>
              </a:rPr>
              <a:t>http</a:t>
            </a:r>
            <a:r>
              <a:rPr lang="sl-SI" baseline="-25000" dirty="0">
                <a:hlinkClick r:id="rId2"/>
              </a:rPr>
              <a:t>://</a:t>
            </a:r>
            <a:r>
              <a:rPr lang="sl-SI" baseline="-25000" dirty="0" smtClean="0">
                <a:hlinkClick r:id="rId2"/>
              </a:rPr>
              <a:t>www.timeanddate.com/holidays/un/universal-childrens-day</a:t>
            </a:r>
            <a:endParaRPr lang="sl-SI" baseline="-25000" dirty="0" smtClean="0"/>
          </a:p>
          <a:p>
            <a:r>
              <a:rPr lang="sl-SI" baseline="-25000" dirty="0"/>
              <a:t>http://www.google.si/imgres?imgurl=http://www.advocacynet.org/modules/fck/upload/image/Partners/cocap/protest.jpg&amp;imgrefurl=http://www.advocacynet.org/page/nespecnews&amp;usg=__zhplPX1fy1f2I9UJNdjqg78RBYY=&amp;h=360&amp;w=480&amp;sz=131&amp;hl=sl&amp;start=0&amp;zoom=1&amp;tbnid=W6ZpvknrGtxgLM:&amp;tbnh=115&amp;tbnw=153&amp;prev=/</a:t>
            </a:r>
            <a:r>
              <a:rPr lang="sl-SI" baseline="-25000" dirty="0" smtClean="0"/>
              <a:t>images%3Fq%3Duniversal%2Bchildren%2527s%2Bday%26hl%3Dsl%26biw%3D729%26bih%3D487%26gbv%3D2%26tbs%3Disch:1&amp;itbs=1&amp;iact=rc&amp;dur=187&amp;ei=60XmTP2MMcyZOrCKqaMK&amp;oei=QUPmTPeSD8acOu-MwZUK&amp;esq=8&amp;page=1&amp;ndsp=12&amp;ved=1t:429,r:0,s:0&amp;tx=123&amp;ty=87</a:t>
            </a:r>
          </a:p>
          <a:p>
            <a:r>
              <a:rPr lang="sl-SI" baseline="-25000" dirty="0"/>
              <a:t>http://www.google.si/imgres?imgurl=http://www.wristbandconnection.com/wristbands-events/uploaded_images/universal-children-day-bracelet-774945.gif&amp;imgrefurl=http://www.wristbandconnection.com/wristbands-events/2009/11/universal-childrens-day-20th-november.html&amp;usg=__qmiKla2UvnepQxhq7kImuVlNY4Y=&amp;h=412&amp;w=304&amp;sz=51&amp;hl=sl&amp;start=0&amp;zoom=1&amp;tbnid=V2-xLVO_hzMzzM:&amp;tbnh=115&amp;tbnw=85&amp;prev=/</a:t>
            </a:r>
            <a:r>
              <a:rPr lang="sl-SI" baseline="-25000" dirty="0" smtClean="0"/>
              <a:t>images%3Fq%3Duniversal%2Bchildren%2527s%2Bday%26hl%3Dsl%26biw%3D729%26bih%3D487%26gbv%3D2%26tbs%3Disch:1&amp;itbs=1&amp;iact=hc&amp;vpx=277&amp;vpy=32&amp;dur=1391&amp;hovh=261&amp;hovw=193&amp;tx=94&amp;ty=203&amp;ei=QUPmTPeSD8acOu-MwZUK&amp;oei=QUPmTPeSD8acOu-MwZUK&amp;esq=1&amp;page=1&amp;ndsp=12&amp;ved=1t:429,r:1,s:0</a:t>
            </a:r>
          </a:p>
          <a:p>
            <a:r>
              <a:rPr lang="sl-SI" baseline="-25000" dirty="0"/>
              <a:t>http://www.google.si/imgres?imgurl=http://bolly7.net/wp-content/uploads/2010/11/Children-Day.jpg&amp;imgrefurl=http://bolly7.net/children%25E2%2580%2599s-day-sms-quotes-wishes.html&amp;usg=__SdE7G01s0o6K_aDJ-ngeDD6Mop8=&amp;h=354&amp;w=703&amp;sz=62&amp;hl=sl&amp;start=0&amp;zoom=1&amp;tbnid=UrGSfAeab06pGM:&amp;tbnh=77&amp;tbnw=152&amp;prev=/</a:t>
            </a:r>
            <a:r>
              <a:rPr lang="sl-SI" baseline="-25000" dirty="0" smtClean="0"/>
              <a:t>images%3Fq%3Dchildren%2527s%2Bday%26hl%3Dsl%26biw%3D729%26bih%3D487%26gbv%3D2%26tbs%3Disch:1&amp;itbs=1&amp;iact=hc&amp;vpx=83&amp;vpy=76&amp;dur=19312&amp;hovh=159&amp;hovw=317&amp;tx=155&amp;ty=79&amp;ei=vUvmTMnKJcqdOrytiYwK&amp;oei=vUvmTMnKJcqdOrytiYwK&amp;esq=1&amp;page=1&amp;ndsp=13&amp;ved=1t:429,r:0,s:0</a:t>
            </a:r>
          </a:p>
          <a:p>
            <a:r>
              <a:rPr lang="sl-SI" baseline="-25000" dirty="0"/>
              <a:t>http://www.google.si/imgres?imgurl=http://www.westreap.org.nz/images/clip_image001_002.gif&amp;imgrefurl=http://www.westreap.org.nz/ChildrensDay2010.aspx&amp;usg=__VmvCkJbrkKSma3agqkDKL9nsZN4=&amp;h=256&amp;w=799&amp;sz=46&amp;hl=sl&amp;start=0&amp;zoom=1&amp;tbnid=LgtAvzq4ysCfzM:&amp;tbnh=45&amp;tbnw=139&amp;prev=/</a:t>
            </a:r>
            <a:r>
              <a:rPr lang="sl-SI" baseline="-25000" dirty="0" smtClean="0"/>
              <a:t>images%3Fq%3Dchildren%2527s%2Bday%2B2010%26hl%3Dsl%26biw%3D729%26bih%3D487%26gbv%3D2%26tbs%3Disch:1&amp;itbs=1&amp;iact=rc&amp;dur=235&amp;ei=Nk_mTLjCNI6bOq3RqJUK&amp;oei=Nk_mTLjCNI6bOq3RqJUK&amp;esq=1&amp;page=1&amp;ndsp=13&amp;ved=1t:429,r:1,s:0&amp;tx=73&amp;ty=26</a:t>
            </a:r>
          </a:p>
          <a:p>
            <a:r>
              <a:rPr lang="sl-SI" baseline="-25000" dirty="0"/>
              <a:t>http://www.google.si/imgres?imgurl=http://www.sphoorti.org/style/img/childrens-day.gif&amp;imgrefurl=http://www.sphoorti.org/gallery.html&amp;usg=__gUoZob_qDh7jfU_Qqftpvb405-k=&amp;h=296&amp;w=612&amp;sz=47&amp;hl=sl&amp;start=0&amp;zoom=1&amp;tbnid=PXc8ddMrE2HASM:&amp;tbnh=65&amp;tbnw=135&amp;prev=/images%3Fq%3Dchildren%2527s%2Bday%26hl%3Dsl%26biw%3D729%26bih%3D487%26gbv%3D2%26tbs%3Disch:1&amp;itbs=1&amp;iact=rc&amp;dur=141&amp;ei=vUvmTMnKJcqdOrytiYwK&amp;oei=vUvmTMnKJcqdOrytiYwK&amp;esq=1&amp;page=1&amp;ndsp=13&amp;ved=1t:429,r:1,s:0&amp;tx=75&amp;ty=55</a:t>
            </a:r>
            <a:endParaRPr lang="sl-SI" baseline="-25000" dirty="0" smtClean="0"/>
          </a:p>
          <a:p>
            <a:r>
              <a:rPr lang="sl-SI" baseline="-25000" dirty="0"/>
              <a:t>http://www.google.si/imgres?imgurl=http://www.i-am-youth.com/wp-content/uploads/2010/11/childrens-day-india-7.gif&amp;imgrefurl=http://www.i-am-youth.com/happy-childrens-day-2010-sms-quotes-greeting-cards-wallpapers/735/childrens-day-india-7/&amp;usg=__-01tJrTP-uLaGEKVKOYdaCjOjKg=&amp;h=350&amp;w=550&amp;sz=83&amp;hl=sl&amp;start=0&amp;zoom=1&amp;tbnid=znY_9y8AtSJqoM:&amp;tbnh=88&amp;tbnw=139&amp;prev=/images%3Fq%3Dchildren%2527s%2Bday%2B2010%26hl%3Dsl%26sa%3DG%26biw%3D729%26bih%3D487%26gbv%3D2%26tbs%3Disch:1&amp;itbs=1&amp;iact=rc&amp;dur=219&amp;ei=kk_mTNG1EsyYOsD7ubEN&amp;oei=kk_mTNG1EsyYOsD7ubEN&amp;esq=1&amp;page=1&amp;ndsp=13&amp;ved=1t:429,r:2,s:0&amp;tx=86&amp;ty=48</a:t>
            </a:r>
          </a:p>
          <a:p>
            <a:endParaRPr lang="sl-SI" dirty="0" smtClean="0"/>
          </a:p>
          <a:p>
            <a:endParaRPr lang="sl-SI" baseline="-25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Sources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77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SOURCES: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200" dirty="0"/>
              <a:t>http://www.google.si/imgres?imgurl=http://www.lingeyhouseprimary.org/Children%2520In%2520Need.gif&amp;imgrefurl=http://www.lingeyhouseprimary.org/downloads_and_resources/teachers_resources/&amp;usg=__kecjiOhoBf-2lRLF_1R6gUAwWSc=&amp;h=376&amp;w=945&amp;sz=22&amp;hl=sl&amp;start=0&amp;zoom=1&amp;tbnid=Sl4ljbT9bo60oM:&amp;tbnh=56&amp;tbnw=142&amp;prev=/</a:t>
            </a:r>
            <a:r>
              <a:rPr lang="sl-SI" sz="1200" dirty="0" smtClean="0"/>
              <a:t>images%3Fq%3Dchildren%2Bin%2Bneed%26hl%3Dsl%26biw%3D729%26bih%3D487%26gbv%3D2%26tbs%3Disch:1&amp;itbs=1&amp;iact=hc&amp;vpx=149&amp;vpy=93&amp;dur=812&amp;hovh=141&amp;hovw=356&amp;tx=161&amp;ty=90&amp;ei=IVbmTKSQLcaEOuXngYYK&amp;oei=IVbmTKSQLcaEOuXngYYK&amp;esq=1&amp;page=1&amp;ndsp=14&amp;ved=1t:429,r:1,s:0</a:t>
            </a:r>
          </a:p>
          <a:p>
            <a:endParaRPr lang="sl-SI" sz="1200" dirty="0" smtClean="0"/>
          </a:p>
          <a:p>
            <a:r>
              <a:rPr lang="sl-SI" sz="1200" dirty="0" smtClean="0">
                <a:hlinkClick r:id="rId2"/>
              </a:rPr>
              <a:t>http://news.bbc.co.uk/cbbcnews/hi/newsid_9200000/newsid_9208300/9208337.stm</a:t>
            </a:r>
            <a:endParaRPr lang="sl-SI" sz="1200" dirty="0" smtClean="0"/>
          </a:p>
          <a:p>
            <a:r>
              <a:rPr lang="sl-SI" sz="1200" dirty="0" smtClean="0">
                <a:hlinkClick r:id="rId3"/>
              </a:rPr>
              <a:t>http://www.unicef.org/media/media_56934.html</a:t>
            </a:r>
            <a:endParaRPr lang="sl-SI" sz="1200" dirty="0" smtClean="0"/>
          </a:p>
          <a:p>
            <a:endParaRPr lang="sl-SI" sz="1200" dirty="0" smtClean="0"/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40707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83568" y="2420888"/>
            <a:ext cx="7560840" cy="2862322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</a:t>
            </a:r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l-SI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presentation</a:t>
            </a:r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l-SI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l-SI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made</a:t>
            </a:r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l-SI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</a:t>
            </a:r>
            <a:r>
              <a:rPr lang="sl-SI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MONIKA PRAŠNIKAR</a:t>
            </a:r>
          </a:p>
          <a:p>
            <a:pPr algn="ctr"/>
            <a:r>
              <a:rPr lang="sl-SI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 LAMBERŠEK</a:t>
            </a:r>
          </a:p>
          <a:p>
            <a:pPr algn="ctr"/>
            <a:r>
              <a:rPr lang="sl-SI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ROMANA KOŠENINA</a:t>
            </a:r>
          </a:p>
          <a:p>
            <a:pPr algn="ctr"/>
            <a:r>
              <a:rPr lang="sl-SI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from</a:t>
            </a:r>
            <a:endParaRPr lang="sl-SI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sl-SI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l-SI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PRIMARY SCHOOL RODICA, SLOVENIA</a:t>
            </a:r>
          </a:p>
          <a:p>
            <a:pPr algn="ctr"/>
            <a:endParaRPr lang="sl-SI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l-SI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19th </a:t>
            </a:r>
            <a:r>
              <a:rPr lang="sl-SI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</a:t>
            </a:r>
            <a:r>
              <a:rPr lang="sl-SI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20th November 2010</a:t>
            </a:r>
            <a:endParaRPr lang="sl-SI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4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769808" cy="961256"/>
          </a:xfrm>
        </p:spPr>
        <p:txBody>
          <a:bodyPr/>
          <a:lstStyle/>
          <a:p>
            <a:r>
              <a:rPr lang="en-US" b="1" dirty="0" smtClean="0"/>
              <a:t>the Convention on the Rights of the Child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51520" y="274320"/>
            <a:ext cx="8142672" cy="53149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21 years ago today a remarkable milestone for the protection and realization of the rights of all children - </a:t>
            </a:r>
            <a:r>
              <a:rPr lang="en-US" b="1" dirty="0" smtClean="0"/>
              <a:t>the Convention on the Rights of the Child </a:t>
            </a:r>
            <a:r>
              <a:rPr lang="en-US" dirty="0" smtClean="0"/>
              <a:t>– was officially opened for signature by United Nations Member States. </a:t>
            </a:r>
            <a:endParaRPr lang="sl-SI" dirty="0" smtClean="0"/>
          </a:p>
          <a:p>
            <a:r>
              <a:rPr lang="en-US" dirty="0" smtClean="0"/>
              <a:t>The Convention on the Rights of the Child (CRC) is </a:t>
            </a:r>
            <a:r>
              <a:rPr lang="en-US" b="1" dirty="0" smtClean="0"/>
              <a:t>the first legally binding instrument designed to protect and promote the rights of people under 18 years old</a:t>
            </a:r>
            <a:r>
              <a:rPr lang="en-US" dirty="0" smtClean="0"/>
              <a:t>. </a:t>
            </a:r>
            <a:r>
              <a:rPr lang="en-US" b="1" dirty="0" smtClean="0"/>
              <a:t>Its adoption by the UN General Assembly on 20 November 1989 is celebrated annually as Universal Children’s Day</a:t>
            </a:r>
            <a:r>
              <a:rPr lang="en-US" dirty="0" smtClean="0"/>
              <a:t>. It has now achieved near-universal acceptance, with ratification by 193 parties. </a:t>
            </a:r>
            <a:br>
              <a:rPr lang="en-US" dirty="0" smtClean="0"/>
            </a:br>
            <a:endParaRPr lang="sl-SI" dirty="0" smtClean="0"/>
          </a:p>
          <a:p>
            <a:r>
              <a:rPr lang="en-US" dirty="0" smtClean="0"/>
              <a:t>The Convention </a:t>
            </a:r>
            <a:r>
              <a:rPr lang="en-US" b="1" dirty="0" smtClean="0"/>
              <a:t>sets out rights that children enjoy as human beings </a:t>
            </a:r>
            <a:r>
              <a:rPr lang="en-US" dirty="0" smtClean="0"/>
              <a:t>and also identifies special rights and protections they require during this vulnerable phase of their lives.</a:t>
            </a:r>
            <a:endParaRPr lang="sl-SI" dirty="0" smtClean="0"/>
          </a:p>
          <a:p>
            <a:r>
              <a:rPr lang="en-US" dirty="0" smtClean="0"/>
              <a:t>There are </a:t>
            </a:r>
            <a:r>
              <a:rPr lang="en-US" b="1" dirty="0" smtClean="0"/>
              <a:t>54 articles </a:t>
            </a:r>
            <a:r>
              <a:rPr lang="en-US" dirty="0" smtClean="0"/>
              <a:t>in the CRC. These set out universal human rights, including the rights to:</a:t>
            </a:r>
          </a:p>
          <a:p>
            <a:pPr>
              <a:buNone/>
            </a:pPr>
            <a:r>
              <a:rPr lang="sl-SI" dirty="0" smtClean="0"/>
              <a:t>- </a:t>
            </a:r>
            <a:r>
              <a:rPr lang="en-US" dirty="0" smtClean="0"/>
              <a:t>survival </a:t>
            </a:r>
          </a:p>
          <a:p>
            <a:pPr>
              <a:buNone/>
            </a:pPr>
            <a:r>
              <a:rPr lang="sl-SI" dirty="0" smtClean="0"/>
              <a:t>- </a:t>
            </a:r>
            <a:r>
              <a:rPr lang="en-US" dirty="0" smtClean="0"/>
              <a:t>develop to the fullest </a:t>
            </a:r>
          </a:p>
          <a:p>
            <a:pPr>
              <a:buNone/>
            </a:pPr>
            <a:r>
              <a:rPr lang="sl-SI" dirty="0" smtClean="0"/>
              <a:t>- </a:t>
            </a:r>
            <a:r>
              <a:rPr lang="en-US" dirty="0" smtClean="0"/>
              <a:t>protection from harmful influences, abuse and exploitation </a:t>
            </a:r>
          </a:p>
          <a:p>
            <a:pPr>
              <a:buNone/>
            </a:pPr>
            <a:r>
              <a:rPr lang="sl-SI" dirty="0" smtClean="0"/>
              <a:t>- </a:t>
            </a:r>
            <a:r>
              <a:rPr lang="en-US" dirty="0" smtClean="0"/>
              <a:t>participate fully in family, cultural and social life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895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It w</a:t>
            </a:r>
            <a:r>
              <a:rPr lang="en-GB" dirty="0" smtClean="0"/>
              <a:t>as </a:t>
            </a:r>
            <a:r>
              <a:rPr lang="en-GB" b="1" dirty="0" smtClean="0"/>
              <a:t>established in 1954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promotes </a:t>
            </a:r>
            <a:r>
              <a:rPr lang="en-GB" b="1" dirty="0" smtClean="0"/>
              <a:t>international togetherness and awareness among children worldwide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UNICEF coordinates and promotes this special day each year on </a:t>
            </a:r>
            <a:r>
              <a:rPr lang="en-GB" u="sng" dirty="0" smtClean="0"/>
              <a:t>November 20th.</a:t>
            </a:r>
          </a:p>
          <a:p>
            <a:r>
              <a:rPr lang="en-GB" dirty="0" smtClean="0"/>
              <a:t>This day also promotes the</a:t>
            </a:r>
          </a:p>
          <a:p>
            <a:pPr>
              <a:buNone/>
            </a:pPr>
            <a:r>
              <a:rPr lang="en-GB" b="1" dirty="0" smtClean="0"/>
              <a:t>welfare of the world’s children</a:t>
            </a:r>
            <a:r>
              <a:rPr lang="sl-SI" b="1" dirty="0" smtClean="0"/>
              <a:t>.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UNIVERSAL CHILDREN‘S DAY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35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 flipV="1">
            <a:off x="4355976" y="6007291"/>
            <a:ext cx="4464496" cy="85070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868144" y="692696"/>
            <a:ext cx="2818656" cy="72494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14920" r="17764" b="8914"/>
          <a:stretch/>
        </p:blipFill>
        <p:spPr bwMode="auto">
          <a:xfrm rot="378712">
            <a:off x="4959176" y="404570"/>
            <a:ext cx="3852000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826">
            <a:off x="202752" y="741150"/>
            <a:ext cx="4456713" cy="14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304">
            <a:off x="323527" y="2565918"/>
            <a:ext cx="4899284" cy="31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067">
            <a:off x="5713062" y="2924945"/>
            <a:ext cx="2634899" cy="29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8119" r="2757" b="6880"/>
          <a:stretch/>
        </p:blipFill>
        <p:spPr bwMode="auto">
          <a:xfrm rot="21084756">
            <a:off x="3336869" y="4141597"/>
            <a:ext cx="4883543" cy="21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94515"/>
          </a:xfrm>
        </p:spPr>
        <p:txBody>
          <a:bodyPr/>
          <a:lstStyle/>
          <a:p>
            <a:r>
              <a:rPr lang="en-US" dirty="0"/>
              <a:t>On December 14, 1954, the UN General Assembly recommended that all countries should introduce an annual event from 1956 known as Universal Children's </a:t>
            </a:r>
            <a:r>
              <a:rPr lang="en-US" dirty="0" smtClean="0"/>
              <a:t>Day</a:t>
            </a:r>
            <a:r>
              <a:rPr lang="sl-SI" dirty="0" smtClean="0"/>
              <a:t>.</a:t>
            </a:r>
          </a:p>
          <a:p>
            <a:r>
              <a:rPr lang="en-US" dirty="0"/>
              <a:t> Many of the countries respected this recommendation and the Universal Children's Day has since been annually observed on November </a:t>
            </a:r>
            <a:r>
              <a:rPr lang="en-US" dirty="0" smtClean="0"/>
              <a:t>20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FACTS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43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schools and other </a:t>
            </a:r>
            <a:r>
              <a:rPr lang="en-US" dirty="0" smtClean="0"/>
              <a:t>educational</a:t>
            </a:r>
            <a:r>
              <a:rPr lang="sl-SI" dirty="0" smtClean="0"/>
              <a:t> i</a:t>
            </a:r>
            <a:r>
              <a:rPr lang="en-US" dirty="0" smtClean="0"/>
              <a:t>institutions </a:t>
            </a:r>
            <a:r>
              <a:rPr lang="en-US" dirty="0"/>
              <a:t>make a special effort to inform children of their </a:t>
            </a:r>
            <a:r>
              <a:rPr lang="en-US" dirty="0" smtClean="0"/>
              <a:t>rights</a:t>
            </a:r>
            <a:r>
              <a:rPr lang="sl-SI" dirty="0" smtClean="0"/>
              <a:t>.</a:t>
            </a:r>
          </a:p>
          <a:p>
            <a:r>
              <a:rPr lang="en-US" dirty="0" smtClean="0"/>
              <a:t> In </a:t>
            </a:r>
            <a:r>
              <a:rPr lang="en-US" dirty="0"/>
              <a:t>some areas UNICEF holds events to draw particular attention to children's </a:t>
            </a:r>
            <a:r>
              <a:rPr lang="en-US" dirty="0" smtClean="0"/>
              <a:t>rights</a:t>
            </a:r>
            <a:r>
              <a:rPr lang="sl-SI" dirty="0" smtClean="0"/>
              <a:t>.</a:t>
            </a:r>
          </a:p>
          <a:p>
            <a:r>
              <a:rPr lang="en-US" dirty="0"/>
              <a:t>Many countries, including Canada, New Zealand and the United Kingdom, hold Universal Children's Day events on November </a:t>
            </a:r>
            <a:r>
              <a:rPr lang="en-US" dirty="0" smtClean="0"/>
              <a:t>20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WHAT DO PEOPLE DO ABOUT IT?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99005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http://www.unicef.org/rightsite/sowc/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en-US" dirty="0" smtClean="0"/>
              <a:t>The video address</a:t>
            </a:r>
            <a:r>
              <a:rPr lang="sl-SI" dirty="0" err="1" smtClean="0"/>
              <a:t>es</a:t>
            </a:r>
            <a:r>
              <a:rPr lang="en-US" dirty="0" smtClean="0"/>
              <a:t> the progress that has</a:t>
            </a:r>
            <a:endParaRPr lang="sl-SI" dirty="0" smtClean="0"/>
          </a:p>
          <a:p>
            <a:pPr>
              <a:buNone/>
            </a:pPr>
            <a:r>
              <a:rPr lang="en-US" dirty="0" smtClean="0"/>
              <a:t>been made in the last 20 years and the role the</a:t>
            </a:r>
            <a:endParaRPr lang="sl-SI" dirty="0" smtClean="0"/>
          </a:p>
          <a:p>
            <a:pPr>
              <a:buNone/>
            </a:pPr>
            <a:r>
              <a:rPr lang="en-US" dirty="0" smtClean="0"/>
              <a:t>Convention can fulfill moving forward into the</a:t>
            </a:r>
            <a:endParaRPr lang="sl-SI" dirty="0" smtClean="0"/>
          </a:p>
          <a:p>
            <a:pPr>
              <a:buNone/>
            </a:pPr>
            <a:r>
              <a:rPr lang="en-US" dirty="0" smtClean="0"/>
              <a:t>future.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VIDEO:</a:t>
            </a:r>
            <a:r>
              <a:rPr lang="en-US" i="1" dirty="0" smtClean="0"/>
              <a:t> </a:t>
            </a:r>
            <a:r>
              <a:rPr lang="sl-SI" i="1" dirty="0" smtClean="0"/>
              <a:t>“</a:t>
            </a:r>
            <a:r>
              <a:rPr lang="en-US" i="1" dirty="0" smtClean="0"/>
              <a:t>The State of the World’s Children</a:t>
            </a:r>
            <a:r>
              <a:rPr lang="sl-SI" dirty="0" smtClean="0"/>
              <a:t>” (2009)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PROJECTS AND EVENTS</a:t>
            </a:r>
            <a:br>
              <a:rPr lang="sl-SI" dirty="0" smtClean="0"/>
            </a:br>
            <a:r>
              <a:rPr lang="sl-SI" dirty="0" smtClean="0"/>
              <a:t>to </a:t>
            </a:r>
            <a:r>
              <a:rPr lang="sl-SI" dirty="0" err="1" smtClean="0"/>
              <a:t>celebrate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children</a:t>
            </a:r>
            <a:r>
              <a:rPr lang="sl-SI" dirty="0" smtClean="0"/>
              <a:t>’s </a:t>
            </a:r>
            <a:r>
              <a:rPr lang="sl-SI" dirty="0" err="1" smtClean="0"/>
              <a:t>day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WHAT IS BBC‘S PROJECT CHILDREN IN NEED?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It i</a:t>
            </a:r>
            <a:r>
              <a:rPr lang="en-US" dirty="0" smtClean="0"/>
              <a:t>s </a:t>
            </a:r>
            <a:r>
              <a:rPr lang="en-US" dirty="0"/>
              <a:t>an annual British charity appeal </a:t>
            </a:r>
            <a:r>
              <a:rPr lang="sl-SI" dirty="0" smtClean="0"/>
              <a:t>o</a:t>
            </a:r>
            <a:r>
              <a:rPr lang="en-US" dirty="0" err="1" smtClean="0"/>
              <a:t>rganised</a:t>
            </a:r>
            <a:r>
              <a:rPr lang="en-US" dirty="0" smtClean="0"/>
              <a:t> </a:t>
            </a:r>
            <a:r>
              <a:rPr lang="en-US" dirty="0"/>
              <a:t>by the </a:t>
            </a:r>
            <a:r>
              <a:rPr lang="en-US" dirty="0" smtClean="0"/>
              <a:t>BBC</a:t>
            </a:r>
            <a:endParaRPr lang="sl-SI" dirty="0" smtClean="0"/>
          </a:p>
          <a:p>
            <a:r>
              <a:rPr lang="en-US" dirty="0"/>
              <a:t>Since 1980 it has raised over £500 million.</a:t>
            </a:r>
          </a:p>
          <a:p>
            <a:endParaRPr lang="en-US" dirty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95486"/>
            <a:ext cx="7776864" cy="309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61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</TotalTime>
  <Words>654</Words>
  <Application>Microsoft Office PowerPoint</Application>
  <PresentationFormat>Diaprojekcija na zaslonu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Stekanje</vt:lpstr>
      <vt:lpstr>CELEBRATING UNIVERSAL  CHILDREN‘S DAY</vt:lpstr>
      <vt:lpstr>the Convention on the Rights of the Child</vt:lpstr>
      <vt:lpstr>UNIVERSAL CHILDREN‘S DAY</vt:lpstr>
      <vt:lpstr>PowerPointova predstavitev</vt:lpstr>
      <vt:lpstr>FACTS</vt:lpstr>
      <vt:lpstr>WHAT DO PEOPLE DO ABOUT IT?</vt:lpstr>
      <vt:lpstr>VIDEO: “The State of the World’s Children” (2009)</vt:lpstr>
      <vt:lpstr>PROJECTS AND EVENTS to celebrate the children’s day</vt:lpstr>
      <vt:lpstr>WHAT IS BBC‘S PROJECT CHILDREN IN NEED?</vt:lpstr>
      <vt:lpstr>PowerPointova predstavitev</vt:lpstr>
      <vt:lpstr>PowerPointova predstavitev</vt:lpstr>
      <vt:lpstr>TAKE THAT:  LIVE ON CHILDREN IN NEED</vt:lpstr>
      <vt:lpstr>UNIVERSAL CHILDREN’S DAY IN MEDIA</vt:lpstr>
      <vt:lpstr>Sources</vt:lpstr>
      <vt:lpstr>SOURCES:</vt:lpstr>
      <vt:lpstr>PowerPointova predstavitev</vt:lpstr>
    </vt:vector>
  </TitlesOfParts>
  <Company>Rodica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UNIVERSAL  CHILDREN‘S DAY</dc:title>
  <dc:creator>Ucenec</dc:creator>
  <cp:lastModifiedBy>Compellotator</cp:lastModifiedBy>
  <cp:revision>39</cp:revision>
  <dcterms:created xsi:type="dcterms:W3CDTF">2010-11-19T04:06:18Z</dcterms:created>
  <dcterms:modified xsi:type="dcterms:W3CDTF">2010-12-03T07:44:40Z</dcterms:modified>
</cp:coreProperties>
</file>