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81" r:id="rId2"/>
    <p:sldId id="310" r:id="rId3"/>
    <p:sldId id="296" r:id="rId4"/>
    <p:sldId id="294" r:id="rId5"/>
    <p:sldId id="297" r:id="rId6"/>
    <p:sldId id="298" r:id="rId7"/>
    <p:sldId id="305" r:id="rId8"/>
    <p:sldId id="306" r:id="rId9"/>
    <p:sldId id="307" r:id="rId10"/>
  </p:sldIdLst>
  <p:sldSz cx="9144000" cy="6858000" type="screen4x3"/>
  <p:notesSz cx="7099300" cy="10234613"/>
  <p:defaultTextStyle>
    <a:defPPr>
      <a:defRPr lang="en-US"/>
    </a:defPPr>
    <a:lvl1pPr algn="l" rtl="0" fontAlgn="base">
      <a:spcBef>
        <a:spcPct val="0"/>
      </a:spcBef>
      <a:spcAft>
        <a:spcPct val="0"/>
      </a:spcAft>
      <a:defRPr sz="1600" kern="1200">
        <a:solidFill>
          <a:schemeClr val="tx2"/>
        </a:solidFill>
        <a:latin typeface="Arial" charset="0"/>
        <a:ea typeface="+mn-ea"/>
        <a:cs typeface="Arial" charset="0"/>
      </a:defRPr>
    </a:lvl1pPr>
    <a:lvl2pPr marL="457200" algn="l" rtl="0" fontAlgn="base">
      <a:spcBef>
        <a:spcPct val="0"/>
      </a:spcBef>
      <a:spcAft>
        <a:spcPct val="0"/>
      </a:spcAft>
      <a:defRPr sz="1600" kern="1200">
        <a:solidFill>
          <a:schemeClr val="tx2"/>
        </a:solidFill>
        <a:latin typeface="Arial" charset="0"/>
        <a:ea typeface="+mn-ea"/>
        <a:cs typeface="Arial" charset="0"/>
      </a:defRPr>
    </a:lvl2pPr>
    <a:lvl3pPr marL="914400" algn="l" rtl="0" fontAlgn="base">
      <a:spcBef>
        <a:spcPct val="0"/>
      </a:spcBef>
      <a:spcAft>
        <a:spcPct val="0"/>
      </a:spcAft>
      <a:defRPr sz="1600" kern="1200">
        <a:solidFill>
          <a:schemeClr val="tx2"/>
        </a:solidFill>
        <a:latin typeface="Arial" charset="0"/>
        <a:ea typeface="+mn-ea"/>
        <a:cs typeface="Arial" charset="0"/>
      </a:defRPr>
    </a:lvl3pPr>
    <a:lvl4pPr marL="1371600" algn="l" rtl="0" fontAlgn="base">
      <a:spcBef>
        <a:spcPct val="0"/>
      </a:spcBef>
      <a:spcAft>
        <a:spcPct val="0"/>
      </a:spcAft>
      <a:defRPr sz="1600" kern="1200">
        <a:solidFill>
          <a:schemeClr val="tx2"/>
        </a:solidFill>
        <a:latin typeface="Arial" charset="0"/>
        <a:ea typeface="+mn-ea"/>
        <a:cs typeface="Arial" charset="0"/>
      </a:defRPr>
    </a:lvl4pPr>
    <a:lvl5pPr marL="1828800" algn="l" rtl="0" fontAlgn="base">
      <a:spcBef>
        <a:spcPct val="0"/>
      </a:spcBef>
      <a:spcAft>
        <a:spcPct val="0"/>
      </a:spcAft>
      <a:defRPr sz="1600" kern="1200">
        <a:solidFill>
          <a:schemeClr val="tx2"/>
        </a:solidFill>
        <a:latin typeface="Arial" charset="0"/>
        <a:ea typeface="+mn-ea"/>
        <a:cs typeface="Arial" charset="0"/>
      </a:defRPr>
    </a:lvl5pPr>
    <a:lvl6pPr marL="2286000" algn="l" defTabSz="914400" rtl="0" eaLnBrk="1" latinLnBrk="0" hangingPunct="1">
      <a:defRPr sz="1600" kern="1200">
        <a:solidFill>
          <a:schemeClr val="tx2"/>
        </a:solidFill>
        <a:latin typeface="Arial" charset="0"/>
        <a:ea typeface="+mn-ea"/>
        <a:cs typeface="Arial" charset="0"/>
      </a:defRPr>
    </a:lvl6pPr>
    <a:lvl7pPr marL="2743200" algn="l" defTabSz="914400" rtl="0" eaLnBrk="1" latinLnBrk="0" hangingPunct="1">
      <a:defRPr sz="1600" kern="1200">
        <a:solidFill>
          <a:schemeClr val="tx2"/>
        </a:solidFill>
        <a:latin typeface="Arial" charset="0"/>
        <a:ea typeface="+mn-ea"/>
        <a:cs typeface="Arial" charset="0"/>
      </a:defRPr>
    </a:lvl7pPr>
    <a:lvl8pPr marL="3200400" algn="l" defTabSz="914400" rtl="0" eaLnBrk="1" latinLnBrk="0" hangingPunct="1">
      <a:defRPr sz="1600" kern="1200">
        <a:solidFill>
          <a:schemeClr val="tx2"/>
        </a:solidFill>
        <a:latin typeface="Arial" charset="0"/>
        <a:ea typeface="+mn-ea"/>
        <a:cs typeface="Arial" charset="0"/>
      </a:defRPr>
    </a:lvl8pPr>
    <a:lvl9pPr marL="3657600" algn="l" defTabSz="914400" rtl="0" eaLnBrk="1" latinLnBrk="0" hangingPunct="1">
      <a:defRPr sz="1600" kern="1200">
        <a:solidFill>
          <a:schemeClr val="tx2"/>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DFFFF"/>
    <a:srgbClr val="EBFFFF"/>
    <a:srgbClr val="EFFFFF"/>
    <a:srgbClr val="A50021"/>
    <a:srgbClr val="E1F4FF"/>
    <a:srgbClr val="A7CBFF"/>
    <a:srgbClr val="E1EDFF"/>
    <a:srgbClr val="E6D0C4"/>
    <a:srgbClr val="FFFFCC"/>
    <a:srgbClr val="66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81" d="100"/>
          <a:sy n="81" d="100"/>
        </p:scale>
        <p:origin x="196" y="5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076363" cy="511731"/>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defRPr sz="1300" smtClean="0">
                <a:solidFill>
                  <a:schemeClr val="tx1"/>
                </a:solidFill>
              </a:defRPr>
            </a:lvl1pPr>
          </a:lstStyle>
          <a:p>
            <a:pPr>
              <a:defRPr/>
            </a:pPr>
            <a:endParaRPr lang="en-US"/>
          </a:p>
        </p:txBody>
      </p:sp>
      <p:sp>
        <p:nvSpPr>
          <p:cNvPr id="4099" name="Rectangle 3"/>
          <p:cNvSpPr>
            <a:spLocks noGrp="1" noChangeArrowheads="1"/>
          </p:cNvSpPr>
          <p:nvPr>
            <p:ph type="dt" idx="1"/>
          </p:nvPr>
        </p:nvSpPr>
        <p:spPr bwMode="auto">
          <a:xfrm>
            <a:off x="4021294" y="0"/>
            <a:ext cx="3076363" cy="511731"/>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lgn="r">
              <a:defRPr sz="1300" smtClean="0">
                <a:solidFill>
                  <a:schemeClr val="tx1"/>
                </a:solidFill>
              </a:defRPr>
            </a:lvl1pPr>
          </a:lstStyle>
          <a:p>
            <a:pPr>
              <a:defRPr/>
            </a:pPr>
            <a:endParaRPr lang="en-US"/>
          </a:p>
        </p:txBody>
      </p:sp>
      <p:sp>
        <p:nvSpPr>
          <p:cNvPr id="11268" name="Rectangle 4"/>
          <p:cNvSpPr>
            <a:spLocks noGrp="1" noRot="1" noChangeAspect="1" noChangeArrowheads="1" noTextEdit="1"/>
          </p:cNvSpPr>
          <p:nvPr>
            <p:ph type="sldImg" idx="2"/>
          </p:nvPr>
        </p:nvSpPr>
        <p:spPr bwMode="auto">
          <a:xfrm>
            <a:off x="992188" y="768350"/>
            <a:ext cx="5114925" cy="3836988"/>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709930" y="4861441"/>
            <a:ext cx="5679440" cy="4605576"/>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p>
            <a:pPr lvl="0"/>
            <a:r>
              <a:rPr lang="en-US" noProof="0" smtClean="0"/>
              <a:t>Kliknite, če želite urediti sloge besedila matrice</a:t>
            </a:r>
          </a:p>
          <a:p>
            <a:pPr lvl="1"/>
            <a:r>
              <a:rPr lang="en-US" noProof="0" smtClean="0"/>
              <a:t>Druga raven</a:t>
            </a:r>
          </a:p>
          <a:p>
            <a:pPr lvl="2"/>
            <a:r>
              <a:rPr lang="en-US" noProof="0" smtClean="0"/>
              <a:t>Tretja raven</a:t>
            </a:r>
          </a:p>
          <a:p>
            <a:pPr lvl="3"/>
            <a:r>
              <a:rPr lang="en-US" noProof="0" smtClean="0"/>
              <a:t>Četrta raven</a:t>
            </a:r>
          </a:p>
          <a:p>
            <a:pPr lvl="4"/>
            <a:r>
              <a:rPr lang="en-US" noProof="0" smtClean="0"/>
              <a:t>Peta raven</a:t>
            </a:r>
          </a:p>
        </p:txBody>
      </p:sp>
      <p:sp>
        <p:nvSpPr>
          <p:cNvPr id="4102" name="Rectangle 6"/>
          <p:cNvSpPr>
            <a:spLocks noGrp="1" noChangeArrowheads="1"/>
          </p:cNvSpPr>
          <p:nvPr>
            <p:ph type="ftr" sz="quarter" idx="4"/>
          </p:nvPr>
        </p:nvSpPr>
        <p:spPr bwMode="auto">
          <a:xfrm>
            <a:off x="0" y="9721106"/>
            <a:ext cx="3076363" cy="511731"/>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defRPr sz="1300" smtClean="0">
                <a:solidFill>
                  <a:schemeClr val="tx1"/>
                </a:solidFill>
              </a:defRPr>
            </a:lvl1pPr>
          </a:lstStyle>
          <a:p>
            <a:pPr>
              <a:defRPr/>
            </a:pPr>
            <a:endParaRPr lang="en-US"/>
          </a:p>
        </p:txBody>
      </p:sp>
      <p:sp>
        <p:nvSpPr>
          <p:cNvPr id="4103" name="Rectangle 7"/>
          <p:cNvSpPr>
            <a:spLocks noGrp="1" noChangeArrowheads="1"/>
          </p:cNvSpPr>
          <p:nvPr>
            <p:ph type="sldNum" sz="quarter" idx="5"/>
          </p:nvPr>
        </p:nvSpPr>
        <p:spPr bwMode="auto">
          <a:xfrm>
            <a:off x="4021294" y="9721106"/>
            <a:ext cx="3076363" cy="511731"/>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lgn="r">
              <a:defRPr sz="1300" smtClean="0">
                <a:solidFill>
                  <a:schemeClr val="tx1"/>
                </a:solidFill>
              </a:defRPr>
            </a:lvl1pPr>
          </a:lstStyle>
          <a:p>
            <a:pPr>
              <a:defRPr/>
            </a:pPr>
            <a:fld id="{3575370A-16DC-4DD5-AB52-760D0BE5DE05}" type="slidenum">
              <a:rPr lang="en-US"/>
              <a:pPr>
                <a:defRPr/>
              </a:pPr>
              <a:t>‹#›</a:t>
            </a:fld>
            <a:endParaRPr lang="en-US"/>
          </a:p>
        </p:txBody>
      </p:sp>
    </p:spTree>
    <p:extLst>
      <p:ext uri="{BB962C8B-B14F-4D97-AF65-F5344CB8AC3E}">
        <p14:creationId xmlns:p14="http://schemas.microsoft.com/office/powerpoint/2010/main" val="360012915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p:spPr>
        <p:txBody>
          <a:bodyPr/>
          <a:lstStyle/>
          <a:p>
            <a:fld id="{292CFEEE-AE6B-43C3-A3BE-0F4378DE789F}" type="slidenum">
              <a:rPr lang="en-US"/>
              <a:pPr/>
              <a:t>1</a:t>
            </a:fld>
            <a:endParaRPr lang="en-US"/>
          </a:p>
        </p:txBody>
      </p:sp>
      <p:sp>
        <p:nvSpPr>
          <p:cNvPr id="12291" name="Rectangle 2"/>
          <p:cNvSpPr>
            <a:spLocks noGrp="1" noRot="1" noChangeAspect="1" noChangeArrowheads="1" noTextEdit="1"/>
          </p:cNvSpPr>
          <p:nvPr>
            <p:ph type="sldImg"/>
          </p:nvPr>
        </p:nvSpPr>
        <p:spPr>
          <a:ln/>
        </p:spPr>
      </p:sp>
      <p:sp>
        <p:nvSpPr>
          <p:cNvPr id="12292" name="Rectangle 3"/>
          <p:cNvSpPr>
            <a:spLocks noGrp="1" noChangeArrowheads="1"/>
          </p:cNvSpPr>
          <p:nvPr>
            <p:ph type="body" idx="1"/>
          </p:nvPr>
        </p:nvSpPr>
        <p:spPr>
          <a:noFill/>
          <a:ln/>
        </p:spPr>
        <p:txBody>
          <a:bodyPr/>
          <a:lstStyle/>
          <a:p>
            <a:pPr eaLnBrk="1" hangingPunct="1"/>
            <a:endParaRPr lang="en-GB" smtClean="0"/>
          </a:p>
        </p:txBody>
      </p:sp>
    </p:spTree>
    <p:extLst>
      <p:ext uri="{BB962C8B-B14F-4D97-AF65-F5344CB8AC3E}">
        <p14:creationId xmlns:p14="http://schemas.microsoft.com/office/powerpoint/2010/main" val="365412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638F100-D35F-423B-9FBA-A300FC361D7E}" type="slidenum">
              <a:rPr lang="en-US"/>
              <a:pPr/>
              <a:t>3</a:t>
            </a:fld>
            <a:endParaRPr lang="en-US"/>
          </a:p>
        </p:txBody>
      </p:sp>
      <p:sp>
        <p:nvSpPr>
          <p:cNvPr id="5122" name="Rectangle 2"/>
          <p:cNvSpPr>
            <a:spLocks noGrp="1" noRot="1" noChangeAspect="1" noChangeArrowheads="1" noTextEdit="1"/>
          </p:cNvSpPr>
          <p:nvPr>
            <p:ph type="sldImg"/>
          </p:nvPr>
        </p:nvSpPr>
        <p:spPr>
          <a:ln/>
        </p:spPr>
      </p:sp>
      <p:sp>
        <p:nvSpPr>
          <p:cNvPr id="5123" name="Rectangle 3"/>
          <p:cNvSpPr>
            <a:spLocks noGrp="1" noChangeArrowheads="1"/>
          </p:cNvSpPr>
          <p:nvPr>
            <p:ph type="body" idx="1"/>
          </p:nvPr>
        </p:nvSpPr>
        <p:spPr/>
        <p:txBody>
          <a:bodyPr/>
          <a:lstStyle/>
          <a:p>
            <a:endParaRPr lang="en-GB"/>
          </a:p>
        </p:txBody>
      </p:sp>
    </p:spTree>
    <p:extLst>
      <p:ext uri="{BB962C8B-B14F-4D97-AF65-F5344CB8AC3E}">
        <p14:creationId xmlns:p14="http://schemas.microsoft.com/office/powerpoint/2010/main" val="7251836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8A8C6EF-F271-4BBB-B7D7-61A9F1184099}" type="slidenum">
              <a:rPr lang="en-US"/>
              <a:pPr/>
              <a:t>5</a:t>
            </a:fld>
            <a:endParaRPr lang="en-US"/>
          </a:p>
        </p:txBody>
      </p:sp>
      <p:sp>
        <p:nvSpPr>
          <p:cNvPr id="7170" name="Rectangle 2"/>
          <p:cNvSpPr>
            <a:spLocks noGrp="1" noRot="1" noChangeAspect="1" noChangeArrowheads="1" noTextEdit="1"/>
          </p:cNvSpPr>
          <p:nvPr>
            <p:ph type="sldImg"/>
          </p:nvPr>
        </p:nvSpPr>
        <p:spPr>
          <a:ln/>
        </p:spPr>
      </p:sp>
      <p:sp>
        <p:nvSpPr>
          <p:cNvPr id="7171" name="Rectangle 3"/>
          <p:cNvSpPr>
            <a:spLocks noGrp="1" noChangeArrowheads="1"/>
          </p:cNvSpPr>
          <p:nvPr>
            <p:ph type="body" idx="1"/>
          </p:nvPr>
        </p:nvSpPr>
        <p:spPr/>
        <p:txBody>
          <a:bodyPr/>
          <a:lstStyle/>
          <a:p>
            <a:endParaRPr lang="en-GB"/>
          </a:p>
        </p:txBody>
      </p:sp>
    </p:spTree>
    <p:extLst>
      <p:ext uri="{BB962C8B-B14F-4D97-AF65-F5344CB8AC3E}">
        <p14:creationId xmlns:p14="http://schemas.microsoft.com/office/powerpoint/2010/main" val="16374316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CAE3E47-F6A3-4878-AE18-29EB4D08B03D}" type="slidenum">
              <a:rPr lang="en-US"/>
              <a:pPr/>
              <a:t>6</a:t>
            </a:fld>
            <a:endParaRPr lang="en-US"/>
          </a:p>
        </p:txBody>
      </p:sp>
      <p:sp>
        <p:nvSpPr>
          <p:cNvPr id="9218" name="Rectangle 2"/>
          <p:cNvSpPr>
            <a:spLocks noGrp="1" noRot="1" noChangeAspect="1" noChangeArrowheads="1" noTextEdit="1"/>
          </p:cNvSpPr>
          <p:nvPr>
            <p:ph type="sldImg"/>
          </p:nvPr>
        </p:nvSpPr>
        <p:spPr>
          <a:ln/>
        </p:spPr>
      </p:sp>
      <p:sp>
        <p:nvSpPr>
          <p:cNvPr id="9219" name="Rectangle 3"/>
          <p:cNvSpPr>
            <a:spLocks noGrp="1" noChangeArrowheads="1"/>
          </p:cNvSpPr>
          <p:nvPr>
            <p:ph type="body" idx="1"/>
          </p:nvPr>
        </p:nvSpPr>
        <p:spPr/>
        <p:txBody>
          <a:bodyPr/>
          <a:lstStyle/>
          <a:p>
            <a:endParaRPr lang="sl-SI"/>
          </a:p>
        </p:txBody>
      </p:sp>
    </p:spTree>
    <p:extLst>
      <p:ext uri="{BB962C8B-B14F-4D97-AF65-F5344CB8AC3E}">
        <p14:creationId xmlns:p14="http://schemas.microsoft.com/office/powerpoint/2010/main" val="11163437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AE390FF-23C8-4CF0-831F-7101BD58EEBF}" type="slidenum">
              <a:rPr lang="en-US"/>
              <a:pPr/>
              <a:t>8</a:t>
            </a:fld>
            <a:endParaRPr lang="en-US"/>
          </a:p>
        </p:txBody>
      </p:sp>
      <p:sp>
        <p:nvSpPr>
          <p:cNvPr id="21506" name="Rectangle 2"/>
          <p:cNvSpPr>
            <a:spLocks noGrp="1" noRot="1" noChangeAspect="1" noChangeArrowheads="1" noTextEdit="1"/>
          </p:cNvSpPr>
          <p:nvPr>
            <p:ph type="sldImg"/>
          </p:nvPr>
        </p:nvSpPr>
        <p:spPr>
          <a:ln/>
        </p:spPr>
      </p:sp>
      <p:sp>
        <p:nvSpPr>
          <p:cNvPr id="21507" name="Rectangle 3"/>
          <p:cNvSpPr>
            <a:spLocks noGrp="1" noChangeArrowheads="1"/>
          </p:cNvSpPr>
          <p:nvPr>
            <p:ph type="body" idx="1"/>
          </p:nvPr>
        </p:nvSpPr>
        <p:spPr/>
        <p:txBody>
          <a:bodyPr/>
          <a:lstStyle/>
          <a:p>
            <a:endParaRPr lang="sl-SI"/>
          </a:p>
        </p:txBody>
      </p:sp>
    </p:spTree>
    <p:extLst>
      <p:ext uri="{BB962C8B-B14F-4D97-AF65-F5344CB8AC3E}">
        <p14:creationId xmlns:p14="http://schemas.microsoft.com/office/powerpoint/2010/main" val="15090775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Naslov 1"/>
          <p:cNvSpPr>
            <a:spLocks noGrp="1"/>
          </p:cNvSpPr>
          <p:nvPr>
            <p:ph type="ctrTitle"/>
          </p:nvPr>
        </p:nvSpPr>
        <p:spPr>
          <a:xfrm>
            <a:off x="685800" y="2130425"/>
            <a:ext cx="7772400" cy="1470025"/>
          </a:xfrm>
        </p:spPr>
        <p:txBody>
          <a:bodyPr/>
          <a:lstStyle/>
          <a:p>
            <a:r>
              <a:rPr lang="sl-SI" smtClean="0"/>
              <a:t>Kliknite, če želite urediti slog naslova matrice</a:t>
            </a:r>
            <a:endParaRPr lang="sl-SI"/>
          </a:p>
        </p:txBody>
      </p:sp>
      <p:sp>
        <p:nvSpPr>
          <p:cNvPr id="3" name="Podnaslov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sl-SI" smtClean="0"/>
              <a:t>Kliknite, če želite urediti slog podnaslova matrice</a:t>
            </a:r>
            <a:endParaRPr lang="sl-SI"/>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E4A8CDE-F800-4ECF-BEDC-8067CDC07D78}"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Kliknite, če želite urediti slog naslova matrice</a:t>
            </a:r>
            <a:endParaRPr lang="sl-SI"/>
          </a:p>
        </p:txBody>
      </p:sp>
      <p:sp>
        <p:nvSpPr>
          <p:cNvPr id="3" name="Ograda navpičnega besedila 2"/>
          <p:cNvSpPr>
            <a:spLocks noGrp="1"/>
          </p:cNvSpPr>
          <p:nvPr>
            <p:ph type="body" orient="vert" idx="1"/>
          </p:nvPr>
        </p:nvSpPr>
        <p:spPr/>
        <p:txBody>
          <a:bodyPr vert="eaVert"/>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5063F3F-6CFE-4200-BA18-DBB764DDF9B8}"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p:cNvSpPr>
            <a:spLocks noGrp="1"/>
          </p:cNvSpPr>
          <p:nvPr>
            <p:ph type="title" orient="vert"/>
          </p:nvPr>
        </p:nvSpPr>
        <p:spPr>
          <a:xfrm>
            <a:off x="6629400" y="274638"/>
            <a:ext cx="2057400" cy="5851525"/>
          </a:xfrm>
        </p:spPr>
        <p:txBody>
          <a:bodyPr vert="eaVert"/>
          <a:lstStyle/>
          <a:p>
            <a:r>
              <a:rPr lang="sl-SI" smtClean="0"/>
              <a:t>Kliknite, če želite urediti slog naslova matrice</a:t>
            </a:r>
            <a:endParaRPr lang="sl-SI"/>
          </a:p>
        </p:txBody>
      </p:sp>
      <p:sp>
        <p:nvSpPr>
          <p:cNvPr id="3" name="Ograda navpičnega besedila 2"/>
          <p:cNvSpPr>
            <a:spLocks noGrp="1"/>
          </p:cNvSpPr>
          <p:nvPr>
            <p:ph type="body" orient="vert" idx="1"/>
          </p:nvPr>
        </p:nvSpPr>
        <p:spPr>
          <a:xfrm>
            <a:off x="457200" y="274638"/>
            <a:ext cx="6019800" cy="5851525"/>
          </a:xfrm>
        </p:spPr>
        <p:txBody>
          <a:bodyPr vert="eaVert"/>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0E53D56-E3DF-46D7-BC24-272F77CEDD12}"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Naslov, besedilo in vsebina">
    <p:spTree>
      <p:nvGrpSpPr>
        <p:cNvPr id="1" name=""/>
        <p:cNvGrpSpPr/>
        <p:nvPr/>
      </p:nvGrpSpPr>
      <p:grpSpPr>
        <a:xfrm>
          <a:off x="0" y="0"/>
          <a:ext cx="0" cy="0"/>
          <a:chOff x="0" y="0"/>
          <a:chExt cx="0" cy="0"/>
        </a:xfrm>
      </p:grpSpPr>
      <p:sp>
        <p:nvSpPr>
          <p:cNvPr id="2" name="Naslov 1"/>
          <p:cNvSpPr>
            <a:spLocks noGrp="1"/>
          </p:cNvSpPr>
          <p:nvPr>
            <p:ph type="title"/>
          </p:nvPr>
        </p:nvSpPr>
        <p:spPr>
          <a:xfrm>
            <a:off x="457200" y="274638"/>
            <a:ext cx="8229600" cy="1143000"/>
          </a:xfrm>
        </p:spPr>
        <p:txBody>
          <a:bodyPr/>
          <a:lstStyle/>
          <a:p>
            <a:r>
              <a:rPr lang="sl-SI" smtClean="0"/>
              <a:t>Kliknite, če želite urediti slog naslova matrice</a:t>
            </a:r>
            <a:endParaRPr lang="sl-SI"/>
          </a:p>
        </p:txBody>
      </p:sp>
      <p:sp>
        <p:nvSpPr>
          <p:cNvPr id="3" name="Ograda besedila 2"/>
          <p:cNvSpPr>
            <a:spLocks noGrp="1"/>
          </p:cNvSpPr>
          <p:nvPr>
            <p:ph type="body" sz="half" idx="1"/>
          </p:nvPr>
        </p:nvSpPr>
        <p:spPr>
          <a:xfrm>
            <a:off x="457200" y="1600200"/>
            <a:ext cx="4038600" cy="4525963"/>
          </a:xfrm>
        </p:spPr>
        <p:txBody>
          <a:body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vsebine 3"/>
          <p:cNvSpPr>
            <a:spLocks noGrp="1"/>
          </p:cNvSpPr>
          <p:nvPr>
            <p:ph sz="half" idx="2"/>
          </p:nvPr>
        </p:nvSpPr>
        <p:spPr>
          <a:xfrm>
            <a:off x="4648200" y="1600200"/>
            <a:ext cx="4038600" cy="4525963"/>
          </a:xfrm>
        </p:spPr>
        <p:txBody>
          <a:body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8B4CEFA-290E-41C9-A4E1-252B406D0A6D}"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Kliknite, če želite urediti slog naslova matrice</a:t>
            </a:r>
            <a:endParaRPr lang="sl-SI"/>
          </a:p>
        </p:txBody>
      </p:sp>
      <p:sp>
        <p:nvSpPr>
          <p:cNvPr id="3" name="Ograda vsebine 2"/>
          <p:cNvSpPr>
            <a:spLocks noGrp="1"/>
          </p:cNvSpPr>
          <p:nvPr>
            <p:ph idx="1"/>
          </p:nvPr>
        </p:nvSpPr>
        <p:spPr/>
        <p:txBody>
          <a:body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0FA87F4-8DB7-4D41-A8FF-0C3A1E8E4F57}"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p:cNvSpPr>
            <a:spLocks noGrp="1"/>
          </p:cNvSpPr>
          <p:nvPr>
            <p:ph type="title"/>
          </p:nvPr>
        </p:nvSpPr>
        <p:spPr>
          <a:xfrm>
            <a:off x="722313" y="4406900"/>
            <a:ext cx="7772400" cy="1362075"/>
          </a:xfrm>
        </p:spPr>
        <p:txBody>
          <a:bodyPr anchor="t"/>
          <a:lstStyle>
            <a:lvl1pPr algn="l">
              <a:defRPr sz="4000" b="1" cap="all"/>
            </a:lvl1pPr>
          </a:lstStyle>
          <a:p>
            <a:r>
              <a:rPr lang="sl-SI" smtClean="0"/>
              <a:t>Kliknite, če želite urediti slog naslova matrice</a:t>
            </a:r>
            <a:endParaRPr lang="sl-SI"/>
          </a:p>
        </p:txBody>
      </p:sp>
      <p:sp>
        <p:nvSpPr>
          <p:cNvPr id="3" name="Ograda besedila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l-SI" smtClean="0"/>
              <a:t>Kliknite, če želite urediti sloge besedila matrice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1C45808-FA90-463D-B7FA-5106305BE993}"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Kliknite, če želite urediti slog naslova matrice</a:t>
            </a:r>
            <a:endParaRPr lang="sl-SI"/>
          </a:p>
        </p:txBody>
      </p:sp>
      <p:sp>
        <p:nvSpPr>
          <p:cNvPr id="3" name="Ograda vsebine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vsebine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5C2626A-9D73-43A0-8349-F76C0DA88F36}"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lvl1pPr>
              <a:defRPr/>
            </a:lvl1pPr>
          </a:lstStyle>
          <a:p>
            <a:r>
              <a:rPr lang="sl-SI" smtClean="0"/>
              <a:t>Kliknite, če želite urediti slog naslova matrice</a:t>
            </a:r>
            <a:endParaRPr lang="sl-SI"/>
          </a:p>
        </p:txBody>
      </p:sp>
      <p:sp>
        <p:nvSpPr>
          <p:cNvPr id="3" name="Ograda besedila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Kliknite, če želite urediti sloge besedila matrice</a:t>
            </a:r>
          </a:p>
        </p:txBody>
      </p:sp>
      <p:sp>
        <p:nvSpPr>
          <p:cNvPr id="4" name="Ograda vsebine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5" name="Ograda besedila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Kliknite, če želite urediti sloge besedila matrice</a:t>
            </a:r>
          </a:p>
        </p:txBody>
      </p:sp>
      <p:sp>
        <p:nvSpPr>
          <p:cNvPr id="6" name="Ograda vsebine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93162E16-C6CB-40E4-A00E-0B60A7D9CA85}"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Kliknite, če želite urediti slog naslova matrice</a:t>
            </a:r>
            <a:endParaRPr lang="sl-SI"/>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61B55D78-A756-4D2A-B820-70D87659051B}"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2DAC4484-9FC2-47D7-BFC6-096BA71BB3C4}"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1_Naslov in vsebina">
    <p:spTree>
      <p:nvGrpSpPr>
        <p:cNvPr id="1" name=""/>
        <p:cNvGrpSpPr/>
        <p:nvPr/>
      </p:nvGrpSpPr>
      <p:grpSpPr>
        <a:xfrm>
          <a:off x="0" y="0"/>
          <a:ext cx="0" cy="0"/>
          <a:chOff x="0" y="0"/>
          <a:chExt cx="0" cy="0"/>
        </a:xfrm>
      </p:grpSpPr>
      <p:sp>
        <p:nvSpPr>
          <p:cNvPr id="2" name="Naslov 1"/>
          <p:cNvSpPr>
            <a:spLocks noGrp="1"/>
          </p:cNvSpPr>
          <p:nvPr>
            <p:ph type="title"/>
          </p:nvPr>
        </p:nvSpPr>
        <p:spPr>
          <a:xfrm>
            <a:off x="457200" y="273050"/>
            <a:ext cx="3008313" cy="1162050"/>
          </a:xfrm>
        </p:spPr>
        <p:txBody>
          <a:bodyPr anchor="b"/>
          <a:lstStyle>
            <a:lvl1pPr algn="l">
              <a:defRPr sz="2000" b="1"/>
            </a:lvl1pPr>
          </a:lstStyle>
          <a:p>
            <a:r>
              <a:rPr lang="sl-SI" smtClean="0"/>
              <a:t>Kliknite, če želite urediti slog naslova matrice</a:t>
            </a:r>
            <a:endParaRPr lang="sl-SI"/>
          </a:p>
        </p:txBody>
      </p:sp>
      <p:sp>
        <p:nvSpPr>
          <p:cNvPr id="3" name="Ograda vsebine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besedila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smtClean="0"/>
              <a:t>Kliknite, če želite urediti sloge besedila matrice</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CC737C5-0A7F-4AB7-B661-A8BD29B043F9}"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p:cNvSpPr>
            <a:spLocks noGrp="1"/>
          </p:cNvSpPr>
          <p:nvPr>
            <p:ph type="title"/>
          </p:nvPr>
        </p:nvSpPr>
        <p:spPr>
          <a:xfrm>
            <a:off x="1792288" y="4800600"/>
            <a:ext cx="5486400" cy="566738"/>
          </a:xfrm>
        </p:spPr>
        <p:txBody>
          <a:bodyPr anchor="b"/>
          <a:lstStyle>
            <a:lvl1pPr algn="l">
              <a:defRPr sz="2000" b="1"/>
            </a:lvl1pPr>
          </a:lstStyle>
          <a:p>
            <a:r>
              <a:rPr lang="sl-SI" smtClean="0"/>
              <a:t>Kliknite, če želite urediti slog naslova matrice</a:t>
            </a:r>
            <a:endParaRPr lang="sl-SI"/>
          </a:p>
        </p:txBody>
      </p:sp>
      <p:sp>
        <p:nvSpPr>
          <p:cNvPr id="3" name="Ograda slik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sl-SI" noProof="0" smtClean="0"/>
          </a:p>
        </p:txBody>
      </p:sp>
      <p:sp>
        <p:nvSpPr>
          <p:cNvPr id="4" name="Ograda besedila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smtClean="0"/>
              <a:t>Kliknite, če želite urediti sloge besedila matrice</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A030599-1C35-48C6-B68F-EF998E4F84D2}"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Kliknite, če želite urediti slog naslova matrice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Kliknite, če želite urediti sloge besedila matrice</a:t>
            </a:r>
          </a:p>
          <a:p>
            <a:pPr lvl="1"/>
            <a:r>
              <a:rPr lang="en-US" smtClean="0"/>
              <a:t>Druga raven</a:t>
            </a:r>
          </a:p>
          <a:p>
            <a:pPr lvl="2"/>
            <a:r>
              <a:rPr lang="en-US" smtClean="0"/>
              <a:t>Tretja raven</a:t>
            </a:r>
          </a:p>
          <a:p>
            <a:pPr lvl="3"/>
            <a:r>
              <a:rPr lang="en-US" smtClean="0"/>
              <a:t>Četrta raven</a:t>
            </a:r>
          </a:p>
          <a:p>
            <a:pPr lvl="4"/>
            <a:r>
              <a:rPr lang="en-US" smtClean="0"/>
              <a:t>Peta raven</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solidFill>
                  <a:schemeClr val="tx1"/>
                </a:solidFill>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solidFill>
                  <a:schemeClr val="tx1"/>
                </a:solidFill>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solidFill>
                  <a:schemeClr val="tx1"/>
                </a:solidFill>
              </a:defRPr>
            </a:lvl1pPr>
          </a:lstStyle>
          <a:p>
            <a:pPr>
              <a:defRPr/>
            </a:pPr>
            <a:fld id="{B25DBB68-D497-42FA-B7D5-AD401755F32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2.xml"/><Relationship Id="rId4" Type="http://schemas.openxmlformats.org/officeDocument/2006/relationships/image" Target="../media/image3.jpeg"/></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660033"/>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500166" y="642918"/>
            <a:ext cx="6215107" cy="1152525"/>
          </a:xfrm>
          <a:solidFill>
            <a:srgbClr val="FFFFCC"/>
          </a:solidFill>
        </p:spPr>
        <p:txBody>
          <a:bodyPr/>
          <a:lstStyle/>
          <a:p>
            <a:pPr eaLnBrk="1" hangingPunct="1"/>
            <a:r>
              <a:rPr lang="sl-SI" sz="1800" dirty="0" smtClean="0">
                <a:solidFill>
                  <a:schemeClr val="tx1"/>
                </a:solidFill>
              </a:rPr>
              <a:t>Marko Uršič</a:t>
            </a:r>
            <a:r>
              <a:rPr lang="sl-SI" sz="2400" dirty="0" smtClean="0">
                <a:solidFill>
                  <a:schemeClr val="tx1"/>
                </a:solidFill>
              </a:rPr>
              <a:t/>
            </a:r>
            <a:br>
              <a:rPr lang="sl-SI" sz="2400" dirty="0" smtClean="0">
                <a:solidFill>
                  <a:schemeClr val="tx1"/>
                </a:solidFill>
              </a:rPr>
            </a:br>
            <a:r>
              <a:rPr lang="sl-SI" sz="2400" dirty="0" smtClean="0">
                <a:solidFill>
                  <a:schemeClr val="tx1"/>
                </a:solidFill>
              </a:rPr>
              <a:t>Multiverzum ali – vendarle – Univerzum? </a:t>
            </a:r>
            <a:endParaRPr lang="en-GB" sz="2400" dirty="0" smtClean="0">
              <a:solidFill>
                <a:schemeClr val="tx1"/>
              </a:solidFill>
            </a:endParaRPr>
          </a:p>
        </p:txBody>
      </p:sp>
      <p:sp>
        <p:nvSpPr>
          <p:cNvPr id="2051" name="Text Box 4"/>
          <p:cNvSpPr txBox="1">
            <a:spLocks noChangeArrowheads="1"/>
          </p:cNvSpPr>
          <p:nvPr/>
        </p:nvSpPr>
        <p:spPr bwMode="auto">
          <a:xfrm>
            <a:off x="179512" y="5517232"/>
            <a:ext cx="2520280" cy="738664"/>
          </a:xfrm>
          <a:prstGeom prst="rect">
            <a:avLst/>
          </a:prstGeom>
          <a:noFill/>
          <a:ln w="9525">
            <a:noFill/>
            <a:miter lim="800000"/>
            <a:headEnd/>
            <a:tailEnd/>
          </a:ln>
        </p:spPr>
        <p:txBody>
          <a:bodyPr wrap="square">
            <a:spAutoFit/>
          </a:bodyPr>
          <a:lstStyle/>
          <a:p>
            <a:pPr algn="r">
              <a:spcBef>
                <a:spcPct val="50000"/>
              </a:spcBef>
            </a:pPr>
            <a:r>
              <a:rPr lang="sl-SI" sz="1400" dirty="0" smtClean="0">
                <a:solidFill>
                  <a:srgbClr val="FFFFCC"/>
                </a:solidFill>
              </a:rPr>
              <a:t>Za cikel predavanj v spomin na prof. dr. Franeta Jermana, 16. junija 2021</a:t>
            </a:r>
            <a:endParaRPr lang="en-GB" sz="1400" dirty="0">
              <a:solidFill>
                <a:srgbClr val="FFFFCC"/>
              </a:solidFill>
            </a:endParaRPr>
          </a:p>
        </p:txBody>
      </p:sp>
      <p:pic>
        <p:nvPicPr>
          <p:cNvPr id="5" name="Ograda vsebine 7" descr="Another_world II.jpg"/>
          <p:cNvPicPr>
            <a:picLocks noChangeAspect="1"/>
          </p:cNvPicPr>
          <p:nvPr/>
        </p:nvPicPr>
        <p:blipFill>
          <a:blip r:embed="rId3" cstate="print"/>
          <a:srcRect l="1107" t="1523" r="1107" b="1218"/>
          <a:stretch>
            <a:fillRect/>
          </a:stretch>
        </p:blipFill>
        <p:spPr>
          <a:xfrm>
            <a:off x="2928926" y="2214554"/>
            <a:ext cx="3338179" cy="4023783"/>
          </a:xfrm>
          <a:prstGeom prst="rect">
            <a:avLst/>
          </a:prstGeom>
        </p:spPr>
      </p:pic>
      <p:sp>
        <p:nvSpPr>
          <p:cNvPr id="6" name="PoljeZBesedilom 5"/>
          <p:cNvSpPr txBox="1"/>
          <p:nvPr/>
        </p:nvSpPr>
        <p:spPr>
          <a:xfrm>
            <a:off x="6372200" y="5949280"/>
            <a:ext cx="2359734" cy="307777"/>
          </a:xfrm>
          <a:prstGeom prst="rect">
            <a:avLst/>
          </a:prstGeom>
          <a:noFill/>
        </p:spPr>
        <p:txBody>
          <a:bodyPr wrap="square" rtlCol="0">
            <a:spAutoFit/>
          </a:bodyPr>
          <a:lstStyle/>
          <a:p>
            <a:r>
              <a:rPr lang="sl-SI" sz="1400" dirty="0" smtClean="0">
                <a:solidFill>
                  <a:srgbClr val="FFFFCC"/>
                </a:solidFill>
                <a:latin typeface="Arial" pitchFamily="34" charset="0"/>
                <a:cs typeface="Arial" pitchFamily="34" charset="0"/>
              </a:rPr>
              <a:t>M. C. </a:t>
            </a:r>
            <a:r>
              <a:rPr lang="sl-SI" sz="1400" dirty="0" err="1" smtClean="0">
                <a:solidFill>
                  <a:srgbClr val="FFFFCC"/>
                </a:solidFill>
                <a:latin typeface="Arial" pitchFamily="34" charset="0"/>
                <a:cs typeface="Arial" pitchFamily="34" charset="0"/>
              </a:rPr>
              <a:t>Escher</a:t>
            </a:r>
            <a:r>
              <a:rPr lang="sl-SI" sz="1400" dirty="0" smtClean="0">
                <a:solidFill>
                  <a:srgbClr val="FFFFCC"/>
                </a:solidFill>
                <a:latin typeface="Arial" pitchFamily="34" charset="0"/>
                <a:cs typeface="Arial" pitchFamily="34" charset="0"/>
              </a:rPr>
              <a:t>. </a:t>
            </a:r>
            <a:r>
              <a:rPr lang="sl-SI" sz="1400" i="1" dirty="0" smtClean="0">
                <a:solidFill>
                  <a:srgbClr val="FFFFCC"/>
                </a:solidFill>
                <a:latin typeface="Arial" pitchFamily="34" charset="0"/>
                <a:cs typeface="Arial" pitchFamily="34" charset="0"/>
              </a:rPr>
              <a:t>Drugi svet II</a:t>
            </a:r>
            <a:endParaRPr lang="sl-SI" sz="1400" i="1" dirty="0">
              <a:solidFill>
                <a:srgbClr val="FFFFCC"/>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274638"/>
            <a:ext cx="8229600" cy="1642194"/>
          </a:xfrm>
        </p:spPr>
        <p:txBody>
          <a:bodyPr/>
          <a:lstStyle/>
          <a:p>
            <a:pPr>
              <a:lnSpc>
                <a:spcPct val="150000"/>
              </a:lnSpc>
            </a:pPr>
            <a:r>
              <a:rPr lang="sl-SI" sz="2000" dirty="0" smtClean="0"/>
              <a:t>Plotin</a:t>
            </a:r>
            <a:r>
              <a:rPr lang="sl-SI" sz="1600" dirty="0" smtClean="0"/>
              <a:t/>
            </a:r>
            <a:br>
              <a:rPr lang="sl-SI" sz="1600" dirty="0" smtClean="0"/>
            </a:br>
            <a:r>
              <a:rPr lang="sl-SI" sz="1600" dirty="0" smtClean="0"/>
              <a:t>O DOBREM ALI O ENEM (VI 9 [9])</a:t>
            </a:r>
            <a:br>
              <a:rPr lang="sl-SI" sz="1600" dirty="0" smtClean="0"/>
            </a:br>
            <a:r>
              <a:rPr lang="sl-SI" sz="1600" dirty="0" smtClean="0"/>
              <a:t>(</a:t>
            </a:r>
            <a:r>
              <a:rPr lang="sl-SI" sz="1600" i="1" dirty="0" smtClean="0"/>
              <a:t>Perì </a:t>
            </a:r>
            <a:r>
              <a:rPr lang="sl-SI" sz="1600" i="1" dirty="0" err="1" smtClean="0"/>
              <a:t>tagathoû</a:t>
            </a:r>
            <a:r>
              <a:rPr lang="sl-SI" sz="1600" i="1" dirty="0" smtClean="0"/>
              <a:t> è </a:t>
            </a:r>
            <a:r>
              <a:rPr lang="sl-SI" sz="1600" i="1" dirty="0" err="1" smtClean="0"/>
              <a:t>toû</a:t>
            </a:r>
            <a:r>
              <a:rPr lang="sl-SI" sz="1600" i="1" dirty="0" smtClean="0"/>
              <a:t> </a:t>
            </a:r>
            <a:r>
              <a:rPr lang="sl-SI" sz="1600" i="1" dirty="0" err="1" smtClean="0"/>
              <a:t>henós</a:t>
            </a:r>
            <a:r>
              <a:rPr lang="sl-SI" sz="1600" dirty="0" smtClean="0"/>
              <a:t>)</a:t>
            </a:r>
            <a:br>
              <a:rPr lang="sl-SI" sz="1600" dirty="0" smtClean="0"/>
            </a:br>
            <a:r>
              <a:rPr lang="sl-SI" sz="1600" dirty="0" smtClean="0"/>
              <a:t>Prev. Sonja Weiss, </a:t>
            </a:r>
            <a:r>
              <a:rPr lang="sl-SI" sz="1600" i="1" dirty="0" smtClean="0"/>
              <a:t>Plotin, Zbrani spisi I</a:t>
            </a:r>
            <a:r>
              <a:rPr lang="sl-SI" sz="1600" dirty="0" smtClean="0"/>
              <a:t>, Slovenska matica, 2016, str. 215–216.</a:t>
            </a:r>
            <a:endParaRPr lang="sl-SI" sz="1600" dirty="0"/>
          </a:p>
        </p:txBody>
      </p:sp>
      <p:sp>
        <p:nvSpPr>
          <p:cNvPr id="3" name="Ograda vsebine 2"/>
          <p:cNvSpPr>
            <a:spLocks noGrp="1"/>
          </p:cNvSpPr>
          <p:nvPr>
            <p:ph idx="1"/>
          </p:nvPr>
        </p:nvSpPr>
        <p:spPr>
          <a:xfrm>
            <a:off x="1043608" y="2060848"/>
            <a:ext cx="7056784" cy="3960440"/>
          </a:xfrm>
          <a:ln w="3175">
            <a:solidFill>
              <a:schemeClr val="tx1"/>
            </a:solidFill>
          </a:ln>
        </p:spPr>
        <p:txBody>
          <a:bodyPr/>
          <a:lstStyle/>
          <a:p>
            <a:pPr marL="0" indent="0" algn="just">
              <a:spcBef>
                <a:spcPts val="0"/>
              </a:spcBef>
              <a:buNone/>
            </a:pPr>
            <a:r>
              <a:rPr lang="sl-SI" sz="1600" dirty="0" smtClean="0"/>
              <a:t>Vse bivajoče resničnosti so bivajoče zaradi Enega &lt;</a:t>
            </a:r>
            <a:r>
              <a:rPr lang="sl-SI" sz="1600" i="1" dirty="0" smtClean="0"/>
              <a:t>tò </a:t>
            </a:r>
            <a:r>
              <a:rPr lang="sl-SI" sz="1600" i="1" dirty="0" err="1" smtClean="0"/>
              <a:t>hén</a:t>
            </a:r>
            <a:r>
              <a:rPr lang="sl-SI" sz="1600" dirty="0" smtClean="0"/>
              <a:t>&gt;: tako tiste, ki so prvotno bivajoče, kot one, za katere pravimo, da bolj ali manj sodijo med bivajoče reči. Kaj pa bi sploh bivalo, če ne bi bilo eno? Če namreč stvarem odvzamemo enost, ki se izreka [v zvezi z njimi], potem niso več one same. Zato vojska ne obstaja, če ni eno, pa tudi zbora in črede, ki nista eno, preprosto ni. Isto velja za hišo ali ladjo brez enosti, kajti hiša je eno in ladja prav tako; če bi izgubili enost, potem hiša ne bi bila več hiša in ladja ne ladja. Sklenjenih &lt;</a:t>
            </a:r>
            <a:r>
              <a:rPr lang="sl-SI" sz="1600" i="1" dirty="0" err="1" smtClean="0"/>
              <a:t>synechés</a:t>
            </a:r>
            <a:r>
              <a:rPr lang="sl-SI" sz="1600" dirty="0" smtClean="0"/>
              <a:t>&gt; velikosti torej ne bi bilo, če ne bi bilo v njih navzoče eno, kajti če jih prerežemo, je sprememba njihove biti sorazmerna z izgubo enosti. Prav tako je z rastlinami in živalmi: vsako izmed njihovih teles je eno, in če bi se ta telesa izmaknila enemu ter se razdelila na več kosov, bi izgubila bitnost, ki so jo imela, ter ne bi bila več, kar so bila. Postala bi neka druga telesa, ki pa prav tako bivajo samo, kolikor so eno. Telo je zdravo, ko je urejeno v eno; lépo je, ko narava enega obvladuje njegove dele. Duša pa je krepostna, ko se poenoti v eno in v enotno skladnost …</a:t>
            </a:r>
          </a:p>
          <a:p>
            <a:pPr>
              <a:buNone/>
            </a:pPr>
            <a:endParaRPr lang="sl-SI"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body" sz="half" idx="1"/>
          </p:nvPr>
        </p:nvSpPr>
        <p:spPr>
          <a:xfrm>
            <a:off x="827584" y="1484784"/>
            <a:ext cx="7416824" cy="3168352"/>
          </a:xfrm>
          <a:noFill/>
          <a:ln w="3175">
            <a:solidFill>
              <a:schemeClr val="tx1"/>
            </a:solidFill>
          </a:ln>
        </p:spPr>
        <p:txBody>
          <a:bodyPr>
            <a:noAutofit/>
          </a:bodyPr>
          <a:lstStyle/>
          <a:p>
            <a:pPr>
              <a:spcBef>
                <a:spcPts val="0"/>
              </a:spcBef>
              <a:spcAft>
                <a:spcPts val="600"/>
              </a:spcAft>
            </a:pPr>
            <a:r>
              <a:rPr lang="sl-SI" sz="1800" dirty="0" smtClean="0">
                <a:latin typeface="Arial" pitchFamily="34" charset="0"/>
                <a:cs typeface="Arial" pitchFamily="34" charset="0"/>
              </a:rPr>
              <a:t>Glavni, nasprotujoči si filozofski interpretaciji “mnogih svetov”, enega izmed osrednjih pojmov moderne modalne logike: </a:t>
            </a:r>
          </a:p>
          <a:p>
            <a:pPr>
              <a:spcBef>
                <a:spcPts val="0"/>
              </a:spcBef>
              <a:spcAft>
                <a:spcPts val="600"/>
              </a:spcAft>
              <a:buFont typeface="+mj-lt"/>
              <a:buAutoNum type="arabicPeriod"/>
            </a:pPr>
            <a:r>
              <a:rPr lang="sl-SI" sz="1800" u="sng" dirty="0" smtClean="0">
                <a:latin typeface="Arial" pitchFamily="34" charset="0"/>
                <a:cs typeface="Arial" pitchFamily="34" charset="0"/>
              </a:rPr>
              <a:t>realizem</a:t>
            </a:r>
            <a:r>
              <a:rPr lang="sl-SI" sz="1800" dirty="0" smtClean="0">
                <a:latin typeface="Arial" pitchFamily="34" charset="0"/>
                <a:cs typeface="Arial" pitchFamily="34" charset="0"/>
              </a:rPr>
              <a:t>: “možni svetovi” </a:t>
            </a:r>
            <a:r>
              <a:rPr lang="sl-SI" sz="1800" i="1" dirty="0" smtClean="0">
                <a:latin typeface="Arial" pitchFamily="34" charset="0"/>
                <a:cs typeface="Arial" pitchFamily="34" charset="0"/>
              </a:rPr>
              <a:t>dejansko</a:t>
            </a:r>
            <a:r>
              <a:rPr lang="sl-SI" sz="1800" dirty="0" smtClean="0">
                <a:latin typeface="Arial" pitchFamily="34" charset="0"/>
                <a:cs typeface="Arial" pitchFamily="34" charset="0"/>
              </a:rPr>
              <a:t> </a:t>
            </a:r>
            <a:r>
              <a:rPr lang="sl-SI" sz="1800" i="1" dirty="0" smtClean="0">
                <a:latin typeface="Arial" pitchFamily="34" charset="0"/>
                <a:cs typeface="Arial" pitchFamily="34" charset="0"/>
              </a:rPr>
              <a:t>obstajajo</a:t>
            </a:r>
            <a:r>
              <a:rPr lang="sl-SI" sz="1800" dirty="0" smtClean="0">
                <a:latin typeface="Arial" pitchFamily="34" charset="0"/>
                <a:cs typeface="Arial" pitchFamily="34" charset="0"/>
              </a:rPr>
              <a:t> – nekje, nekoč, na neki način … (David Lewis: </a:t>
            </a:r>
            <a:r>
              <a:rPr lang="sl-SI" sz="1800" dirty="0" smtClean="0"/>
              <a:t>“Dejansko obstaja toliko drugih svetov, da je absolutno </a:t>
            </a:r>
            <a:r>
              <a:rPr lang="sl-SI" sz="1800" i="1" dirty="0" smtClean="0"/>
              <a:t>vsak</a:t>
            </a:r>
            <a:r>
              <a:rPr lang="sl-SI" sz="1800" dirty="0" smtClean="0"/>
              <a:t> način, kako bi svet lahko bil, tudi način, kako kak drug svet </a:t>
            </a:r>
            <a:r>
              <a:rPr lang="sl-SI" sz="1800" i="1" dirty="0" smtClean="0"/>
              <a:t>je</a:t>
            </a:r>
            <a:r>
              <a:rPr lang="sl-SI" sz="1800" dirty="0" smtClean="0"/>
              <a:t>.” (</a:t>
            </a:r>
            <a:r>
              <a:rPr lang="sl-SI" sz="1800" i="1" dirty="0" smtClean="0"/>
              <a:t>On </a:t>
            </a:r>
            <a:r>
              <a:rPr lang="sl-SI" sz="1800" i="1" dirty="0" err="1" smtClean="0"/>
              <a:t>the</a:t>
            </a:r>
            <a:r>
              <a:rPr lang="sl-SI" sz="1800" i="1" dirty="0" smtClean="0"/>
              <a:t> </a:t>
            </a:r>
            <a:r>
              <a:rPr lang="sl-SI" sz="1800" i="1" dirty="0" err="1" smtClean="0"/>
              <a:t>Plurality</a:t>
            </a:r>
            <a:r>
              <a:rPr lang="sl-SI" sz="1800" i="1" dirty="0" smtClean="0"/>
              <a:t> </a:t>
            </a:r>
            <a:r>
              <a:rPr lang="sl-SI" sz="1800" i="1" dirty="0" err="1" smtClean="0"/>
              <a:t>of</a:t>
            </a:r>
            <a:r>
              <a:rPr lang="sl-SI" sz="1800" i="1" dirty="0" smtClean="0"/>
              <a:t> </a:t>
            </a:r>
            <a:r>
              <a:rPr lang="sl-SI" sz="1800" i="1" dirty="0" err="1" smtClean="0"/>
              <a:t>Worlds</a:t>
            </a:r>
            <a:r>
              <a:rPr lang="sl-SI" sz="1800" dirty="0" smtClean="0"/>
              <a:t>, 1986, str. 2</a:t>
            </a:r>
            <a:r>
              <a:rPr lang="sl-SI" sz="1800" dirty="0" smtClean="0">
                <a:latin typeface="Arial" pitchFamily="34" charset="0"/>
                <a:cs typeface="Arial" pitchFamily="34" charset="0"/>
              </a:rPr>
              <a:t>);</a:t>
            </a:r>
          </a:p>
          <a:p>
            <a:pPr>
              <a:spcBef>
                <a:spcPts val="0"/>
              </a:spcBef>
              <a:spcAft>
                <a:spcPts val="600"/>
              </a:spcAft>
              <a:buFont typeface="+mj-lt"/>
              <a:buAutoNum type="arabicPeriod"/>
            </a:pPr>
            <a:r>
              <a:rPr lang="sl-SI" sz="1800" u="sng" dirty="0" err="1" smtClean="0">
                <a:latin typeface="Arial" pitchFamily="34" charset="0"/>
                <a:cs typeface="Arial" pitchFamily="34" charset="0"/>
              </a:rPr>
              <a:t>aktualizem</a:t>
            </a:r>
            <a:r>
              <a:rPr lang="sl-SI" sz="1800" u="sng" dirty="0" smtClean="0">
                <a:latin typeface="Arial" pitchFamily="34" charset="0"/>
                <a:cs typeface="Arial" pitchFamily="34" charset="0"/>
              </a:rPr>
              <a:t>:</a:t>
            </a:r>
            <a:r>
              <a:rPr lang="sl-SI" sz="1800" dirty="0" smtClean="0">
                <a:latin typeface="Arial" pitchFamily="34" charset="0"/>
                <a:cs typeface="Arial" pitchFamily="34" charset="0"/>
              </a:rPr>
              <a:t> “možni svetovi” so </a:t>
            </a:r>
            <a:r>
              <a:rPr lang="sl-SI" sz="1800" dirty="0" err="1" smtClean="0">
                <a:latin typeface="Arial" pitchFamily="34" charset="0"/>
                <a:cs typeface="Arial" pitchFamily="34" charset="0"/>
              </a:rPr>
              <a:t>nedejanske</a:t>
            </a:r>
            <a:r>
              <a:rPr lang="sl-SI" sz="1800" dirty="0" smtClean="0">
                <a:latin typeface="Arial" pitchFamily="34" charset="0"/>
                <a:cs typeface="Arial" pitchFamily="34" charset="0"/>
              </a:rPr>
              <a:t> oz. neuresničene množice </a:t>
            </a:r>
            <a:r>
              <a:rPr lang="sl-SI" sz="1800" dirty="0">
                <a:latin typeface="Arial" pitchFamily="34" charset="0"/>
                <a:cs typeface="Arial" pitchFamily="34" charset="0"/>
              </a:rPr>
              <a:t>“</a:t>
            </a:r>
            <a:r>
              <a:rPr lang="sl-SI" sz="1800" dirty="0" err="1">
                <a:latin typeface="Arial" pitchFamily="34" charset="0"/>
                <a:cs typeface="Arial" pitchFamily="34" charset="0"/>
              </a:rPr>
              <a:t>protidejstvenih</a:t>
            </a:r>
            <a:r>
              <a:rPr lang="sl-SI" sz="1800" dirty="0">
                <a:latin typeface="Arial" pitchFamily="34" charset="0"/>
                <a:cs typeface="Arial" pitchFamily="34" charset="0"/>
              </a:rPr>
              <a:t> stanj</a:t>
            </a:r>
            <a:r>
              <a:rPr lang="sl-SI" sz="1800" dirty="0" smtClean="0">
                <a:latin typeface="Arial" pitchFamily="34" charset="0"/>
                <a:cs typeface="Arial" pitchFamily="34" charset="0"/>
              </a:rPr>
              <a:t>” &lt;</a:t>
            </a:r>
            <a:r>
              <a:rPr lang="sl-SI" sz="1800" i="1" dirty="0" err="1" smtClean="0">
                <a:latin typeface="Arial" pitchFamily="34" charset="0"/>
                <a:cs typeface="Arial" pitchFamily="34" charset="0"/>
              </a:rPr>
              <a:t>counterfactual</a:t>
            </a:r>
            <a:r>
              <a:rPr lang="sl-SI" sz="1800" i="1" dirty="0" smtClean="0">
                <a:latin typeface="Arial" pitchFamily="34" charset="0"/>
                <a:cs typeface="Arial" pitchFamily="34" charset="0"/>
              </a:rPr>
              <a:t> </a:t>
            </a:r>
            <a:r>
              <a:rPr lang="sl-SI" sz="1800" i="1" dirty="0" err="1" smtClean="0">
                <a:latin typeface="Arial" pitchFamily="34" charset="0"/>
                <a:cs typeface="Arial" pitchFamily="34" charset="0"/>
              </a:rPr>
              <a:t>situations</a:t>
            </a:r>
            <a:r>
              <a:rPr lang="sl-SI" sz="1800" dirty="0" smtClean="0">
                <a:latin typeface="Arial" pitchFamily="34" charset="0"/>
                <a:cs typeface="Arial" pitchFamily="34" charset="0"/>
              </a:rPr>
              <a:t>&gt;, s katerimi si lahko zamislimo, kakšen bi</a:t>
            </a:r>
            <a:r>
              <a:rPr lang="sl-SI" sz="1800" i="1" dirty="0" smtClean="0">
                <a:latin typeface="Arial" pitchFamily="34" charset="0"/>
                <a:cs typeface="Arial" pitchFamily="34" charset="0"/>
              </a:rPr>
              <a:t> </a:t>
            </a:r>
            <a:r>
              <a:rPr lang="sl-SI" sz="1800" dirty="0" smtClean="0">
                <a:latin typeface="Arial" pitchFamily="34" charset="0"/>
                <a:cs typeface="Arial" pitchFamily="34" charset="0"/>
              </a:rPr>
              <a:t>naš dejanski, “aktualni” svet </a:t>
            </a:r>
            <a:r>
              <a:rPr lang="sl-SI" sz="1800" i="1" dirty="0" smtClean="0">
                <a:latin typeface="Arial" pitchFamily="34" charset="0"/>
                <a:cs typeface="Arial" pitchFamily="34" charset="0"/>
              </a:rPr>
              <a:t>lahko bil</a:t>
            </a:r>
            <a:r>
              <a:rPr lang="sl-SI" sz="1800" dirty="0" smtClean="0">
                <a:latin typeface="Arial" pitchFamily="34" charset="0"/>
                <a:cs typeface="Arial" pitchFamily="34" charset="0"/>
              </a:rPr>
              <a:t>, čeprav dejansko ni takšen (</a:t>
            </a:r>
            <a:r>
              <a:rPr lang="sl-SI" sz="1800" dirty="0" err="1" smtClean="0">
                <a:latin typeface="Arial" pitchFamily="34" charset="0"/>
                <a:cs typeface="Arial" pitchFamily="34" charset="0"/>
              </a:rPr>
              <a:t>Saul</a:t>
            </a:r>
            <a:r>
              <a:rPr lang="sl-SI" sz="1800" dirty="0" smtClean="0">
                <a:latin typeface="Arial" pitchFamily="34" charset="0"/>
                <a:cs typeface="Arial" pitchFamily="34" charset="0"/>
              </a:rPr>
              <a:t> Kripke idr). </a:t>
            </a:r>
          </a:p>
        </p:txBody>
      </p:sp>
      <p:sp>
        <p:nvSpPr>
          <p:cNvPr id="3075" name="Rectangle 3"/>
          <p:cNvSpPr>
            <a:spLocks noGrp="1" noChangeArrowheads="1"/>
          </p:cNvSpPr>
          <p:nvPr>
            <p:ph type="title"/>
          </p:nvPr>
        </p:nvSpPr>
        <p:spPr>
          <a:xfrm>
            <a:off x="357158" y="714356"/>
            <a:ext cx="8429684" cy="668320"/>
          </a:xfrm>
        </p:spPr>
        <p:txBody>
          <a:bodyPr>
            <a:noAutofit/>
          </a:bodyPr>
          <a:lstStyle/>
          <a:p>
            <a:r>
              <a:rPr lang="sl-SI" sz="2000" i="1" dirty="0" smtClean="0">
                <a:solidFill>
                  <a:schemeClr val="tx1"/>
                </a:solidFill>
                <a:latin typeface="Arial" pitchFamily="34" charset="0"/>
                <a:cs typeface="Arial" pitchFamily="34" charset="0"/>
              </a:rPr>
              <a:t>Realni</a:t>
            </a:r>
            <a:r>
              <a:rPr lang="sl-SI" sz="2000" dirty="0" smtClean="0">
                <a:solidFill>
                  <a:schemeClr val="tx1"/>
                </a:solidFill>
                <a:latin typeface="Arial" pitchFamily="34" charset="0"/>
                <a:cs typeface="Arial" pitchFamily="34" charset="0"/>
              </a:rPr>
              <a:t> (dejanski) ali zgolj </a:t>
            </a:r>
            <a:r>
              <a:rPr lang="sl-SI" sz="2000" i="1" dirty="0" smtClean="0">
                <a:solidFill>
                  <a:schemeClr val="tx1"/>
                </a:solidFill>
                <a:latin typeface="Arial" pitchFamily="34" charset="0"/>
                <a:cs typeface="Arial" pitchFamily="34" charset="0"/>
              </a:rPr>
              <a:t>možni</a:t>
            </a:r>
            <a:r>
              <a:rPr lang="sl-SI" sz="2000" dirty="0" smtClean="0">
                <a:solidFill>
                  <a:schemeClr val="tx1"/>
                </a:solidFill>
                <a:latin typeface="Arial" pitchFamily="34" charset="0"/>
                <a:cs typeface="Arial" pitchFamily="34" charset="0"/>
              </a:rPr>
              <a:t> “mnogi svetovi” (vesolja/univerzumi)?</a:t>
            </a:r>
            <a:br>
              <a:rPr lang="sl-SI" sz="2000" dirty="0" smtClean="0">
                <a:solidFill>
                  <a:schemeClr val="tx1"/>
                </a:solidFill>
                <a:latin typeface="Arial" pitchFamily="34" charset="0"/>
                <a:cs typeface="Arial" pitchFamily="34" charset="0"/>
              </a:rPr>
            </a:br>
            <a:endParaRPr lang="en-US" sz="2000" dirty="0">
              <a:solidFill>
                <a:schemeClr val="tx1"/>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Naslov 4"/>
          <p:cNvSpPr>
            <a:spLocks noGrp="1"/>
          </p:cNvSpPr>
          <p:nvPr>
            <p:ph type="title"/>
          </p:nvPr>
        </p:nvSpPr>
        <p:spPr>
          <a:xfrm>
            <a:off x="357158" y="714356"/>
            <a:ext cx="8215370" cy="500066"/>
          </a:xfrm>
        </p:spPr>
        <p:txBody>
          <a:bodyPr>
            <a:noAutofit/>
          </a:bodyPr>
          <a:lstStyle/>
          <a:p>
            <a:r>
              <a:rPr lang="sl-SI" sz="2000" dirty="0" smtClean="0">
                <a:solidFill>
                  <a:schemeClr val="tx1"/>
                </a:solidFill>
                <a:latin typeface="Arial" pitchFamily="34" charset="0"/>
                <a:cs typeface="Arial" pitchFamily="34" charset="0"/>
              </a:rPr>
              <a:t>“Multiverzum” (mnoga vesolja/univerzumi) </a:t>
            </a:r>
            <a:r>
              <a:rPr lang="sl-SI" sz="2000" dirty="0" smtClean="0">
                <a:solidFill>
                  <a:schemeClr val="tx1"/>
                </a:solidFill>
                <a:latin typeface="Arial" pitchFamily="34" charset="0"/>
                <a:cs typeface="Arial" pitchFamily="34" charset="0"/>
              </a:rPr>
              <a:t>v fiziki in kozmologiji</a:t>
            </a:r>
            <a:endParaRPr lang="sl-SI" sz="2000" dirty="0">
              <a:solidFill>
                <a:schemeClr val="tx1"/>
              </a:solidFill>
              <a:latin typeface="Arial" pitchFamily="34" charset="0"/>
              <a:cs typeface="Arial" pitchFamily="34" charset="0"/>
            </a:endParaRPr>
          </a:p>
        </p:txBody>
      </p:sp>
      <p:sp>
        <p:nvSpPr>
          <p:cNvPr id="6" name="Ograda besedila 5"/>
          <p:cNvSpPr>
            <a:spLocks noGrp="1"/>
          </p:cNvSpPr>
          <p:nvPr>
            <p:ph type="body" sz="half" idx="1"/>
          </p:nvPr>
        </p:nvSpPr>
        <p:spPr>
          <a:xfrm>
            <a:off x="1403648" y="1500174"/>
            <a:ext cx="6048672" cy="4161074"/>
          </a:xfrm>
          <a:noFill/>
          <a:ln w="3175">
            <a:solidFill>
              <a:schemeClr val="tx1"/>
            </a:solidFill>
          </a:ln>
        </p:spPr>
        <p:txBody>
          <a:bodyPr>
            <a:noAutofit/>
          </a:bodyPr>
          <a:lstStyle/>
          <a:p>
            <a:r>
              <a:rPr lang="sl-SI" sz="1800" dirty="0" smtClean="0">
                <a:latin typeface="Arial" pitchFamily="34" charset="0"/>
                <a:cs typeface="Arial" pitchFamily="34" charset="0"/>
              </a:rPr>
              <a:t>Glavna znanstvena, fizikalna razloga za teoretsko uvedbo pojma multiverzuma sta: </a:t>
            </a:r>
          </a:p>
          <a:p>
            <a:pPr>
              <a:buFont typeface="+mj-lt"/>
              <a:buAutoNum type="arabicPeriod"/>
            </a:pPr>
            <a:r>
              <a:rPr lang="sl-SI" sz="1800" u="sng" dirty="0" smtClean="0">
                <a:latin typeface="Arial" pitchFamily="34" charset="0"/>
                <a:cs typeface="Arial" pitchFamily="34" charset="0"/>
              </a:rPr>
              <a:t>problem interpretacije kvantnih stanj</a:t>
            </a:r>
            <a:r>
              <a:rPr lang="sl-SI" sz="1800" dirty="0" smtClean="0">
                <a:latin typeface="Arial" pitchFamily="34" charset="0"/>
                <a:cs typeface="Arial" pitchFamily="34" charset="0"/>
              </a:rPr>
              <a:t>, ki jih matematično opisuje </a:t>
            </a:r>
            <a:r>
              <a:rPr lang="sl-SI" sz="1800" dirty="0" err="1" smtClean="0">
                <a:latin typeface="Arial" pitchFamily="34" charset="0"/>
                <a:cs typeface="Arial" pitchFamily="34" charset="0"/>
              </a:rPr>
              <a:t>Schrödingerjeva</a:t>
            </a:r>
            <a:r>
              <a:rPr lang="sl-SI" sz="1800" dirty="0" smtClean="0">
                <a:latin typeface="Arial" pitchFamily="34" charset="0"/>
                <a:cs typeface="Arial" pitchFamily="34" charset="0"/>
              </a:rPr>
              <a:t> valovna funkcija, namreč njen domnevni “kolaps” pri vsakokratni meritvi oz. opazovanju, tj. prehod iz kvantnega v “klasično” stanje fizikalnega sistema;</a:t>
            </a:r>
          </a:p>
          <a:p>
            <a:pPr>
              <a:buFont typeface="+mj-lt"/>
              <a:buAutoNum type="arabicPeriod"/>
            </a:pPr>
            <a:r>
              <a:rPr lang="sl-SI" sz="1800" u="sng" dirty="0" smtClean="0">
                <a:latin typeface="Arial" pitchFamily="34" charset="0"/>
                <a:cs typeface="Arial" pitchFamily="34" charset="0"/>
              </a:rPr>
              <a:t>problem “natančne naravnanosti”</a:t>
            </a:r>
            <a:r>
              <a:rPr lang="sl-SI" sz="1800" dirty="0" smtClean="0">
                <a:latin typeface="Arial" pitchFamily="34" charset="0"/>
                <a:cs typeface="Arial" pitchFamily="34" charset="0"/>
              </a:rPr>
              <a:t> &lt;</a:t>
            </a:r>
            <a:r>
              <a:rPr lang="sl-SI" sz="1800" i="1" dirty="0" smtClean="0">
                <a:latin typeface="Arial" pitchFamily="34" charset="0"/>
                <a:cs typeface="Arial" pitchFamily="34" charset="0"/>
              </a:rPr>
              <a:t>fine-</a:t>
            </a:r>
            <a:r>
              <a:rPr lang="sl-SI" sz="1800" i="1" dirty="0" err="1" smtClean="0">
                <a:latin typeface="Arial" pitchFamily="34" charset="0"/>
                <a:cs typeface="Arial" pitchFamily="34" charset="0"/>
              </a:rPr>
              <a:t>tuning</a:t>
            </a:r>
            <a:r>
              <a:rPr lang="sl-SI" sz="1800" dirty="0" smtClean="0">
                <a:latin typeface="Arial" pitchFamily="34" charset="0"/>
                <a:cs typeface="Arial" pitchFamily="34" charset="0"/>
              </a:rPr>
              <a:t>&gt; osnovnih fizikalnih konstant ali “prostih parametrov” &lt;</a:t>
            </a:r>
            <a:r>
              <a:rPr lang="sl-SI" sz="1800" i="1" dirty="0" err="1" smtClean="0">
                <a:latin typeface="Arial" pitchFamily="34" charset="0"/>
                <a:cs typeface="Arial" pitchFamily="34" charset="0"/>
              </a:rPr>
              <a:t>free</a:t>
            </a:r>
            <a:r>
              <a:rPr lang="sl-SI" sz="1800" i="1" dirty="0" smtClean="0">
                <a:latin typeface="Arial" pitchFamily="34" charset="0"/>
                <a:cs typeface="Arial" pitchFamily="34" charset="0"/>
              </a:rPr>
              <a:t> </a:t>
            </a:r>
            <a:r>
              <a:rPr lang="sl-SI" sz="1800" i="1" dirty="0" err="1" smtClean="0">
                <a:latin typeface="Arial" pitchFamily="34" charset="0"/>
                <a:cs typeface="Arial" pitchFamily="34" charset="0"/>
              </a:rPr>
              <a:t>parameters</a:t>
            </a:r>
            <a:r>
              <a:rPr lang="sl-SI" sz="1800" dirty="0" smtClean="0">
                <a:latin typeface="Arial" pitchFamily="34" charset="0"/>
                <a:cs typeface="Arial" pitchFamily="34" charset="0"/>
              </a:rPr>
              <a:t>&gt; v našem vesolju, tj. vprašanje, od kod izvira ta presenetljiva prvotna “uglašenost” vesolja za nastanek nas, opazovalcev, zavestnih </a:t>
            </a:r>
            <a:r>
              <a:rPr lang="sl-SI" sz="1800" dirty="0" smtClean="0">
                <a:latin typeface="Arial" pitchFamily="34" charset="0"/>
                <a:cs typeface="Arial" pitchFamily="34" charset="0"/>
              </a:rPr>
              <a:t>bitij (in nasploh za nastanek stabilne snovi, še posebej pa kompleksnih molekul v našem vesolju).</a:t>
            </a:r>
            <a:endParaRPr lang="sl-SI" sz="18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285720" y="642918"/>
            <a:ext cx="8536016" cy="417513"/>
          </a:xfrm>
        </p:spPr>
        <p:txBody>
          <a:bodyPr/>
          <a:lstStyle/>
          <a:p>
            <a:pPr algn="l"/>
            <a:r>
              <a:rPr lang="sl-SI" sz="2000" dirty="0">
                <a:solidFill>
                  <a:schemeClr val="tx1"/>
                </a:solidFill>
                <a:latin typeface="Arial" pitchFamily="34" charset="0"/>
                <a:cs typeface="Arial" pitchFamily="34" charset="0"/>
              </a:rPr>
              <a:t>Multiverzum</a:t>
            </a:r>
            <a:r>
              <a:rPr lang="sl-SI" sz="2000" b="1" dirty="0">
                <a:solidFill>
                  <a:schemeClr val="tx1"/>
                </a:solidFill>
                <a:latin typeface="Arial" pitchFamily="34" charset="0"/>
                <a:cs typeface="Arial" pitchFamily="34" charset="0"/>
              </a:rPr>
              <a:t> </a:t>
            </a:r>
            <a:r>
              <a:rPr lang="sl-SI" sz="2000" dirty="0">
                <a:solidFill>
                  <a:schemeClr val="tx1"/>
                </a:solidFill>
                <a:latin typeface="Arial" pitchFamily="34" charset="0"/>
                <a:cs typeface="Arial" pitchFamily="34" charset="0"/>
              </a:rPr>
              <a:t>(mnoga vesolja/univerzumi), nekaj teoretičnih </a:t>
            </a:r>
            <a:r>
              <a:rPr lang="sl-SI" sz="2000" dirty="0" smtClean="0">
                <a:solidFill>
                  <a:schemeClr val="tx1"/>
                </a:solidFill>
                <a:latin typeface="Arial" pitchFamily="34" charset="0"/>
                <a:cs typeface="Arial" pitchFamily="34" charset="0"/>
              </a:rPr>
              <a:t>“scenarijev”</a:t>
            </a:r>
            <a:endParaRPr lang="en-US" sz="2000" dirty="0">
              <a:solidFill>
                <a:schemeClr val="tx1"/>
              </a:solidFill>
              <a:latin typeface="Arial" pitchFamily="34" charset="0"/>
              <a:cs typeface="Arial" pitchFamily="34" charset="0"/>
            </a:endParaRPr>
          </a:p>
        </p:txBody>
      </p:sp>
      <p:sp>
        <p:nvSpPr>
          <p:cNvPr id="6147" name="Rectangle 3"/>
          <p:cNvSpPr>
            <a:spLocks noGrp="1" noChangeArrowheads="1"/>
          </p:cNvSpPr>
          <p:nvPr>
            <p:ph type="body" sz="half" idx="1"/>
          </p:nvPr>
        </p:nvSpPr>
        <p:spPr>
          <a:xfrm>
            <a:off x="285720" y="1214422"/>
            <a:ext cx="6121400" cy="5400675"/>
          </a:xfrm>
          <a:noFill/>
          <a:ln w="3175">
            <a:solidFill>
              <a:schemeClr val="tx1"/>
            </a:solidFill>
          </a:ln>
        </p:spPr>
        <p:txBody>
          <a:bodyPr/>
          <a:lstStyle/>
          <a:p>
            <a:pPr>
              <a:buFontTx/>
              <a:buNone/>
            </a:pPr>
            <a:r>
              <a:rPr lang="sl-SI" sz="1800" dirty="0">
                <a:latin typeface="Arial" pitchFamily="34" charset="0"/>
                <a:cs typeface="Arial" pitchFamily="34" charset="0"/>
              </a:rPr>
              <a:t>Teoretično lahko obstajajo mnoga vesolja tako da:</a:t>
            </a:r>
            <a:endParaRPr lang="en-US" sz="1800" dirty="0">
              <a:latin typeface="Arial" pitchFamily="34" charset="0"/>
              <a:cs typeface="Arial" pitchFamily="34" charset="0"/>
            </a:endParaRPr>
          </a:p>
          <a:p>
            <a:pPr>
              <a:buFontTx/>
              <a:buAutoNum type="arabicPeriod"/>
            </a:pPr>
            <a:r>
              <a:rPr lang="sl-SI" sz="1800" dirty="0">
                <a:latin typeface="Arial" pitchFamily="34" charset="0"/>
                <a:cs typeface="Arial" pitchFamily="34" charset="0"/>
              </a:rPr>
              <a:t>vesolja</a:t>
            </a:r>
            <a:r>
              <a:rPr lang="en-US" sz="1800" dirty="0">
                <a:latin typeface="Arial" pitchFamily="34" charset="0"/>
                <a:cs typeface="Arial" pitchFamily="34" charset="0"/>
              </a:rPr>
              <a:t> (</a:t>
            </a:r>
            <a:r>
              <a:rPr lang="sl-SI" sz="1800" dirty="0">
                <a:latin typeface="Arial" pitchFamily="34" charset="0"/>
                <a:cs typeface="Arial" pitchFamily="34" charset="0"/>
              </a:rPr>
              <a:t>ali regije našega Vesolja</a:t>
            </a:r>
            <a:r>
              <a:rPr lang="en-US" sz="1800" dirty="0">
                <a:latin typeface="Arial" pitchFamily="34" charset="0"/>
                <a:cs typeface="Arial" pitchFamily="34" charset="0"/>
              </a:rPr>
              <a:t>) </a:t>
            </a:r>
            <a:r>
              <a:rPr lang="sl-SI" sz="1800" dirty="0">
                <a:latin typeface="Arial" pitchFamily="34" charset="0"/>
                <a:cs typeface="Arial" pitchFamily="34" charset="0"/>
              </a:rPr>
              <a:t>niso vzročno povezana, če se njihovi pretekli </a:t>
            </a:r>
            <a:r>
              <a:rPr lang="sl-SI" sz="1800" u="sng" dirty="0">
                <a:latin typeface="Arial" pitchFamily="34" charset="0"/>
                <a:cs typeface="Arial" pitchFamily="34" charset="0"/>
              </a:rPr>
              <a:t>svetlobni stožci ne prekrivajo</a:t>
            </a:r>
            <a:r>
              <a:rPr lang="sl-SI" sz="1800" dirty="0">
                <a:latin typeface="Arial" pitchFamily="34" charset="0"/>
                <a:cs typeface="Arial" pitchFamily="34" charset="0"/>
              </a:rPr>
              <a:t> </a:t>
            </a:r>
            <a:r>
              <a:rPr lang="en-US" sz="1800" dirty="0">
                <a:latin typeface="Arial" pitchFamily="34" charset="0"/>
                <a:cs typeface="Arial" pitchFamily="34" charset="0"/>
              </a:rPr>
              <a:t>(</a:t>
            </a:r>
            <a:r>
              <a:rPr lang="sl-SI" sz="1800" dirty="0">
                <a:latin typeface="Arial" pitchFamily="34" charset="0"/>
                <a:cs typeface="Arial" pitchFamily="34" charset="0"/>
              </a:rPr>
              <a:t>po Einsteinu), torej so dejansko ločena</a:t>
            </a:r>
            <a:r>
              <a:rPr lang="en-US" sz="1800" dirty="0">
                <a:latin typeface="Arial" pitchFamily="34" charset="0"/>
                <a:cs typeface="Arial" pitchFamily="34" charset="0"/>
              </a:rPr>
              <a:t>; </a:t>
            </a:r>
          </a:p>
          <a:p>
            <a:pPr>
              <a:buFontTx/>
              <a:buAutoNum type="arabicPeriod"/>
            </a:pPr>
            <a:r>
              <a:rPr lang="sl-SI" sz="1800" dirty="0">
                <a:latin typeface="Arial" pitchFamily="34" charset="0"/>
                <a:cs typeface="Arial" pitchFamily="34" charset="0"/>
              </a:rPr>
              <a:t>vesolja se razvijajo vzdolž vzporednih vej “</a:t>
            </a:r>
            <a:r>
              <a:rPr lang="sl-SI" sz="1800" u="sng" dirty="0">
                <a:latin typeface="Arial" pitchFamily="34" charset="0"/>
                <a:cs typeface="Arial" pitchFamily="34" charset="0"/>
              </a:rPr>
              <a:t>vesoljne valovne funkcije</a:t>
            </a:r>
            <a:r>
              <a:rPr lang="sl-SI" sz="1800" dirty="0">
                <a:latin typeface="Arial" pitchFamily="34" charset="0"/>
                <a:cs typeface="Arial" pitchFamily="34" charset="0"/>
              </a:rPr>
              <a:t>”</a:t>
            </a:r>
            <a:r>
              <a:rPr lang="en-US" sz="1800" dirty="0">
                <a:latin typeface="Arial" pitchFamily="34" charset="0"/>
                <a:cs typeface="Arial" pitchFamily="34" charset="0"/>
              </a:rPr>
              <a:t> (</a:t>
            </a:r>
            <a:r>
              <a:rPr lang="sl-SI" sz="1800" dirty="0">
                <a:latin typeface="Arial" pitchFamily="34" charset="0"/>
                <a:cs typeface="Arial" pitchFamily="34" charset="0"/>
              </a:rPr>
              <a:t>sledeč</a:t>
            </a:r>
            <a:r>
              <a:rPr lang="en-US" sz="1800" dirty="0">
                <a:latin typeface="Arial" pitchFamily="34" charset="0"/>
                <a:cs typeface="Arial" pitchFamily="34" charset="0"/>
              </a:rPr>
              <a:t> “m</a:t>
            </a:r>
            <a:r>
              <a:rPr lang="sl-SI" sz="1800" dirty="0" err="1">
                <a:latin typeface="Arial" pitchFamily="34" charset="0"/>
                <a:cs typeface="Arial" pitchFamily="34" charset="0"/>
              </a:rPr>
              <a:t>nogosvetni</a:t>
            </a:r>
            <a:r>
              <a:rPr lang="en-US" sz="1800" dirty="0">
                <a:latin typeface="Arial" pitchFamily="34" charset="0"/>
                <a:cs typeface="Arial" pitchFamily="34" charset="0"/>
              </a:rPr>
              <a:t>”</a:t>
            </a:r>
            <a:r>
              <a:rPr lang="sl-SI" sz="1800" dirty="0">
                <a:latin typeface="Arial" pitchFamily="34" charset="0"/>
                <a:cs typeface="Arial" pitchFamily="34" charset="0"/>
              </a:rPr>
              <a:t> interpretaciji kvantne fizike</a:t>
            </a:r>
            <a:r>
              <a:rPr lang="en-US" sz="1800" dirty="0">
                <a:latin typeface="Arial" pitchFamily="34" charset="0"/>
                <a:cs typeface="Arial" pitchFamily="34" charset="0"/>
              </a:rPr>
              <a:t>: Hugh Everett, David Deutsch);</a:t>
            </a:r>
          </a:p>
          <a:p>
            <a:pPr>
              <a:buFontTx/>
              <a:buAutoNum type="arabicPeriod"/>
            </a:pPr>
            <a:r>
              <a:rPr lang="sl-SI" sz="1800" dirty="0">
                <a:latin typeface="Arial" pitchFamily="34" charset="0"/>
                <a:cs typeface="Arial" pitchFamily="34" charset="0"/>
              </a:rPr>
              <a:t>vesolja se porajajo iz različnih “lomov simetrij” v procesu “</a:t>
            </a:r>
            <a:r>
              <a:rPr lang="sl-SI" sz="1800" u="sng" dirty="0">
                <a:latin typeface="Arial" pitchFamily="34" charset="0"/>
                <a:cs typeface="Arial" pitchFamily="34" charset="0"/>
              </a:rPr>
              <a:t>večne inflacije</a:t>
            </a:r>
            <a:r>
              <a:rPr lang="sl-SI" sz="1800" dirty="0">
                <a:latin typeface="Arial" pitchFamily="34" charset="0"/>
                <a:cs typeface="Arial" pitchFamily="34" charset="0"/>
              </a:rPr>
              <a:t>” oz. “napihovanja”</a:t>
            </a:r>
            <a:r>
              <a:rPr lang="en-US" sz="1800" dirty="0">
                <a:latin typeface="Arial" pitchFamily="34" charset="0"/>
                <a:cs typeface="Arial" pitchFamily="34" charset="0"/>
              </a:rPr>
              <a:t> (Andrei </a:t>
            </a:r>
            <a:r>
              <a:rPr lang="en-US" sz="1800" dirty="0" err="1">
                <a:latin typeface="Arial" pitchFamily="34" charset="0"/>
                <a:cs typeface="Arial" pitchFamily="34" charset="0"/>
              </a:rPr>
              <a:t>Linde</a:t>
            </a:r>
            <a:r>
              <a:rPr lang="en-US" sz="1800" dirty="0">
                <a:latin typeface="Arial" pitchFamily="34" charset="0"/>
                <a:cs typeface="Arial" pitchFamily="34" charset="0"/>
              </a:rPr>
              <a:t>, Alexander </a:t>
            </a:r>
            <a:r>
              <a:rPr lang="en-US" sz="1800" dirty="0" err="1">
                <a:latin typeface="Arial" pitchFamily="34" charset="0"/>
                <a:cs typeface="Arial" pitchFamily="34" charset="0"/>
              </a:rPr>
              <a:t>Vilenkin</a:t>
            </a:r>
            <a:r>
              <a:rPr lang="en-US" sz="1800" dirty="0">
                <a:latin typeface="Arial" pitchFamily="34" charset="0"/>
                <a:cs typeface="Arial" pitchFamily="34" charset="0"/>
              </a:rPr>
              <a:t>, Martin Rees); </a:t>
            </a:r>
          </a:p>
          <a:p>
            <a:pPr>
              <a:buFontTx/>
              <a:buAutoNum type="arabicPeriod"/>
            </a:pPr>
            <a:r>
              <a:rPr lang="sl-SI" sz="1800" dirty="0">
                <a:latin typeface="Arial" pitchFamily="34" charset="0"/>
                <a:cs typeface="Arial" pitchFamily="34" charset="0"/>
              </a:rPr>
              <a:t>vesolja</a:t>
            </a:r>
            <a:r>
              <a:rPr lang="en-US" sz="1800" dirty="0">
                <a:latin typeface="Arial" pitchFamily="34" charset="0"/>
                <a:cs typeface="Arial" pitchFamily="34" charset="0"/>
              </a:rPr>
              <a:t> (</a:t>
            </a:r>
            <a:r>
              <a:rPr lang="sl-SI" sz="1800" dirty="0">
                <a:latin typeface="Arial" pitchFamily="34" charset="0"/>
                <a:cs typeface="Arial" pitchFamily="34" charset="0"/>
              </a:rPr>
              <a:t>nič manj kot</a:t>
            </a:r>
            <a:r>
              <a:rPr lang="en-US" sz="1800" dirty="0">
                <a:latin typeface="Arial" pitchFamily="34" charset="0"/>
                <a:cs typeface="Arial" pitchFamily="34" charset="0"/>
              </a:rPr>
              <a:t> </a:t>
            </a:r>
            <a:r>
              <a:rPr lang="sl-SI" sz="1800" dirty="0">
                <a:latin typeface="Arial" pitchFamily="34" charset="0"/>
                <a:cs typeface="Arial" pitchFamily="34" charset="0"/>
              </a:rPr>
              <a:t>~</a:t>
            </a:r>
            <a:r>
              <a:rPr lang="en-US" sz="1800" dirty="0">
                <a:latin typeface="Arial" pitchFamily="34" charset="0"/>
                <a:cs typeface="Arial" pitchFamily="34" charset="0"/>
              </a:rPr>
              <a:t>10</a:t>
            </a:r>
            <a:r>
              <a:rPr lang="en-US" sz="1800" baseline="30000" dirty="0">
                <a:latin typeface="Arial" pitchFamily="34" charset="0"/>
                <a:cs typeface="Arial" pitchFamily="34" charset="0"/>
              </a:rPr>
              <a:t>500</a:t>
            </a:r>
            <a:r>
              <a:rPr lang="sl-SI" sz="1800" baseline="30000" dirty="0">
                <a:latin typeface="Arial" pitchFamily="34" charset="0"/>
                <a:cs typeface="Arial" pitchFamily="34" charset="0"/>
              </a:rPr>
              <a:t> </a:t>
            </a:r>
            <a:r>
              <a:rPr lang="sl-SI" sz="1800" dirty="0" smtClean="0">
                <a:latin typeface="Arial" pitchFamily="34" charset="0"/>
                <a:cs typeface="Arial" pitchFamily="34" charset="0"/>
              </a:rPr>
              <a:t>vesolj</a:t>
            </a:r>
            <a:r>
              <a:rPr lang="sl-SI" sz="1800" dirty="0">
                <a:latin typeface="Arial" pitchFamily="34" charset="0"/>
                <a:cs typeface="Arial" pitchFamily="34" charset="0"/>
              </a:rPr>
              <a:t>!) naseljujejo</a:t>
            </a:r>
            <a:r>
              <a:rPr lang="en-US" sz="1800" dirty="0">
                <a:latin typeface="Arial" pitchFamily="34" charset="0"/>
                <a:cs typeface="Arial" pitchFamily="34" charset="0"/>
              </a:rPr>
              <a:t> “</a:t>
            </a:r>
            <a:r>
              <a:rPr lang="sl-SI" sz="1800" dirty="0">
                <a:latin typeface="Arial" pitchFamily="34" charset="0"/>
                <a:cs typeface="Arial" pitchFamily="34" charset="0"/>
              </a:rPr>
              <a:t>Vesoljno</a:t>
            </a:r>
            <a:r>
              <a:rPr lang="en-US" sz="1800" dirty="0">
                <a:latin typeface="Arial" pitchFamily="34" charset="0"/>
                <a:cs typeface="Arial" pitchFamily="34" charset="0"/>
              </a:rPr>
              <a:t> </a:t>
            </a:r>
            <a:r>
              <a:rPr lang="sl-SI" sz="1800" dirty="0">
                <a:latin typeface="Arial" pitchFamily="34" charset="0"/>
                <a:cs typeface="Arial" pitchFamily="34" charset="0"/>
              </a:rPr>
              <a:t>Pokrajino</a:t>
            </a:r>
            <a:r>
              <a:rPr lang="en-US" sz="1800" dirty="0">
                <a:latin typeface="Arial" pitchFamily="34" charset="0"/>
                <a:cs typeface="Arial" pitchFamily="34" charset="0"/>
              </a:rPr>
              <a:t>”</a:t>
            </a:r>
            <a:r>
              <a:rPr lang="sl-SI" sz="1800" dirty="0">
                <a:latin typeface="Arial" pitchFamily="34" charset="0"/>
                <a:cs typeface="Arial" pitchFamily="34" charset="0"/>
              </a:rPr>
              <a:t>, ki jo ustvarjajo </a:t>
            </a:r>
            <a:r>
              <a:rPr lang="sl-SI" sz="1800" u="sng" dirty="0">
                <a:latin typeface="Arial" pitchFamily="34" charset="0"/>
                <a:cs typeface="Arial" pitchFamily="34" charset="0"/>
              </a:rPr>
              <a:t>teorije strun</a:t>
            </a:r>
            <a:r>
              <a:rPr lang="sl-SI" sz="1800" dirty="0">
                <a:latin typeface="Arial" pitchFamily="34" charset="0"/>
                <a:cs typeface="Arial" pitchFamily="34" charset="0"/>
              </a:rPr>
              <a:t>: </a:t>
            </a:r>
            <a:r>
              <a:rPr lang="en-US" sz="1800" dirty="0">
                <a:latin typeface="Arial" pitchFamily="34" charset="0"/>
                <a:cs typeface="Arial" pitchFamily="34" charset="0"/>
              </a:rPr>
              <a:t>Leonard Susskind, Steven Weinberg</a:t>
            </a:r>
            <a:r>
              <a:rPr lang="sl-SI" sz="1800" dirty="0">
                <a:latin typeface="Arial" pitchFamily="34" charset="0"/>
                <a:cs typeface="Arial" pitchFamily="34" charset="0"/>
              </a:rPr>
              <a:t> idr.</a:t>
            </a:r>
            <a:r>
              <a:rPr lang="en-US" sz="1800" dirty="0">
                <a:latin typeface="Arial" pitchFamily="34" charset="0"/>
                <a:cs typeface="Arial" pitchFamily="34" charset="0"/>
              </a:rPr>
              <a:t>)</a:t>
            </a:r>
            <a:r>
              <a:rPr lang="sl-SI" sz="1800" dirty="0">
                <a:latin typeface="Arial" pitchFamily="34" charset="0"/>
                <a:cs typeface="Arial" pitchFamily="34" charset="0"/>
              </a:rPr>
              <a:t>;</a:t>
            </a:r>
            <a:endParaRPr lang="en-US" sz="1800" dirty="0">
              <a:latin typeface="Arial" pitchFamily="34" charset="0"/>
              <a:cs typeface="Arial" pitchFamily="34" charset="0"/>
            </a:endParaRPr>
          </a:p>
          <a:p>
            <a:pPr>
              <a:buFontTx/>
              <a:buAutoNum type="arabicPeriod"/>
            </a:pPr>
            <a:r>
              <a:rPr lang="sl-SI" sz="1800" dirty="0">
                <a:latin typeface="Arial" pitchFamily="34" charset="0"/>
                <a:cs typeface="Arial" pitchFamily="34" charset="0"/>
              </a:rPr>
              <a:t>vesolja so</a:t>
            </a:r>
            <a:r>
              <a:rPr lang="en-US" sz="1800" dirty="0">
                <a:latin typeface="Arial" pitchFamily="34" charset="0"/>
                <a:cs typeface="Arial" pitchFamily="34" charset="0"/>
              </a:rPr>
              <a:t> </a:t>
            </a:r>
            <a:r>
              <a:rPr lang="sl-SI" sz="1800" dirty="0">
                <a:latin typeface="Arial" pitchFamily="34" charset="0"/>
                <a:cs typeface="Arial" pitchFamily="34" charset="0"/>
              </a:rPr>
              <a:t>časovno raz-ločena zaradi </a:t>
            </a:r>
            <a:r>
              <a:rPr lang="sl-SI" sz="1800" u="sng" dirty="0">
                <a:latin typeface="Arial" pitchFamily="34" charset="0"/>
                <a:cs typeface="Arial" pitchFamily="34" charset="0"/>
              </a:rPr>
              <a:t>cikličnih ponovitev “</a:t>
            </a:r>
            <a:r>
              <a:rPr lang="sl-SI" sz="1800" u="sng" dirty="0" err="1">
                <a:latin typeface="Arial" pitchFamily="34" charset="0"/>
                <a:cs typeface="Arial" pitchFamily="34" charset="0"/>
              </a:rPr>
              <a:t>prapokov</a:t>
            </a:r>
            <a:r>
              <a:rPr lang="sl-SI" sz="1800" dirty="0">
                <a:latin typeface="Arial" pitchFamily="34" charset="0"/>
                <a:cs typeface="Arial" pitchFamily="34" charset="0"/>
              </a:rPr>
              <a:t>”, tako da med njimi ni vzročnih povezav oz. se ohranjajo le nekatere osnovne fizikalne količine, podobno kot v črnih luknjah</a:t>
            </a:r>
            <a:r>
              <a:rPr lang="en-US" sz="1800" dirty="0">
                <a:latin typeface="Arial" pitchFamily="34" charset="0"/>
                <a:cs typeface="Arial" pitchFamily="34" charset="0"/>
              </a:rPr>
              <a:t> (</a:t>
            </a:r>
            <a:r>
              <a:rPr lang="sl-SI" sz="1800" dirty="0">
                <a:latin typeface="Arial" pitchFamily="34" charset="0"/>
                <a:cs typeface="Arial" pitchFamily="34" charset="0"/>
              </a:rPr>
              <a:t>Paul </a:t>
            </a:r>
            <a:r>
              <a:rPr lang="en-US" sz="1800" dirty="0">
                <a:latin typeface="Arial" pitchFamily="34" charset="0"/>
                <a:cs typeface="Arial" pitchFamily="34" charset="0"/>
              </a:rPr>
              <a:t>Steinhardt </a:t>
            </a:r>
            <a:r>
              <a:rPr lang="sl-SI" sz="1800" dirty="0">
                <a:latin typeface="Arial" pitchFamily="34" charset="0"/>
                <a:cs typeface="Arial" pitchFamily="34" charset="0"/>
              </a:rPr>
              <a:t/>
            </a:r>
            <a:br>
              <a:rPr lang="sl-SI" sz="1800" dirty="0">
                <a:latin typeface="Arial" pitchFamily="34" charset="0"/>
                <a:cs typeface="Arial" pitchFamily="34" charset="0"/>
              </a:rPr>
            </a:br>
            <a:r>
              <a:rPr lang="en-US" sz="1800" dirty="0">
                <a:latin typeface="Arial" pitchFamily="34" charset="0"/>
                <a:cs typeface="Arial" pitchFamily="34" charset="0"/>
              </a:rPr>
              <a:t>&amp; </a:t>
            </a:r>
            <a:r>
              <a:rPr lang="sl-SI" sz="1800" dirty="0">
                <a:latin typeface="Arial" pitchFamily="34" charset="0"/>
                <a:cs typeface="Arial" pitchFamily="34" charset="0"/>
              </a:rPr>
              <a:t>Neil </a:t>
            </a:r>
            <a:r>
              <a:rPr lang="en-US" sz="1800" dirty="0" err="1">
                <a:latin typeface="Arial" pitchFamily="34" charset="0"/>
                <a:cs typeface="Arial" pitchFamily="34" charset="0"/>
              </a:rPr>
              <a:t>Turok</a:t>
            </a:r>
            <a:r>
              <a:rPr lang="sl-SI" sz="1800" dirty="0">
                <a:latin typeface="Arial" pitchFamily="34" charset="0"/>
                <a:cs typeface="Arial" pitchFamily="34" charset="0"/>
              </a:rPr>
              <a:t>: “</a:t>
            </a:r>
            <a:r>
              <a:rPr lang="sl-SI" sz="1800" dirty="0" err="1">
                <a:latin typeface="Arial" pitchFamily="34" charset="0"/>
                <a:cs typeface="Arial" pitchFamily="34" charset="0"/>
              </a:rPr>
              <a:t>ekpirotični</a:t>
            </a:r>
            <a:r>
              <a:rPr lang="sl-SI" sz="1800" dirty="0">
                <a:latin typeface="Arial" pitchFamily="34" charset="0"/>
                <a:cs typeface="Arial" pitchFamily="34" charset="0"/>
              </a:rPr>
              <a:t>” </a:t>
            </a:r>
            <a:r>
              <a:rPr lang="sl-SI" sz="1800" dirty="0" err="1">
                <a:latin typeface="Arial" pitchFamily="34" charset="0"/>
                <a:cs typeface="Arial" pitchFamily="34" charset="0"/>
              </a:rPr>
              <a:t>univerzum</a:t>
            </a:r>
            <a:r>
              <a:rPr lang="sl-SI" sz="1800" dirty="0">
                <a:latin typeface="Arial" pitchFamily="34" charset="0"/>
                <a:cs typeface="Arial" pitchFamily="34" charset="0"/>
              </a:rPr>
              <a:t> oz. </a:t>
            </a:r>
            <a:r>
              <a:rPr lang="sl-SI" sz="1800" dirty="0" err="1">
                <a:latin typeface="Arial" pitchFamily="34" charset="0"/>
                <a:cs typeface="Arial" pitchFamily="34" charset="0"/>
              </a:rPr>
              <a:t>multiverzum</a:t>
            </a:r>
            <a:r>
              <a:rPr lang="en-US" sz="1800" dirty="0">
                <a:latin typeface="Arial" pitchFamily="34" charset="0"/>
                <a:cs typeface="Arial" pitchFamily="34" charset="0"/>
              </a:rPr>
              <a:t>)</a:t>
            </a:r>
            <a:r>
              <a:rPr lang="sl-SI" sz="1800" dirty="0">
                <a:latin typeface="Arial" pitchFamily="34" charset="0"/>
                <a:cs typeface="Arial" pitchFamily="34" charset="0"/>
              </a:rPr>
              <a:t>.</a:t>
            </a:r>
            <a:r>
              <a:rPr lang="en-US" sz="1800" dirty="0">
                <a:latin typeface="Arial" pitchFamily="34" charset="0"/>
                <a:cs typeface="Arial" pitchFamily="34" charset="0"/>
              </a:rPr>
              <a:t> </a:t>
            </a:r>
          </a:p>
        </p:txBody>
      </p:sp>
      <p:sp>
        <p:nvSpPr>
          <p:cNvPr id="6148" name="Text Box 4"/>
          <p:cNvSpPr txBox="1">
            <a:spLocks noChangeArrowheads="1"/>
          </p:cNvSpPr>
          <p:nvPr/>
        </p:nvSpPr>
        <p:spPr bwMode="auto">
          <a:xfrm>
            <a:off x="6429388" y="3000372"/>
            <a:ext cx="2447925" cy="523220"/>
          </a:xfrm>
          <a:prstGeom prst="rect">
            <a:avLst/>
          </a:prstGeom>
          <a:noFill/>
          <a:ln w="9525">
            <a:noFill/>
            <a:miter lim="800000"/>
            <a:headEnd/>
            <a:tailEnd/>
          </a:ln>
          <a:effectLst/>
        </p:spPr>
        <p:txBody>
          <a:bodyPr>
            <a:spAutoFit/>
          </a:bodyPr>
          <a:lstStyle/>
          <a:p>
            <a:pPr algn="ctr">
              <a:spcBef>
                <a:spcPct val="50000"/>
              </a:spcBef>
            </a:pPr>
            <a:r>
              <a:rPr lang="sl-SI" sz="1400" dirty="0">
                <a:solidFill>
                  <a:schemeClr val="tx1"/>
                </a:solidFill>
                <a:latin typeface="Arial" pitchFamily="34" charset="0"/>
                <a:cs typeface="Arial" pitchFamily="34" charset="0"/>
              </a:rPr>
              <a:t>“</a:t>
            </a:r>
            <a:r>
              <a:rPr lang="sl-SI" sz="1400" dirty="0" err="1">
                <a:solidFill>
                  <a:schemeClr val="tx1"/>
                </a:solidFill>
                <a:latin typeface="Arial" pitchFamily="34" charset="0"/>
                <a:cs typeface="Arial" pitchFamily="34" charset="0"/>
              </a:rPr>
              <a:t>mehučki</a:t>
            </a:r>
            <a:r>
              <a:rPr lang="sl-SI" sz="1400" dirty="0">
                <a:solidFill>
                  <a:schemeClr val="tx1"/>
                </a:solidFill>
                <a:latin typeface="Arial" pitchFamily="34" charset="0"/>
                <a:cs typeface="Arial" pitchFamily="34" charset="0"/>
              </a:rPr>
              <a:t>” </a:t>
            </a:r>
            <a:r>
              <a:rPr lang="sl-SI" sz="1400" dirty="0" err="1">
                <a:solidFill>
                  <a:schemeClr val="tx1"/>
                </a:solidFill>
                <a:latin typeface="Arial" pitchFamily="34" charset="0"/>
                <a:cs typeface="Arial" pitchFamily="34" charset="0"/>
              </a:rPr>
              <a:t>multiverzuma</a:t>
            </a:r>
            <a:r>
              <a:rPr lang="sl-SI" sz="1400" dirty="0">
                <a:solidFill>
                  <a:schemeClr val="tx1"/>
                </a:solidFill>
                <a:latin typeface="Arial" pitchFamily="34" charset="0"/>
                <a:cs typeface="Arial" pitchFamily="34" charset="0"/>
              </a:rPr>
              <a:t/>
            </a:r>
            <a:br>
              <a:rPr lang="sl-SI" sz="1400" dirty="0">
                <a:solidFill>
                  <a:schemeClr val="tx1"/>
                </a:solidFill>
                <a:latin typeface="Arial" pitchFamily="34" charset="0"/>
                <a:cs typeface="Arial" pitchFamily="34" charset="0"/>
              </a:rPr>
            </a:br>
            <a:r>
              <a:rPr lang="sl-SI" sz="1400" dirty="0">
                <a:solidFill>
                  <a:schemeClr val="tx1"/>
                </a:solidFill>
                <a:latin typeface="Arial" pitchFamily="34" charset="0"/>
                <a:cs typeface="Arial" pitchFamily="34" charset="0"/>
              </a:rPr>
              <a:t>(s spleta)</a:t>
            </a:r>
          </a:p>
        </p:txBody>
      </p:sp>
      <p:pic>
        <p:nvPicPr>
          <p:cNvPr id="6149" name="Picture 5" descr="multiverzum"/>
          <p:cNvPicPr>
            <a:picLocks noGrp="1" noChangeAspect="1" noChangeArrowheads="1"/>
          </p:cNvPicPr>
          <p:nvPr>
            <p:ph sz="half" idx="2"/>
          </p:nvPr>
        </p:nvPicPr>
        <p:blipFill>
          <a:blip r:embed="rId3" cstate="print"/>
          <a:srcRect/>
          <a:stretch>
            <a:fillRect/>
          </a:stretch>
        </p:blipFill>
        <p:spPr>
          <a:xfrm>
            <a:off x="6572264" y="1214422"/>
            <a:ext cx="2166938" cy="1755775"/>
          </a:xfrm>
          <a:noFill/>
          <a:ln/>
        </p:spPr>
      </p:pic>
      <p:pic>
        <p:nvPicPr>
          <p:cNvPr id="6150" name="Picture 6" descr="landscape of eternal inflation"/>
          <p:cNvPicPr>
            <a:picLocks noChangeAspect="1" noChangeArrowheads="1"/>
          </p:cNvPicPr>
          <p:nvPr/>
        </p:nvPicPr>
        <p:blipFill>
          <a:blip r:embed="rId4" cstate="print"/>
          <a:srcRect/>
          <a:stretch>
            <a:fillRect/>
          </a:stretch>
        </p:blipFill>
        <p:spPr bwMode="auto">
          <a:xfrm>
            <a:off x="6572264" y="3786190"/>
            <a:ext cx="2173288" cy="1685925"/>
          </a:xfrm>
          <a:prstGeom prst="rect">
            <a:avLst/>
          </a:prstGeom>
          <a:noFill/>
          <a:ln w="9525">
            <a:noFill/>
            <a:miter lim="800000"/>
            <a:headEnd/>
            <a:tailEnd/>
          </a:ln>
        </p:spPr>
      </p:pic>
      <p:sp>
        <p:nvSpPr>
          <p:cNvPr id="6151" name="Text Box 7"/>
          <p:cNvSpPr txBox="1">
            <a:spLocks noChangeArrowheads="1"/>
          </p:cNvSpPr>
          <p:nvPr/>
        </p:nvSpPr>
        <p:spPr bwMode="auto">
          <a:xfrm>
            <a:off x="6500826" y="5500702"/>
            <a:ext cx="2376487" cy="954107"/>
          </a:xfrm>
          <a:prstGeom prst="rect">
            <a:avLst/>
          </a:prstGeom>
          <a:noFill/>
          <a:ln w="9525">
            <a:noFill/>
            <a:miter lim="800000"/>
            <a:headEnd/>
            <a:tailEnd/>
          </a:ln>
          <a:effectLst/>
        </p:spPr>
        <p:txBody>
          <a:bodyPr>
            <a:spAutoFit/>
          </a:bodyPr>
          <a:lstStyle/>
          <a:p>
            <a:pPr algn="ctr">
              <a:spcBef>
                <a:spcPct val="50000"/>
              </a:spcBef>
            </a:pPr>
            <a:r>
              <a:rPr lang="sl-SI" sz="1400" dirty="0" err="1">
                <a:solidFill>
                  <a:schemeClr val="tx1"/>
                </a:solidFill>
                <a:latin typeface="Arial" pitchFamily="34" charset="0"/>
                <a:cs typeface="Arial" pitchFamily="34" charset="0"/>
              </a:rPr>
              <a:t>Lindejeva</a:t>
            </a:r>
            <a:r>
              <a:rPr lang="sl-SI" sz="1400" dirty="0">
                <a:solidFill>
                  <a:schemeClr val="tx1"/>
                </a:solidFill>
                <a:latin typeface="Arial" pitchFamily="34" charset="0"/>
                <a:cs typeface="Arial" pitchFamily="34" charset="0"/>
              </a:rPr>
              <a:t> “Pokrajina večne inflacije”, računalniška simulacija (iz revije </a:t>
            </a:r>
            <a:r>
              <a:rPr lang="sl-SI" sz="1400" i="1" dirty="0" err="1">
                <a:solidFill>
                  <a:schemeClr val="tx1"/>
                </a:solidFill>
                <a:latin typeface="Arial" pitchFamily="34" charset="0"/>
                <a:cs typeface="Arial" pitchFamily="34" charset="0"/>
              </a:rPr>
              <a:t>Discover</a:t>
            </a:r>
            <a:r>
              <a:rPr lang="sl-SI" sz="1400" dirty="0">
                <a:solidFill>
                  <a:schemeClr val="tx1"/>
                </a:solidFill>
                <a:latin typeface="Arial" pitchFamily="34" charset="0"/>
                <a:cs typeface="Arial" pitchFamily="34" charset="0"/>
              </a:rPr>
              <a:t>, na spletu)</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285720" y="357166"/>
            <a:ext cx="8713788" cy="417513"/>
          </a:xfrm>
        </p:spPr>
        <p:txBody>
          <a:bodyPr>
            <a:normAutofit/>
          </a:bodyPr>
          <a:lstStyle/>
          <a:p>
            <a:pPr algn="l"/>
            <a:r>
              <a:rPr lang="sl-SI" sz="2000" dirty="0" smtClean="0">
                <a:solidFill>
                  <a:schemeClr val="tx1"/>
                </a:solidFill>
                <a:latin typeface="Arial" pitchFamily="34" charset="0"/>
                <a:cs typeface="Arial" pitchFamily="34" charset="0"/>
              </a:rPr>
              <a:t>Štiri ravni </a:t>
            </a:r>
            <a:r>
              <a:rPr lang="sl-SI" sz="2000" dirty="0" err="1" smtClean="0">
                <a:solidFill>
                  <a:schemeClr val="tx1"/>
                </a:solidFill>
                <a:latin typeface="Arial" pitchFamily="34" charset="0"/>
                <a:cs typeface="Arial" pitchFamily="34" charset="0"/>
              </a:rPr>
              <a:t>multiverzumov</a:t>
            </a:r>
            <a:r>
              <a:rPr lang="sl-SI" sz="2000" dirty="0" smtClean="0">
                <a:solidFill>
                  <a:schemeClr val="tx1"/>
                </a:solidFill>
                <a:latin typeface="Arial" pitchFamily="34" charset="0"/>
                <a:cs typeface="Arial" pitchFamily="34" charset="0"/>
              </a:rPr>
              <a:t> glede na možne variacije …</a:t>
            </a:r>
            <a:endParaRPr lang="sl-SI" sz="2000" dirty="0">
              <a:solidFill>
                <a:schemeClr val="tx1"/>
              </a:solidFill>
              <a:latin typeface="Arial" pitchFamily="34" charset="0"/>
              <a:cs typeface="Arial" pitchFamily="34" charset="0"/>
            </a:endParaRPr>
          </a:p>
        </p:txBody>
      </p:sp>
      <p:sp>
        <p:nvSpPr>
          <p:cNvPr id="8195" name="Rectangle 3"/>
          <p:cNvSpPr>
            <a:spLocks noGrp="1" noChangeArrowheads="1"/>
          </p:cNvSpPr>
          <p:nvPr>
            <p:ph type="body" sz="half" idx="1"/>
          </p:nvPr>
        </p:nvSpPr>
        <p:spPr>
          <a:xfrm>
            <a:off x="285720" y="857232"/>
            <a:ext cx="6769100" cy="5857915"/>
          </a:xfrm>
          <a:noFill/>
          <a:ln w="3175">
            <a:solidFill>
              <a:schemeClr val="tx1"/>
            </a:solidFill>
          </a:ln>
        </p:spPr>
        <p:txBody>
          <a:bodyPr>
            <a:normAutofit/>
          </a:bodyPr>
          <a:lstStyle/>
          <a:p>
            <a:pPr>
              <a:buFontTx/>
              <a:buNone/>
            </a:pPr>
            <a:r>
              <a:rPr lang="sl-SI" sz="1800" b="1" dirty="0">
                <a:latin typeface="Arial" pitchFamily="34" charset="0"/>
                <a:cs typeface="Arial" pitchFamily="34" charset="0"/>
              </a:rPr>
              <a:t>Max </a:t>
            </a:r>
            <a:r>
              <a:rPr lang="sl-SI" sz="1800" b="1" dirty="0" err="1" smtClean="0">
                <a:latin typeface="Arial" pitchFamily="34" charset="0"/>
                <a:cs typeface="Arial" pitchFamily="34" charset="0"/>
              </a:rPr>
              <a:t>Tegmark</a:t>
            </a:r>
            <a:r>
              <a:rPr lang="sl-SI" sz="1800" b="1" dirty="0" smtClean="0">
                <a:latin typeface="Arial" pitchFamily="34" charset="0"/>
                <a:cs typeface="Arial" pitchFamily="34" charset="0"/>
              </a:rPr>
              <a:t> </a:t>
            </a:r>
            <a:r>
              <a:rPr lang="sl-SI" sz="1800" dirty="0" smtClean="0">
                <a:latin typeface="Arial" pitchFamily="34" charset="0"/>
                <a:cs typeface="Arial" pitchFamily="34" charset="0"/>
              </a:rPr>
              <a:t>razlikuje</a:t>
            </a:r>
            <a:r>
              <a:rPr lang="sl-SI" sz="1800" b="1" dirty="0" smtClean="0">
                <a:latin typeface="Arial" pitchFamily="34" charset="0"/>
                <a:cs typeface="Arial" pitchFamily="34" charset="0"/>
              </a:rPr>
              <a:t> </a:t>
            </a:r>
            <a:r>
              <a:rPr lang="sl-SI" sz="1800" dirty="0" smtClean="0">
                <a:latin typeface="Arial" pitchFamily="34" charset="0"/>
                <a:cs typeface="Arial" pitchFamily="34" charset="0"/>
              </a:rPr>
              <a:t>štiri ravni </a:t>
            </a:r>
            <a:r>
              <a:rPr lang="sl-SI" sz="1800" dirty="0" err="1" smtClean="0">
                <a:latin typeface="Arial" pitchFamily="34" charset="0"/>
                <a:cs typeface="Arial" pitchFamily="34" charset="0"/>
              </a:rPr>
              <a:t>multiverzumov</a:t>
            </a:r>
            <a:r>
              <a:rPr lang="sl-SI" sz="1800" dirty="0" smtClean="0">
                <a:latin typeface="Arial" pitchFamily="34" charset="0"/>
                <a:cs typeface="Arial" pitchFamily="34" charset="0"/>
              </a:rPr>
              <a:t>:</a:t>
            </a:r>
            <a:endParaRPr lang="sl-SI" sz="1800" dirty="0">
              <a:latin typeface="Arial" pitchFamily="34" charset="0"/>
              <a:cs typeface="Arial" pitchFamily="34" charset="0"/>
            </a:endParaRPr>
          </a:p>
          <a:p>
            <a:pPr>
              <a:buFontTx/>
              <a:buAutoNum type="romanUcPeriod"/>
            </a:pPr>
            <a:r>
              <a:rPr lang="sl-SI" sz="1800" dirty="0" err="1">
                <a:latin typeface="Arial" pitchFamily="34" charset="0"/>
                <a:cs typeface="Arial" pitchFamily="34" charset="0"/>
              </a:rPr>
              <a:t>Multiverzum</a:t>
            </a:r>
            <a:r>
              <a:rPr lang="sl-SI" sz="1800" dirty="0">
                <a:latin typeface="Arial" pitchFamily="34" charset="0"/>
                <a:cs typeface="Arial" pitchFamily="34" charset="0"/>
              </a:rPr>
              <a:t> različnih </a:t>
            </a:r>
            <a:r>
              <a:rPr lang="sl-SI" sz="1800" dirty="0" err="1">
                <a:latin typeface="Arial" pitchFamily="34" charset="0"/>
                <a:cs typeface="Arial" pitchFamily="34" charset="0"/>
              </a:rPr>
              <a:t>vesolij</a:t>
            </a:r>
            <a:r>
              <a:rPr lang="sl-SI" sz="1800" dirty="0">
                <a:latin typeface="Arial" pitchFamily="34" charset="0"/>
                <a:cs typeface="Arial" pitchFamily="34" charset="0"/>
              </a:rPr>
              <a:t> (</a:t>
            </a:r>
            <a:r>
              <a:rPr lang="sl-SI" sz="1800" dirty="0" err="1">
                <a:latin typeface="Arial" pitchFamily="34" charset="0"/>
                <a:cs typeface="Arial" pitchFamily="34" charset="0"/>
              </a:rPr>
              <a:t>univerzumov</a:t>
            </a:r>
            <a:r>
              <a:rPr lang="sl-SI" sz="1800" dirty="0">
                <a:latin typeface="Arial" pitchFamily="34" charset="0"/>
                <a:cs typeface="Arial" pitchFamily="34" charset="0"/>
              </a:rPr>
              <a:t>), ki naj bi nastala iz kvantnih </a:t>
            </a:r>
            <a:r>
              <a:rPr lang="sl-SI" sz="1800" dirty="0" err="1" smtClean="0">
                <a:latin typeface="Arial" pitchFamily="34" charset="0"/>
                <a:cs typeface="Arial" pitchFamily="34" charset="0"/>
              </a:rPr>
              <a:t>fluktuacij</a:t>
            </a:r>
            <a:r>
              <a:rPr lang="sl-SI" sz="1800" dirty="0" smtClean="0">
                <a:latin typeface="Arial" pitchFamily="34" charset="0"/>
                <a:cs typeface="Arial" pitchFamily="34" charset="0"/>
              </a:rPr>
              <a:t> </a:t>
            </a:r>
            <a:r>
              <a:rPr lang="sl-SI" sz="1800" dirty="0">
                <a:latin typeface="Arial" pitchFamily="34" charset="0"/>
                <a:cs typeface="Arial" pitchFamily="34" charset="0"/>
              </a:rPr>
              <a:t>v “prvotnem inflatornem polju”; </a:t>
            </a:r>
            <a:r>
              <a:rPr lang="sl-SI" sz="1800" dirty="0" err="1" smtClean="0">
                <a:latin typeface="Arial" pitchFamily="34" charset="0"/>
                <a:cs typeface="Arial" pitchFamily="34" charset="0"/>
              </a:rPr>
              <a:t>razliku</a:t>
            </a:r>
            <a:r>
              <a:rPr lang="sl-SI" sz="1800" dirty="0" smtClean="0">
                <a:latin typeface="Arial" pitchFamily="34" charset="0"/>
                <a:cs typeface="Arial" pitchFamily="34" charset="0"/>
              </a:rPr>
              <a:t>-jejo se </a:t>
            </a:r>
            <a:r>
              <a:rPr lang="sl-SI" sz="1800" dirty="0">
                <a:latin typeface="Arial" pitchFamily="34" charset="0"/>
                <a:cs typeface="Arial" pitchFamily="34" charset="0"/>
              </a:rPr>
              <a:t>zaradi </a:t>
            </a:r>
            <a:r>
              <a:rPr lang="sl-SI" sz="1800" u="sng" dirty="0">
                <a:latin typeface="Arial" pitchFamily="34" charset="0"/>
                <a:cs typeface="Arial" pitchFamily="34" charset="0"/>
              </a:rPr>
              <a:t>različnih začetnih pogojev</a:t>
            </a:r>
            <a:r>
              <a:rPr lang="sl-SI" sz="1800" dirty="0">
                <a:latin typeface="Arial" pitchFamily="34" charset="0"/>
                <a:cs typeface="Arial" pitchFamily="34" charset="0"/>
              </a:rPr>
              <a:t>, tj. različnih kvantnih </a:t>
            </a:r>
            <a:r>
              <a:rPr lang="sl-SI" sz="1800" dirty="0" err="1">
                <a:latin typeface="Arial" pitchFamily="34" charset="0"/>
                <a:cs typeface="Arial" pitchFamily="34" charset="0"/>
              </a:rPr>
              <a:t>fluktuacij</a:t>
            </a:r>
            <a:r>
              <a:rPr lang="sl-SI" sz="1800" dirty="0">
                <a:latin typeface="Arial" pitchFamily="34" charset="0"/>
                <a:cs typeface="Arial" pitchFamily="34" charset="0"/>
              </a:rPr>
              <a:t>, iz katerih so </a:t>
            </a:r>
            <a:r>
              <a:rPr lang="sl-SI" sz="1800" dirty="0" smtClean="0">
                <a:latin typeface="Arial" pitchFamily="34" charset="0"/>
                <a:cs typeface="Arial" pitchFamily="34" charset="0"/>
              </a:rPr>
              <a:t>nastala.</a:t>
            </a:r>
            <a:endParaRPr lang="sl-SI" sz="1800" dirty="0">
              <a:latin typeface="Arial" pitchFamily="34" charset="0"/>
              <a:cs typeface="Arial" pitchFamily="34" charset="0"/>
            </a:endParaRPr>
          </a:p>
          <a:p>
            <a:pPr>
              <a:buFontTx/>
              <a:buAutoNum type="romanUcPeriod"/>
            </a:pPr>
            <a:r>
              <a:rPr lang="sl-SI" sz="1800" dirty="0" err="1">
                <a:latin typeface="Arial" pitchFamily="34" charset="0"/>
                <a:cs typeface="Arial" pitchFamily="34" charset="0"/>
              </a:rPr>
              <a:t>Multiverzum</a:t>
            </a:r>
            <a:r>
              <a:rPr lang="sl-SI" sz="1800" dirty="0">
                <a:latin typeface="Arial" pitchFamily="34" charset="0"/>
                <a:cs typeface="Arial" pitchFamily="34" charset="0"/>
              </a:rPr>
              <a:t>, v katerem se vesolja ne razlikujejo samo </a:t>
            </a:r>
            <a:r>
              <a:rPr lang="sl-SI" sz="1800" dirty="0" smtClean="0">
                <a:latin typeface="Arial" pitchFamily="34" charset="0"/>
                <a:cs typeface="Arial" pitchFamily="34" charset="0"/>
              </a:rPr>
              <a:t/>
            </a:r>
            <a:br>
              <a:rPr lang="sl-SI" sz="1800" dirty="0" smtClean="0">
                <a:latin typeface="Arial" pitchFamily="34" charset="0"/>
                <a:cs typeface="Arial" pitchFamily="34" charset="0"/>
              </a:rPr>
            </a:br>
            <a:r>
              <a:rPr lang="sl-SI" sz="1800" dirty="0" smtClean="0">
                <a:latin typeface="Arial" pitchFamily="34" charset="0"/>
                <a:cs typeface="Arial" pitchFamily="34" charset="0"/>
              </a:rPr>
              <a:t>zaradi </a:t>
            </a:r>
            <a:r>
              <a:rPr lang="sl-SI" sz="1800" dirty="0">
                <a:latin typeface="Arial" pitchFamily="34" charset="0"/>
                <a:cs typeface="Arial" pitchFamily="34" charset="0"/>
              </a:rPr>
              <a:t>različnih začetnih pogojev kot na ravni (I), ampak tudi po </a:t>
            </a:r>
            <a:r>
              <a:rPr lang="sl-SI" sz="1800" u="sng" dirty="0">
                <a:latin typeface="Arial" pitchFamily="34" charset="0"/>
                <a:cs typeface="Arial" pitchFamily="34" charset="0"/>
              </a:rPr>
              <a:t>različnih fizikalnih zakonih</a:t>
            </a:r>
            <a:r>
              <a:rPr lang="sl-SI" sz="1800" dirty="0">
                <a:latin typeface="Arial" pitchFamily="34" charset="0"/>
                <a:cs typeface="Arial" pitchFamily="34" charset="0"/>
              </a:rPr>
              <a:t>, ki vladajo v njih, natančneje, </a:t>
            </a:r>
            <a:r>
              <a:rPr lang="sl-SI" sz="1800" dirty="0" smtClean="0">
                <a:latin typeface="Arial" pitchFamily="34" charset="0"/>
                <a:cs typeface="Arial" pitchFamily="34" charset="0"/>
              </a:rPr>
              <a:t/>
            </a:r>
            <a:br>
              <a:rPr lang="sl-SI" sz="1800" dirty="0" smtClean="0">
                <a:latin typeface="Arial" pitchFamily="34" charset="0"/>
                <a:cs typeface="Arial" pitchFamily="34" charset="0"/>
              </a:rPr>
            </a:br>
            <a:r>
              <a:rPr lang="sl-SI" sz="1800" dirty="0" smtClean="0">
                <a:latin typeface="Arial" pitchFamily="34" charset="0"/>
                <a:cs typeface="Arial" pitchFamily="34" charset="0"/>
              </a:rPr>
              <a:t>po </a:t>
            </a:r>
            <a:r>
              <a:rPr lang="sl-SI" sz="1800" dirty="0">
                <a:latin typeface="Arial" pitchFamily="34" charset="0"/>
                <a:cs typeface="Arial" pitchFamily="34" charset="0"/>
              </a:rPr>
              <a:t>“efektivnih” </a:t>
            </a:r>
            <a:r>
              <a:rPr lang="sl-SI" sz="1800" dirty="0" smtClean="0">
                <a:latin typeface="Arial" pitchFamily="34" charset="0"/>
                <a:cs typeface="Arial" pitchFamily="34" charset="0"/>
              </a:rPr>
              <a:t>&lt;</a:t>
            </a:r>
            <a:r>
              <a:rPr lang="sl-SI" sz="1800" i="1" dirty="0" err="1" smtClean="0">
                <a:latin typeface="Arial" pitchFamily="34" charset="0"/>
                <a:cs typeface="Arial" pitchFamily="34" charset="0"/>
              </a:rPr>
              <a:t>effective</a:t>
            </a:r>
            <a:r>
              <a:rPr lang="sl-SI" sz="1800" i="1" dirty="0">
                <a:latin typeface="Arial" pitchFamily="34" charset="0"/>
                <a:cs typeface="Arial" pitchFamily="34" charset="0"/>
              </a:rPr>
              <a:t>&gt;</a:t>
            </a:r>
            <a:r>
              <a:rPr lang="sl-SI" sz="1800" dirty="0" smtClean="0">
                <a:latin typeface="Arial" pitchFamily="34" charset="0"/>
                <a:cs typeface="Arial" pitchFamily="34" charset="0"/>
              </a:rPr>
              <a:t> </a:t>
            </a:r>
            <a:r>
              <a:rPr lang="sl-SI" sz="1800" dirty="0">
                <a:latin typeface="Arial" pitchFamily="34" charset="0"/>
                <a:cs typeface="Arial" pitchFamily="34" charset="0"/>
              </a:rPr>
              <a:t>fizikalnih </a:t>
            </a:r>
            <a:r>
              <a:rPr lang="sl-SI" sz="1800" dirty="0" smtClean="0">
                <a:latin typeface="Arial" pitchFamily="34" charset="0"/>
                <a:cs typeface="Arial" pitchFamily="34" charset="0"/>
              </a:rPr>
              <a:t>zakonih.</a:t>
            </a:r>
            <a:endParaRPr lang="sl-SI" sz="1800" dirty="0">
              <a:latin typeface="Arial" pitchFamily="34" charset="0"/>
              <a:cs typeface="Arial" pitchFamily="34" charset="0"/>
            </a:endParaRPr>
          </a:p>
          <a:p>
            <a:pPr>
              <a:buFontTx/>
              <a:buAutoNum type="romanUcPeriod"/>
            </a:pPr>
            <a:r>
              <a:rPr lang="sl-SI" sz="1800" dirty="0" err="1">
                <a:latin typeface="Arial" pitchFamily="34" charset="0"/>
                <a:cs typeface="Arial" pitchFamily="34" charset="0"/>
              </a:rPr>
              <a:t>Multiverzum</a:t>
            </a:r>
            <a:r>
              <a:rPr lang="sl-SI" sz="1800" dirty="0">
                <a:latin typeface="Arial" pitchFamily="34" charset="0"/>
                <a:cs typeface="Arial" pitchFamily="34" charset="0"/>
              </a:rPr>
              <a:t> naj bi nastajal iz “vesoljne valovne funkcije” po scenariju “</a:t>
            </a:r>
            <a:r>
              <a:rPr lang="sl-SI" sz="1800" u="sng" dirty="0" err="1">
                <a:latin typeface="Arial" pitchFamily="34" charset="0"/>
                <a:cs typeface="Arial" pitchFamily="34" charset="0"/>
              </a:rPr>
              <a:t>mnogosvetne</a:t>
            </a:r>
            <a:r>
              <a:rPr lang="sl-SI" sz="1800" u="sng" dirty="0">
                <a:latin typeface="Arial" pitchFamily="34" charset="0"/>
                <a:cs typeface="Arial" pitchFamily="34" charset="0"/>
              </a:rPr>
              <a:t>” interpretacije kvantne </a:t>
            </a:r>
            <a:r>
              <a:rPr lang="sl-SI" sz="1800" u="sng" dirty="0" smtClean="0">
                <a:latin typeface="Arial" pitchFamily="34" charset="0"/>
                <a:cs typeface="Arial" pitchFamily="34" charset="0"/>
              </a:rPr>
              <a:t>mehanike</a:t>
            </a:r>
            <a:r>
              <a:rPr lang="sl-SI" sz="1800" dirty="0" smtClean="0">
                <a:latin typeface="Arial" pitchFamily="34" charset="0"/>
                <a:cs typeface="Arial" pitchFamily="34" charset="0"/>
              </a:rPr>
              <a:t> (Hugh </a:t>
            </a:r>
            <a:r>
              <a:rPr lang="sl-SI" sz="1800" dirty="0" err="1">
                <a:latin typeface="Arial" pitchFamily="34" charset="0"/>
                <a:cs typeface="Arial" pitchFamily="34" charset="0"/>
              </a:rPr>
              <a:t>Everett</a:t>
            </a:r>
            <a:r>
              <a:rPr lang="sl-SI" sz="1800" dirty="0">
                <a:latin typeface="Arial" pitchFamily="34" charset="0"/>
                <a:cs typeface="Arial" pitchFamily="34" charset="0"/>
              </a:rPr>
              <a:t>, </a:t>
            </a:r>
            <a:r>
              <a:rPr lang="sl-SI" sz="1800" dirty="0" smtClean="0">
                <a:latin typeface="Arial" pitchFamily="34" charset="0"/>
                <a:cs typeface="Arial" pitchFamily="34" charset="0"/>
              </a:rPr>
              <a:t>David </a:t>
            </a:r>
            <a:r>
              <a:rPr lang="sl-SI" sz="1800" dirty="0" err="1" smtClean="0">
                <a:latin typeface="Arial" pitchFamily="34" charset="0"/>
                <a:cs typeface="Arial" pitchFamily="34" charset="0"/>
              </a:rPr>
              <a:t>Deutsch</a:t>
            </a:r>
            <a:r>
              <a:rPr lang="sl-SI" sz="1800" dirty="0" smtClean="0">
                <a:latin typeface="Arial" pitchFamily="34" charset="0"/>
                <a:cs typeface="Arial" pitchFamily="34" charset="0"/>
              </a:rPr>
              <a:t>): </a:t>
            </a:r>
            <a:r>
              <a:rPr lang="sl-SI" sz="1800" dirty="0">
                <a:latin typeface="Arial" pitchFamily="34" charset="0"/>
                <a:cs typeface="Arial" pitchFamily="34" charset="0"/>
              </a:rPr>
              <a:t>vesolja naj bi obstajala “vzporedno”, kakor v modalnem realizmu Davida Lewisa </a:t>
            </a:r>
            <a:r>
              <a:rPr lang="sl-SI" sz="1800" dirty="0" smtClean="0">
                <a:latin typeface="Arial" pitchFamily="34" charset="0"/>
                <a:cs typeface="Arial" pitchFamily="34" charset="0"/>
              </a:rPr>
              <a:t/>
            </a:r>
            <a:br>
              <a:rPr lang="sl-SI" sz="1800" dirty="0" smtClean="0">
                <a:latin typeface="Arial" pitchFamily="34" charset="0"/>
                <a:cs typeface="Arial" pitchFamily="34" charset="0"/>
              </a:rPr>
            </a:br>
            <a:r>
              <a:rPr lang="sl-SI" sz="1800" dirty="0" smtClean="0">
                <a:latin typeface="Arial" pitchFamily="34" charset="0"/>
                <a:cs typeface="Arial" pitchFamily="34" charset="0"/>
              </a:rPr>
              <a:t>ali </a:t>
            </a:r>
            <a:r>
              <a:rPr lang="sl-SI" sz="1800" dirty="0">
                <a:latin typeface="Arial" pitchFamily="34" charset="0"/>
                <a:cs typeface="Arial" pitchFamily="34" charset="0"/>
              </a:rPr>
              <a:t>v fantastični prozi </a:t>
            </a:r>
            <a:r>
              <a:rPr lang="sl-SI" sz="1800" dirty="0" err="1">
                <a:latin typeface="Arial" pitchFamily="34" charset="0"/>
                <a:cs typeface="Arial" pitchFamily="34" charset="0"/>
              </a:rPr>
              <a:t>Jorgeja</a:t>
            </a:r>
            <a:r>
              <a:rPr lang="sl-SI" sz="1800" dirty="0">
                <a:latin typeface="Arial" pitchFamily="34" charset="0"/>
                <a:cs typeface="Arial" pitchFamily="34" charset="0"/>
              </a:rPr>
              <a:t> </a:t>
            </a:r>
            <a:r>
              <a:rPr lang="sl-SI" sz="1800" dirty="0" err="1">
                <a:latin typeface="Arial" pitchFamily="34" charset="0"/>
                <a:cs typeface="Arial" pitchFamily="34" charset="0"/>
              </a:rPr>
              <a:t>Borgesa</a:t>
            </a:r>
            <a:r>
              <a:rPr lang="sl-SI" sz="1800" dirty="0" smtClean="0">
                <a:latin typeface="Arial" pitchFamily="34" charset="0"/>
                <a:cs typeface="Arial" pitchFamily="34" charset="0"/>
              </a:rPr>
              <a:t>.  </a:t>
            </a:r>
            <a:endParaRPr lang="sl-SI" sz="1800" dirty="0">
              <a:latin typeface="Arial" pitchFamily="34" charset="0"/>
              <a:cs typeface="Arial" pitchFamily="34" charset="0"/>
            </a:endParaRPr>
          </a:p>
          <a:p>
            <a:pPr>
              <a:buFontTx/>
              <a:buAutoNum type="romanUcPeriod"/>
            </a:pPr>
            <a:r>
              <a:rPr lang="sl-SI" sz="1800" dirty="0" err="1">
                <a:latin typeface="Arial" pitchFamily="34" charset="0"/>
                <a:cs typeface="Arial" pitchFamily="34" charset="0"/>
              </a:rPr>
              <a:t>Multiverzum</a:t>
            </a:r>
            <a:r>
              <a:rPr lang="sl-SI" sz="1800" dirty="0">
                <a:latin typeface="Arial" pitchFamily="34" charset="0"/>
                <a:cs typeface="Arial" pitchFamily="34" charset="0"/>
              </a:rPr>
              <a:t>(i), v katerem/-ih niso različni samo “efektivni” fizikalni zakoni, </a:t>
            </a:r>
            <a:r>
              <a:rPr lang="sl-SI" sz="1800" dirty="0" smtClean="0">
                <a:latin typeface="Arial" pitchFamily="34" charset="0"/>
                <a:cs typeface="Arial" pitchFamily="34" charset="0"/>
              </a:rPr>
              <a:t>kakor </a:t>
            </a:r>
            <a:r>
              <a:rPr lang="sl-SI" sz="1800" dirty="0">
                <a:latin typeface="Arial" pitchFamily="34" charset="0"/>
                <a:cs typeface="Arial" pitchFamily="34" charset="0"/>
              </a:rPr>
              <a:t>na ravni (II), ampak tudi </a:t>
            </a:r>
            <a:r>
              <a:rPr lang="sl-SI" sz="1800" i="1" dirty="0">
                <a:latin typeface="Arial" pitchFamily="34" charset="0"/>
                <a:cs typeface="Arial" pitchFamily="34" charset="0"/>
              </a:rPr>
              <a:t>temeljni</a:t>
            </a:r>
            <a:r>
              <a:rPr lang="sl-SI" sz="1800" dirty="0">
                <a:latin typeface="Arial" pitchFamily="34" charset="0"/>
                <a:cs typeface="Arial" pitchFamily="34" charset="0"/>
              </a:rPr>
              <a:t> zakoni, katerih oblika je odvisna od “</a:t>
            </a:r>
            <a:r>
              <a:rPr lang="sl-SI" sz="1800" dirty="0" err="1">
                <a:latin typeface="Arial" pitchFamily="34" charset="0"/>
                <a:cs typeface="Arial" pitchFamily="34" charset="0"/>
              </a:rPr>
              <a:t>podležečih</a:t>
            </a:r>
            <a:r>
              <a:rPr lang="sl-SI" sz="1800" dirty="0">
                <a:latin typeface="Arial" pitchFamily="34" charset="0"/>
                <a:cs typeface="Arial" pitchFamily="34" charset="0"/>
              </a:rPr>
              <a:t>” </a:t>
            </a:r>
            <a:r>
              <a:rPr lang="sl-SI" sz="1800" dirty="0" smtClean="0">
                <a:latin typeface="Arial" pitchFamily="34" charset="0"/>
                <a:cs typeface="Arial" pitchFamily="34" charset="0"/>
              </a:rPr>
              <a:t>&lt;</a:t>
            </a:r>
            <a:r>
              <a:rPr lang="sl-SI" sz="1800" i="1" dirty="0" err="1" smtClean="0">
                <a:latin typeface="Arial" pitchFamily="34" charset="0"/>
                <a:cs typeface="Arial" pitchFamily="34" charset="0"/>
              </a:rPr>
              <a:t>underlying</a:t>
            </a:r>
            <a:r>
              <a:rPr lang="sl-SI" sz="1800" dirty="0" smtClean="0">
                <a:latin typeface="Arial" pitchFamily="34" charset="0"/>
                <a:cs typeface="Arial" pitchFamily="34" charset="0"/>
              </a:rPr>
              <a:t>&gt; </a:t>
            </a:r>
            <a:r>
              <a:rPr lang="sl-SI" sz="1800" u="sng" dirty="0" smtClean="0">
                <a:latin typeface="Arial" pitchFamily="34" charset="0"/>
                <a:cs typeface="Arial" pitchFamily="34" charset="0"/>
              </a:rPr>
              <a:t>matematičnih </a:t>
            </a:r>
            <a:r>
              <a:rPr lang="sl-SI" sz="1800" u="sng" dirty="0">
                <a:latin typeface="Arial" pitchFamily="34" charset="0"/>
                <a:cs typeface="Arial" pitchFamily="34" charset="0"/>
              </a:rPr>
              <a:t>in/ali logičnih struktur</a:t>
            </a:r>
            <a:r>
              <a:rPr lang="sl-SI" sz="1800" dirty="0">
                <a:latin typeface="Arial" pitchFamily="34" charset="0"/>
                <a:cs typeface="Arial" pitchFamily="34" charset="0"/>
              </a:rPr>
              <a:t> (na primer od različnih </a:t>
            </a:r>
            <a:r>
              <a:rPr lang="sl-SI" sz="1800" dirty="0" smtClean="0">
                <a:latin typeface="Arial" pitchFamily="34" charset="0"/>
                <a:cs typeface="Arial" pitchFamily="34" charset="0"/>
              </a:rPr>
              <a:t>topologij prostora-časa). </a:t>
            </a:r>
            <a:r>
              <a:rPr lang="sl-SI" sz="1800" dirty="0">
                <a:latin typeface="Arial" pitchFamily="34" charset="0"/>
                <a:cs typeface="Arial" pitchFamily="34" charset="0"/>
              </a:rPr>
              <a:t>S tem se seveda odpirajo tako rekoč neomejene možnosti variacij </a:t>
            </a:r>
            <a:r>
              <a:rPr lang="sl-SI" sz="1800" dirty="0" smtClean="0">
                <a:latin typeface="Arial" pitchFamily="34" charset="0"/>
                <a:cs typeface="Arial" pitchFamily="34" charset="0"/>
              </a:rPr>
              <a:t>…</a:t>
            </a:r>
            <a:endParaRPr lang="en-US" sz="1800" dirty="0">
              <a:latin typeface="Arial" pitchFamily="34" charset="0"/>
              <a:cs typeface="Arial" pitchFamily="34" charset="0"/>
            </a:endParaRPr>
          </a:p>
        </p:txBody>
      </p:sp>
      <p:pic>
        <p:nvPicPr>
          <p:cNvPr id="8196" name="Picture 4" descr="Carr-zbornik"/>
          <p:cNvPicPr>
            <a:picLocks noGrp="1" noChangeAspect="1" noChangeArrowheads="1"/>
          </p:cNvPicPr>
          <p:nvPr>
            <p:ph sz="half" idx="2"/>
          </p:nvPr>
        </p:nvPicPr>
        <p:blipFill>
          <a:blip r:embed="rId3" cstate="print"/>
          <a:srcRect/>
          <a:stretch>
            <a:fillRect/>
          </a:stretch>
        </p:blipFill>
        <p:spPr>
          <a:xfrm>
            <a:off x="7164388" y="836613"/>
            <a:ext cx="1774825" cy="2520950"/>
          </a:xfrm>
          <a:noFill/>
          <a:ln/>
        </p:spPr>
      </p:pic>
      <p:sp>
        <p:nvSpPr>
          <p:cNvPr id="8197" name="Text Box 5"/>
          <p:cNvSpPr txBox="1">
            <a:spLocks noChangeArrowheads="1"/>
          </p:cNvSpPr>
          <p:nvPr/>
        </p:nvSpPr>
        <p:spPr bwMode="auto">
          <a:xfrm>
            <a:off x="7215207" y="3357563"/>
            <a:ext cx="1714512" cy="1600438"/>
          </a:xfrm>
          <a:prstGeom prst="rect">
            <a:avLst/>
          </a:prstGeom>
          <a:noFill/>
          <a:ln w="9525">
            <a:noFill/>
            <a:miter lim="800000"/>
            <a:headEnd/>
            <a:tailEnd/>
          </a:ln>
          <a:effectLst/>
        </p:spPr>
        <p:txBody>
          <a:bodyPr wrap="square">
            <a:spAutoFit/>
          </a:bodyPr>
          <a:lstStyle/>
          <a:p>
            <a:pPr algn="ctr">
              <a:spcBef>
                <a:spcPct val="50000"/>
              </a:spcBef>
            </a:pPr>
            <a:r>
              <a:rPr lang="sl-SI" sz="1400" dirty="0">
                <a:solidFill>
                  <a:schemeClr val="tx1"/>
                </a:solidFill>
                <a:latin typeface="Arial" pitchFamily="34" charset="0"/>
                <a:cs typeface="Arial" pitchFamily="34" charset="0"/>
              </a:rPr>
              <a:t>Obsežna </a:t>
            </a:r>
            <a:r>
              <a:rPr lang="sl-SI" sz="1400" dirty="0" smtClean="0">
                <a:solidFill>
                  <a:schemeClr val="tx1"/>
                </a:solidFill>
                <a:latin typeface="Arial" pitchFamily="34" charset="0"/>
                <a:cs typeface="Arial" pitchFamily="34" charset="0"/>
              </a:rPr>
              <a:t>“referenčna”</a:t>
            </a:r>
            <a:br>
              <a:rPr lang="sl-SI" sz="1400" dirty="0" smtClean="0">
                <a:solidFill>
                  <a:schemeClr val="tx1"/>
                </a:solidFill>
                <a:latin typeface="Arial" pitchFamily="34" charset="0"/>
                <a:cs typeface="Arial" pitchFamily="34" charset="0"/>
              </a:rPr>
            </a:br>
            <a:r>
              <a:rPr lang="sl-SI" sz="1400" dirty="0" smtClean="0">
                <a:solidFill>
                  <a:schemeClr val="tx1"/>
                </a:solidFill>
                <a:latin typeface="Arial" pitchFamily="34" charset="0"/>
                <a:cs typeface="Arial" pitchFamily="34" charset="0"/>
              </a:rPr>
              <a:t>zbirka </a:t>
            </a:r>
            <a:r>
              <a:rPr lang="sl-SI" sz="1400" dirty="0">
                <a:solidFill>
                  <a:schemeClr val="tx1"/>
                </a:solidFill>
                <a:latin typeface="Arial" pitchFamily="34" charset="0"/>
                <a:cs typeface="Arial" pitchFamily="34" charset="0"/>
              </a:rPr>
              <a:t>razprav </a:t>
            </a:r>
            <a:br>
              <a:rPr lang="sl-SI" sz="1400" dirty="0">
                <a:solidFill>
                  <a:schemeClr val="tx1"/>
                </a:solidFill>
                <a:latin typeface="Arial" pitchFamily="34" charset="0"/>
                <a:cs typeface="Arial" pitchFamily="34" charset="0"/>
              </a:rPr>
            </a:br>
            <a:r>
              <a:rPr lang="sl-SI" sz="1400" dirty="0">
                <a:solidFill>
                  <a:schemeClr val="tx1"/>
                </a:solidFill>
                <a:latin typeface="Arial" pitchFamily="34" charset="0"/>
                <a:cs typeface="Arial" pitchFamily="34" charset="0"/>
              </a:rPr>
              <a:t>o </a:t>
            </a:r>
            <a:r>
              <a:rPr lang="sl-SI" sz="1400" dirty="0" err="1">
                <a:solidFill>
                  <a:schemeClr val="tx1"/>
                </a:solidFill>
                <a:latin typeface="Arial" pitchFamily="34" charset="0"/>
                <a:cs typeface="Arial" pitchFamily="34" charset="0"/>
              </a:rPr>
              <a:t>multiverzumu</a:t>
            </a:r>
            <a:r>
              <a:rPr lang="sl-SI" sz="1400" dirty="0">
                <a:solidFill>
                  <a:schemeClr val="tx1"/>
                </a:solidFill>
                <a:latin typeface="Arial" pitchFamily="34" charset="0"/>
                <a:cs typeface="Arial" pitchFamily="34" charset="0"/>
              </a:rPr>
              <a:t>, ur.</a:t>
            </a:r>
            <a:r>
              <a:rPr lang="en-US" sz="1400" dirty="0">
                <a:solidFill>
                  <a:schemeClr val="tx1"/>
                </a:solidFill>
                <a:latin typeface="Arial" pitchFamily="34" charset="0"/>
                <a:cs typeface="Arial" pitchFamily="34" charset="0"/>
              </a:rPr>
              <a:t> Bernard Carr (Cambridge Univ. Press, 2007).</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195">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195">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195">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195">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195">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19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build="p"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slov 3"/>
          <p:cNvSpPr>
            <a:spLocks noGrp="1"/>
          </p:cNvSpPr>
          <p:nvPr>
            <p:ph type="title"/>
          </p:nvPr>
        </p:nvSpPr>
        <p:spPr>
          <a:xfrm>
            <a:off x="285720" y="357166"/>
            <a:ext cx="6143668" cy="500066"/>
          </a:xfrm>
        </p:spPr>
        <p:txBody>
          <a:bodyPr>
            <a:normAutofit/>
          </a:bodyPr>
          <a:lstStyle/>
          <a:p>
            <a:pPr algn="l"/>
            <a:r>
              <a:rPr lang="sl-SI" sz="2000" dirty="0" smtClean="0">
                <a:solidFill>
                  <a:schemeClr val="tx1"/>
                </a:solidFill>
                <a:latin typeface="Arial" pitchFamily="34" charset="0"/>
                <a:cs typeface="Arial" pitchFamily="34" charset="0"/>
              </a:rPr>
              <a:t>Multiverzum in problem neskončnosti</a:t>
            </a:r>
            <a:endParaRPr lang="sl-SI" sz="2000" dirty="0">
              <a:solidFill>
                <a:schemeClr val="tx1"/>
              </a:solidFill>
              <a:latin typeface="Arial" pitchFamily="34" charset="0"/>
              <a:cs typeface="Arial" pitchFamily="34" charset="0"/>
            </a:endParaRPr>
          </a:p>
        </p:txBody>
      </p:sp>
      <p:sp>
        <p:nvSpPr>
          <p:cNvPr id="5" name="Ograda besedila 4"/>
          <p:cNvSpPr>
            <a:spLocks noGrp="1"/>
          </p:cNvSpPr>
          <p:nvPr>
            <p:ph type="body" sz="half" idx="1"/>
          </p:nvPr>
        </p:nvSpPr>
        <p:spPr>
          <a:xfrm>
            <a:off x="357158" y="857232"/>
            <a:ext cx="6072230" cy="5786478"/>
          </a:xfrm>
          <a:noFill/>
          <a:ln w="3175">
            <a:solidFill>
              <a:schemeClr val="tx1"/>
            </a:solidFill>
          </a:ln>
        </p:spPr>
        <p:txBody>
          <a:bodyPr>
            <a:normAutofit/>
          </a:bodyPr>
          <a:lstStyle/>
          <a:p>
            <a:r>
              <a:rPr lang="sl-SI" sz="1800" noProof="1" smtClean="0">
                <a:latin typeface="Arial" pitchFamily="34" charset="0"/>
                <a:cs typeface="Arial" pitchFamily="34" charset="0"/>
              </a:rPr>
              <a:t>Če uvedemo multiverzum (ali celo Multiverzum množice multiverzumov), se nam “</a:t>
            </a:r>
            <a:r>
              <a:rPr lang="sl-SI" sz="1800" u="sng" noProof="1" smtClean="0">
                <a:latin typeface="Arial" pitchFamily="34" charset="0"/>
                <a:cs typeface="Arial" pitchFamily="34" charset="0"/>
              </a:rPr>
              <a:t>možno izkustvo</a:t>
            </a:r>
            <a:r>
              <a:rPr lang="sl-SI" sz="1800" noProof="1" smtClean="0">
                <a:latin typeface="Arial" pitchFamily="34" charset="0"/>
                <a:cs typeface="Arial" pitchFamily="34" charset="0"/>
              </a:rPr>
              <a:t>”, </a:t>
            </a:r>
            <a:br>
              <a:rPr lang="sl-SI" sz="1800" noProof="1" smtClean="0">
                <a:latin typeface="Arial" pitchFamily="34" charset="0"/>
                <a:cs typeface="Arial" pitchFamily="34" charset="0"/>
              </a:rPr>
            </a:br>
            <a:r>
              <a:rPr lang="sl-SI" sz="1800" noProof="1" smtClean="0">
                <a:latin typeface="Arial" pitchFamily="34" charset="0"/>
                <a:cs typeface="Arial" pitchFamily="34" charset="0"/>
              </a:rPr>
              <a:t>ki po Kantu omogoča </a:t>
            </a:r>
            <a:r>
              <a:rPr lang="sl-SI" sz="1800" i="1" noProof="1" smtClean="0">
                <a:latin typeface="Arial" pitchFamily="34" charset="0"/>
                <a:cs typeface="Arial" pitchFamily="34" charset="0"/>
              </a:rPr>
              <a:t>smiselne</a:t>
            </a:r>
            <a:r>
              <a:rPr lang="sl-SI" sz="1800" noProof="1" smtClean="0">
                <a:latin typeface="Arial" pitchFamily="34" charset="0"/>
                <a:cs typeface="Arial" pitchFamily="34" charset="0"/>
              </a:rPr>
              <a:t> </a:t>
            </a:r>
            <a:r>
              <a:rPr lang="sl-SI" sz="1800" i="1" noProof="1" smtClean="0">
                <a:latin typeface="Arial" pitchFamily="34" charset="0"/>
                <a:cs typeface="Arial" pitchFamily="34" charset="0"/>
              </a:rPr>
              <a:t>znanstvene</a:t>
            </a:r>
            <a:r>
              <a:rPr lang="sl-SI" sz="1800" noProof="1" smtClean="0">
                <a:latin typeface="Arial" pitchFamily="34" charset="0"/>
                <a:cs typeface="Arial" pitchFamily="34" charset="0"/>
              </a:rPr>
              <a:t> sodbe, neizbežno spet izmakne; to pomeni, da se </a:t>
            </a:r>
            <a:r>
              <a:rPr lang="sl-SI" sz="1800" u="sng" noProof="1" smtClean="0">
                <a:latin typeface="Arial" pitchFamily="34" charset="0"/>
                <a:cs typeface="Arial" pitchFamily="34" charset="0"/>
              </a:rPr>
              <a:t>antinomija končnosti nasproti neskončnosti vrne na višji ravni</a:t>
            </a:r>
            <a:r>
              <a:rPr lang="sl-SI" sz="1800" noProof="1" smtClean="0">
                <a:latin typeface="Arial" pitchFamily="34" charset="0"/>
                <a:cs typeface="Arial" pitchFamily="34" charset="0"/>
              </a:rPr>
              <a:t>.</a:t>
            </a:r>
          </a:p>
          <a:p>
            <a:r>
              <a:rPr lang="sl-SI" sz="1800" noProof="1" smtClean="0">
                <a:latin typeface="Arial" pitchFamily="34" charset="0"/>
                <a:cs typeface="Arial" pitchFamily="34" charset="0"/>
              </a:rPr>
              <a:t>Za teoretsko obravnavo multiverzuma/-ov se pogosto uporablja </a:t>
            </a:r>
            <a:r>
              <a:rPr lang="sl-SI" sz="1800" u="sng" noProof="1" smtClean="0">
                <a:latin typeface="Arial" pitchFamily="34" charset="0"/>
                <a:cs typeface="Arial" pitchFamily="34" charset="0"/>
              </a:rPr>
              <a:t>teorija množic</a:t>
            </a:r>
            <a:r>
              <a:rPr lang="sl-SI" sz="1800" noProof="1" smtClean="0">
                <a:latin typeface="Arial" pitchFamily="34" charset="0"/>
                <a:cs typeface="Arial" pitchFamily="34" charset="0"/>
              </a:rPr>
              <a:t> – ta metodološko eksakten </a:t>
            </a:r>
            <a:br>
              <a:rPr lang="sl-SI" sz="1800" noProof="1" smtClean="0">
                <a:latin typeface="Arial" pitchFamily="34" charset="0"/>
                <a:cs typeface="Arial" pitchFamily="34" charset="0"/>
              </a:rPr>
            </a:br>
            <a:r>
              <a:rPr lang="sl-SI" sz="1800" noProof="1" smtClean="0">
                <a:latin typeface="Arial" pitchFamily="34" charset="0"/>
                <a:cs typeface="Arial" pitchFamily="34" charset="0"/>
              </a:rPr>
              <a:t>in znanstveno ustrezen pristop pa razkrije v samem pojmu multiverzuma bodisi </a:t>
            </a:r>
            <a:r>
              <a:rPr lang="sl-SI" sz="1800" i="1" noProof="1" smtClean="0">
                <a:latin typeface="Arial" pitchFamily="34" charset="0"/>
                <a:cs typeface="Arial" pitchFamily="34" charset="0"/>
              </a:rPr>
              <a:t>regressus ad infinitum </a:t>
            </a:r>
            <a:r>
              <a:rPr lang="sl-SI" sz="1800" noProof="1" smtClean="0">
                <a:latin typeface="Arial" pitchFamily="34" charset="0"/>
                <a:cs typeface="Arial" pitchFamily="34" charset="0"/>
              </a:rPr>
              <a:t>ali </a:t>
            </a:r>
            <a:r>
              <a:rPr lang="sl-SI" sz="1800" u="sng" noProof="1" smtClean="0">
                <a:latin typeface="Arial" pitchFamily="34" charset="0"/>
                <a:cs typeface="Arial" pitchFamily="34" charset="0"/>
              </a:rPr>
              <a:t>varianto paradoksa</a:t>
            </a:r>
            <a:r>
              <a:rPr lang="sl-SI" sz="1800" noProof="1" smtClean="0">
                <a:latin typeface="Arial" pitchFamily="34" charset="0"/>
                <a:cs typeface="Arial" pitchFamily="34" charset="0"/>
              </a:rPr>
              <a:t> “množice </a:t>
            </a:r>
            <a:r>
              <a:rPr lang="sl-SI" sz="1800" i="1" noProof="1" smtClean="0">
                <a:latin typeface="Arial" pitchFamily="34" charset="0"/>
                <a:cs typeface="Arial" pitchFamily="34" charset="0"/>
              </a:rPr>
              <a:t>vseh</a:t>
            </a:r>
            <a:r>
              <a:rPr lang="sl-SI" sz="1800" noProof="1" smtClean="0">
                <a:latin typeface="Arial" pitchFamily="34" charset="0"/>
                <a:cs typeface="Arial" pitchFamily="34" charset="0"/>
              </a:rPr>
              <a:t> množic …” (Russllovega paradoksa), namreč če se vprašamo:</a:t>
            </a:r>
          </a:p>
          <a:p>
            <a:r>
              <a:rPr lang="sl-SI" sz="1800" u="sng" noProof="1" smtClean="0">
                <a:latin typeface="Arial" pitchFamily="34" charset="0"/>
                <a:cs typeface="Arial" pitchFamily="34" charset="0"/>
              </a:rPr>
              <a:t>Ali obstaja “najvišji” </a:t>
            </a:r>
            <a:r>
              <a:rPr lang="sl-SI" sz="1800" b="1" u="sng" noProof="1" smtClean="0">
                <a:latin typeface="Arial" pitchFamily="34" charset="0"/>
                <a:cs typeface="Arial" pitchFamily="34" charset="0"/>
              </a:rPr>
              <a:t>M</a:t>
            </a:r>
            <a:r>
              <a:rPr lang="sl-SI" sz="1800" u="sng" noProof="1" smtClean="0">
                <a:latin typeface="Arial" pitchFamily="34" charset="0"/>
                <a:cs typeface="Arial" pitchFamily="34" charset="0"/>
              </a:rPr>
              <a:t>ultiverzum </a:t>
            </a:r>
            <a:r>
              <a:rPr lang="sl-SI" sz="1800" i="1" u="sng" noProof="1" smtClean="0">
                <a:latin typeface="Arial" pitchFamily="34" charset="0"/>
                <a:cs typeface="Arial" pitchFamily="34" charset="0"/>
              </a:rPr>
              <a:t>vseh</a:t>
            </a:r>
            <a:r>
              <a:rPr lang="sl-SI" sz="1800" u="sng" noProof="1" smtClean="0">
                <a:latin typeface="Arial" pitchFamily="34" charset="0"/>
                <a:cs typeface="Arial" pitchFamily="34" charset="0"/>
              </a:rPr>
              <a:t> multiverzumov, katerih “elementi” so posamezni univerzumi (vesolja</a:t>
            </a:r>
            <a:r>
              <a:rPr lang="sl-SI" sz="1800" noProof="1" smtClean="0">
                <a:latin typeface="Arial" pitchFamily="34" charset="0"/>
                <a:cs typeface="Arial" pitchFamily="34" charset="0"/>
              </a:rPr>
              <a:t>)? Če rečemo, da </a:t>
            </a:r>
            <a:r>
              <a:rPr lang="sl-SI" sz="1800" b="1" noProof="1" smtClean="0">
                <a:latin typeface="Arial" pitchFamily="34" charset="0"/>
                <a:cs typeface="Arial" pitchFamily="34" charset="0"/>
              </a:rPr>
              <a:t>M</a:t>
            </a:r>
            <a:r>
              <a:rPr lang="sl-SI" sz="1800" noProof="1" smtClean="0">
                <a:latin typeface="Arial" pitchFamily="34" charset="0"/>
                <a:cs typeface="Arial" pitchFamily="34" charset="0"/>
              </a:rPr>
              <a:t> obstaja, sledi paradoksno vprašanje: </a:t>
            </a:r>
            <a:r>
              <a:rPr lang="sl-SI" sz="1800" u="sng" noProof="1" smtClean="0">
                <a:latin typeface="Arial" pitchFamily="34" charset="0"/>
                <a:cs typeface="Arial" pitchFamily="34" charset="0"/>
              </a:rPr>
              <a:t>ali </a:t>
            </a:r>
            <a:r>
              <a:rPr lang="sl-SI" sz="1800" b="1" u="sng" noProof="1" smtClean="0">
                <a:latin typeface="Arial" pitchFamily="34" charset="0"/>
                <a:cs typeface="Arial" pitchFamily="34" charset="0"/>
              </a:rPr>
              <a:t>M</a:t>
            </a:r>
            <a:r>
              <a:rPr lang="sl-SI" sz="1800" u="sng" noProof="1" smtClean="0">
                <a:latin typeface="Arial" pitchFamily="34" charset="0"/>
                <a:cs typeface="Arial" pitchFamily="34" charset="0"/>
              </a:rPr>
              <a:t> vsebuje sam sebe ali ne</a:t>
            </a:r>
            <a:r>
              <a:rPr lang="sl-SI" sz="1800" noProof="1" smtClean="0">
                <a:latin typeface="Arial" pitchFamily="34" charset="0"/>
                <a:cs typeface="Arial" pitchFamily="34" charset="0"/>
              </a:rPr>
              <a:t>? Odgovor je znan: če </a:t>
            </a:r>
            <a:r>
              <a:rPr lang="sl-SI" sz="1800" i="1" noProof="1" smtClean="0">
                <a:latin typeface="Arial" pitchFamily="34" charset="0"/>
                <a:cs typeface="Arial" pitchFamily="34" charset="0"/>
              </a:rPr>
              <a:t>da</a:t>
            </a:r>
            <a:r>
              <a:rPr lang="sl-SI" sz="1800" noProof="1" smtClean="0">
                <a:latin typeface="Arial" pitchFamily="34" charset="0"/>
                <a:cs typeface="Arial" pitchFamily="34" charset="0"/>
              </a:rPr>
              <a:t>, potem </a:t>
            </a:r>
            <a:r>
              <a:rPr lang="sl-SI" sz="1800" i="1" noProof="1" smtClean="0">
                <a:latin typeface="Arial" pitchFamily="34" charset="0"/>
                <a:cs typeface="Arial" pitchFamily="34" charset="0"/>
              </a:rPr>
              <a:t>ne</a:t>
            </a:r>
            <a:r>
              <a:rPr lang="sl-SI" sz="1800" noProof="1" smtClean="0">
                <a:latin typeface="Arial" pitchFamily="34" charset="0"/>
                <a:cs typeface="Arial" pitchFamily="34" charset="0"/>
              </a:rPr>
              <a:t>; če </a:t>
            </a:r>
            <a:r>
              <a:rPr lang="sl-SI" sz="1800" i="1" noProof="1" smtClean="0">
                <a:latin typeface="Arial" pitchFamily="34" charset="0"/>
                <a:cs typeface="Arial" pitchFamily="34" charset="0"/>
              </a:rPr>
              <a:t>ne</a:t>
            </a:r>
            <a:r>
              <a:rPr lang="sl-SI" sz="1800" noProof="1" smtClean="0">
                <a:latin typeface="Arial" pitchFamily="34" charset="0"/>
                <a:cs typeface="Arial" pitchFamily="34" charset="0"/>
              </a:rPr>
              <a:t>, potem </a:t>
            </a:r>
            <a:r>
              <a:rPr lang="sl-SI" sz="1800" i="1" noProof="1" smtClean="0">
                <a:latin typeface="Arial" pitchFamily="34" charset="0"/>
                <a:cs typeface="Arial" pitchFamily="34" charset="0"/>
              </a:rPr>
              <a:t>da</a:t>
            </a:r>
            <a:r>
              <a:rPr lang="sl-SI" sz="1800" noProof="1" smtClean="0">
                <a:latin typeface="Arial" pitchFamily="34" charset="0"/>
                <a:cs typeface="Arial" pitchFamily="34" charset="0"/>
              </a:rPr>
              <a:t>. Kar je protislovje.</a:t>
            </a:r>
          </a:p>
          <a:p>
            <a:r>
              <a:rPr lang="sl-SI" sz="1800" noProof="1" smtClean="0">
                <a:latin typeface="Arial" pitchFamily="34" charset="0"/>
                <a:cs typeface="Arial" pitchFamily="34" charset="0"/>
              </a:rPr>
              <a:t>Rešitev iz tega paradoksa je v misli, da </a:t>
            </a:r>
            <a:r>
              <a:rPr lang="sl-SI" sz="1800" b="1" noProof="1" smtClean="0">
                <a:latin typeface="Arial" pitchFamily="34" charset="0"/>
                <a:cs typeface="Arial" pitchFamily="34" charset="0"/>
              </a:rPr>
              <a:t>M</a:t>
            </a:r>
            <a:r>
              <a:rPr lang="sl-SI" sz="1800" noProof="1" smtClean="0">
                <a:latin typeface="Arial" pitchFamily="34" charset="0"/>
                <a:cs typeface="Arial" pitchFamily="34" charset="0"/>
              </a:rPr>
              <a:t> sam </a:t>
            </a:r>
            <a:r>
              <a:rPr lang="sl-SI" sz="1800" i="1" noProof="1" smtClean="0">
                <a:latin typeface="Arial" pitchFamily="34" charset="0"/>
                <a:cs typeface="Arial" pitchFamily="34" charset="0"/>
              </a:rPr>
              <a:t>ni</a:t>
            </a:r>
            <a:r>
              <a:rPr lang="sl-SI" sz="1800" noProof="1" smtClean="0">
                <a:latin typeface="Arial" pitchFamily="34" charset="0"/>
                <a:cs typeface="Arial" pitchFamily="34" charset="0"/>
              </a:rPr>
              <a:t> (več) multiverzum, tj., da ne more biti svoj lastni “element”.</a:t>
            </a:r>
            <a:br>
              <a:rPr lang="sl-SI" sz="1800" noProof="1" smtClean="0">
                <a:latin typeface="Arial" pitchFamily="34" charset="0"/>
                <a:cs typeface="Arial" pitchFamily="34" charset="0"/>
              </a:rPr>
            </a:br>
            <a:r>
              <a:rPr lang="sl-SI" sz="1800" noProof="1" smtClean="0">
                <a:latin typeface="Arial" pitchFamily="34" charset="0"/>
                <a:cs typeface="Arial" pitchFamily="34" charset="0"/>
              </a:rPr>
              <a:t>Kaj pa je torej </a:t>
            </a:r>
            <a:r>
              <a:rPr lang="sl-SI" sz="1800" b="1" noProof="1" smtClean="0">
                <a:latin typeface="Arial" pitchFamily="34" charset="0"/>
                <a:cs typeface="Arial" pitchFamily="34" charset="0"/>
              </a:rPr>
              <a:t>M</a:t>
            </a:r>
            <a:r>
              <a:rPr lang="sl-SI" sz="1800" noProof="1" smtClean="0">
                <a:latin typeface="Arial" pitchFamily="34" charset="0"/>
                <a:cs typeface="Arial" pitchFamily="34" charset="0"/>
              </a:rPr>
              <a:t>? Je vendarle “najvišji” </a:t>
            </a:r>
            <a:r>
              <a:rPr lang="sl-SI" sz="1800" b="1" u="sng" noProof="1" smtClean="0">
                <a:latin typeface="Arial" pitchFamily="34" charset="0"/>
                <a:cs typeface="Arial" pitchFamily="34" charset="0"/>
              </a:rPr>
              <a:t>U</a:t>
            </a:r>
            <a:r>
              <a:rPr lang="sl-SI" sz="1800" u="sng" noProof="1" smtClean="0">
                <a:latin typeface="Arial" pitchFamily="34" charset="0"/>
                <a:cs typeface="Arial" pitchFamily="34" charset="0"/>
              </a:rPr>
              <a:t>niverzum</a:t>
            </a:r>
            <a:r>
              <a:rPr lang="sl-SI" sz="1800" noProof="1" smtClean="0">
                <a:latin typeface="Arial" pitchFamily="34" charset="0"/>
                <a:cs typeface="Arial" pitchFamily="34" charset="0"/>
              </a:rPr>
              <a:t>?</a:t>
            </a:r>
            <a:br>
              <a:rPr lang="sl-SI" sz="1800" noProof="1" smtClean="0">
                <a:latin typeface="Arial" pitchFamily="34" charset="0"/>
                <a:cs typeface="Arial" pitchFamily="34" charset="0"/>
              </a:rPr>
            </a:br>
            <a:r>
              <a:rPr lang="sl-SI" sz="1800" noProof="1" smtClean="0">
                <a:latin typeface="Arial" pitchFamily="34" charset="0"/>
                <a:cs typeface="Arial" pitchFamily="34" charset="0"/>
              </a:rPr>
              <a:t>Je </a:t>
            </a:r>
            <a:r>
              <a:rPr lang="sl-SI" sz="1800" b="1" noProof="1" smtClean="0">
                <a:latin typeface="Arial" pitchFamily="34" charset="0"/>
                <a:cs typeface="Arial" pitchFamily="34" charset="0"/>
              </a:rPr>
              <a:t>M</a:t>
            </a:r>
            <a:r>
              <a:rPr lang="sl-SI" sz="1800" noProof="1" smtClean="0">
                <a:latin typeface="Arial" pitchFamily="34" charset="0"/>
                <a:cs typeface="Arial" pitchFamily="34" charset="0"/>
              </a:rPr>
              <a:t>=</a:t>
            </a:r>
            <a:r>
              <a:rPr lang="sl-SI" sz="1800" b="1" noProof="1" smtClean="0">
                <a:latin typeface="Arial" pitchFamily="34" charset="0"/>
                <a:cs typeface="Arial" pitchFamily="34" charset="0"/>
              </a:rPr>
              <a:t>U</a:t>
            </a:r>
            <a:r>
              <a:rPr lang="sl-SI" sz="1800" noProof="1" smtClean="0">
                <a:latin typeface="Arial" pitchFamily="34" charset="0"/>
                <a:cs typeface="Arial" pitchFamily="34" charset="0"/>
              </a:rPr>
              <a:t>? Spinozov </a:t>
            </a:r>
            <a:r>
              <a:rPr lang="sl-SI" sz="1800" i="1" noProof="1" smtClean="0">
                <a:latin typeface="Arial" pitchFamily="34" charset="0"/>
                <a:cs typeface="Arial" pitchFamily="34" charset="0"/>
              </a:rPr>
              <a:t>Deus sive natura</a:t>
            </a:r>
            <a:r>
              <a:rPr lang="sl-SI" sz="1800" noProof="1" smtClean="0">
                <a:latin typeface="Arial" pitchFamily="34" charset="0"/>
                <a:cs typeface="Arial" pitchFamily="34" charset="0"/>
              </a:rPr>
              <a:t>? Plotinovo Eno?</a:t>
            </a:r>
          </a:p>
          <a:p>
            <a:endParaRPr lang="sl-SI" sz="1800" noProof="1">
              <a:latin typeface="Arial" pitchFamily="34" charset="0"/>
              <a:cs typeface="Arial" pitchFamily="34" charset="0"/>
            </a:endParaRPr>
          </a:p>
        </p:txBody>
      </p:sp>
      <p:pic>
        <p:nvPicPr>
          <p:cNvPr id="8" name="Ograda vsebine 7" descr="escher-waterfall-medium.jpg"/>
          <p:cNvPicPr>
            <a:picLocks noGrp="1" noChangeAspect="1"/>
          </p:cNvPicPr>
          <p:nvPr>
            <p:ph sz="half" idx="2"/>
          </p:nvPr>
        </p:nvPicPr>
        <p:blipFill>
          <a:blip r:embed="rId2" cstate="print"/>
          <a:stretch>
            <a:fillRect/>
          </a:stretch>
        </p:blipFill>
        <p:spPr>
          <a:xfrm>
            <a:off x="6643702" y="857232"/>
            <a:ext cx="2257425" cy="2841622"/>
          </a:xfrm>
        </p:spPr>
      </p:pic>
      <p:sp>
        <p:nvSpPr>
          <p:cNvPr id="7" name="PoljeZBesedilom 6"/>
          <p:cNvSpPr txBox="1"/>
          <p:nvPr/>
        </p:nvSpPr>
        <p:spPr>
          <a:xfrm>
            <a:off x="6643702" y="3786190"/>
            <a:ext cx="2286016" cy="307777"/>
          </a:xfrm>
          <a:prstGeom prst="rect">
            <a:avLst/>
          </a:prstGeom>
          <a:noFill/>
        </p:spPr>
        <p:txBody>
          <a:bodyPr wrap="square" rtlCol="0">
            <a:spAutoFit/>
          </a:bodyPr>
          <a:lstStyle/>
          <a:p>
            <a:pPr algn="ctr"/>
            <a:r>
              <a:rPr lang="sl-SI" sz="1400" dirty="0" smtClean="0">
                <a:solidFill>
                  <a:schemeClr val="tx1"/>
                </a:solidFill>
                <a:latin typeface="Arial" pitchFamily="34" charset="0"/>
                <a:cs typeface="Arial" pitchFamily="34" charset="0"/>
              </a:rPr>
              <a:t>M. C. </a:t>
            </a:r>
            <a:r>
              <a:rPr lang="sl-SI" sz="1400" dirty="0" err="1" smtClean="0">
                <a:solidFill>
                  <a:schemeClr val="tx1"/>
                </a:solidFill>
                <a:latin typeface="Arial" pitchFamily="34" charset="0"/>
                <a:cs typeface="Arial" pitchFamily="34" charset="0"/>
              </a:rPr>
              <a:t>Escher</a:t>
            </a:r>
            <a:r>
              <a:rPr lang="sl-SI" sz="1400" dirty="0" smtClean="0">
                <a:solidFill>
                  <a:schemeClr val="tx1"/>
                </a:solidFill>
                <a:latin typeface="Arial" pitchFamily="34" charset="0"/>
                <a:cs typeface="Arial" pitchFamily="34" charset="0"/>
              </a:rPr>
              <a:t>: </a:t>
            </a:r>
            <a:r>
              <a:rPr lang="sl-SI" sz="1400" i="1" dirty="0" smtClean="0">
                <a:solidFill>
                  <a:schemeClr val="tx1"/>
                </a:solidFill>
                <a:latin typeface="Arial" pitchFamily="34" charset="0"/>
                <a:cs typeface="Arial" pitchFamily="34" charset="0"/>
              </a:rPr>
              <a:t>Slap</a:t>
            </a:r>
            <a:endParaRPr lang="sl-SI" sz="1400" dirty="0">
              <a:solidFill>
                <a:schemeClr val="tx1"/>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395536" y="620688"/>
            <a:ext cx="6215106" cy="525444"/>
          </a:xfrm>
        </p:spPr>
        <p:txBody>
          <a:bodyPr/>
          <a:lstStyle/>
          <a:p>
            <a:pPr algn="l"/>
            <a:r>
              <a:rPr lang="sl-SI" sz="2000" dirty="0" smtClean="0">
                <a:solidFill>
                  <a:schemeClr val="tx1"/>
                </a:solidFill>
                <a:latin typeface="Arial" pitchFamily="34" charset="0"/>
                <a:cs typeface="Arial" pitchFamily="34" charset="0"/>
              </a:rPr>
              <a:t>“Absolut” je onstran matematičnega </a:t>
            </a:r>
            <a:r>
              <a:rPr lang="sl-SI" sz="2000" dirty="0">
                <a:solidFill>
                  <a:schemeClr val="tx1"/>
                </a:solidFill>
                <a:latin typeface="Arial" pitchFamily="34" charset="0"/>
                <a:cs typeface="Arial" pitchFamily="34" charset="0"/>
              </a:rPr>
              <a:t>mišljenja</a:t>
            </a:r>
          </a:p>
        </p:txBody>
      </p:sp>
      <p:sp>
        <p:nvSpPr>
          <p:cNvPr id="20483" name="Rectangle 3"/>
          <p:cNvSpPr>
            <a:spLocks noGrp="1" noChangeArrowheads="1"/>
          </p:cNvSpPr>
          <p:nvPr>
            <p:ph type="body" idx="1"/>
          </p:nvPr>
        </p:nvSpPr>
        <p:spPr>
          <a:xfrm>
            <a:off x="428596" y="1285860"/>
            <a:ext cx="6143667" cy="5286412"/>
          </a:xfrm>
          <a:noFill/>
          <a:ln w="3175">
            <a:solidFill>
              <a:schemeClr val="tx1"/>
            </a:solidFill>
          </a:ln>
        </p:spPr>
        <p:txBody>
          <a:bodyPr>
            <a:normAutofit/>
          </a:bodyPr>
          <a:lstStyle/>
          <a:p>
            <a:pPr>
              <a:buFontTx/>
              <a:buNone/>
            </a:pPr>
            <a:r>
              <a:rPr lang="sl-SI" sz="1800" b="1" dirty="0">
                <a:latin typeface="Arial" pitchFamily="34" charset="0"/>
                <a:cs typeface="Arial" pitchFamily="34" charset="0"/>
              </a:rPr>
              <a:t>Georg </a:t>
            </a:r>
            <a:r>
              <a:rPr lang="sl-SI" sz="1800" b="1" dirty="0" err="1">
                <a:latin typeface="Arial" pitchFamily="34" charset="0"/>
                <a:cs typeface="Arial" pitchFamily="34" charset="0"/>
              </a:rPr>
              <a:t>Cantor</a:t>
            </a:r>
            <a:r>
              <a:rPr lang="sl-SI" sz="1800" dirty="0">
                <a:latin typeface="Arial" pitchFamily="34" charset="0"/>
                <a:cs typeface="Arial" pitchFamily="34" charset="0"/>
              </a:rPr>
              <a:t> je </a:t>
            </a:r>
            <a:r>
              <a:rPr lang="sl-SI" sz="1800" dirty="0" smtClean="0">
                <a:latin typeface="Arial" pitchFamily="34" charset="0"/>
                <a:cs typeface="Arial" pitchFamily="34" charset="0"/>
              </a:rPr>
              <a:t>odkril </a:t>
            </a:r>
            <a:r>
              <a:rPr lang="sl-SI" sz="1800" u="sng" dirty="0" err="1" smtClean="0">
                <a:latin typeface="Arial" pitchFamily="34" charset="0"/>
                <a:cs typeface="Arial" pitchFamily="34" charset="0"/>
              </a:rPr>
              <a:t>transfinitno</a:t>
            </a:r>
            <a:r>
              <a:rPr lang="sl-SI" sz="1800" u="sng" dirty="0" smtClean="0">
                <a:latin typeface="Arial" pitchFamily="34" charset="0"/>
                <a:cs typeface="Arial" pitchFamily="34" charset="0"/>
              </a:rPr>
              <a:t> matematiko</a:t>
            </a:r>
            <a:r>
              <a:rPr lang="sl-SI" sz="1800" dirty="0" smtClean="0">
                <a:latin typeface="Arial" pitchFamily="34" charset="0"/>
                <a:cs typeface="Arial" pitchFamily="34" charset="0"/>
              </a:rPr>
              <a:t> množic oziroma števil, s </a:t>
            </a:r>
            <a:r>
              <a:rPr lang="sl-SI" sz="1800" dirty="0">
                <a:latin typeface="Arial" pitchFamily="34" charset="0"/>
                <a:cs typeface="Arial" pitchFamily="34" charset="0"/>
              </a:rPr>
              <a:t>katero je prvi uvedel matematično eksakten pojem “aktualne neskončnosti”, še več: uvedel je </a:t>
            </a:r>
            <a:r>
              <a:rPr lang="sl-SI" sz="1800" i="1" dirty="0">
                <a:latin typeface="Arial" pitchFamily="34" charset="0"/>
                <a:cs typeface="Arial" pitchFamily="34" charset="0"/>
              </a:rPr>
              <a:t>neskončno različnih neskončnosti</a:t>
            </a:r>
            <a:r>
              <a:rPr lang="sl-SI" sz="1800" dirty="0">
                <a:latin typeface="Arial" pitchFamily="34" charset="0"/>
                <a:cs typeface="Arial" pitchFamily="34" charset="0"/>
              </a:rPr>
              <a:t> </a:t>
            </a:r>
            <a:r>
              <a:rPr lang="sl-SI" sz="1800" dirty="0" smtClean="0">
                <a:latin typeface="Arial" pitchFamily="34" charset="0"/>
                <a:cs typeface="Arial" pitchFamily="34" charset="0"/>
              </a:rPr>
              <a:t>(tj., trans-</a:t>
            </a:r>
            <a:r>
              <a:rPr lang="sl-SI" sz="1800" dirty="0" err="1" smtClean="0">
                <a:latin typeface="Arial" pitchFamily="34" charset="0"/>
                <a:cs typeface="Arial" pitchFamily="34" charset="0"/>
              </a:rPr>
              <a:t>finitna</a:t>
            </a:r>
            <a:r>
              <a:rPr lang="sl-SI" sz="1800" dirty="0" smtClean="0">
                <a:latin typeface="Arial" pitchFamily="34" charset="0"/>
                <a:cs typeface="Arial" pitchFamily="34" charset="0"/>
              </a:rPr>
              <a:t> </a:t>
            </a:r>
            <a:r>
              <a:rPr lang="sl-SI" sz="1800" dirty="0" err="1">
                <a:latin typeface="Arial" pitchFamily="34" charset="0"/>
                <a:cs typeface="Arial" pitchFamily="34" charset="0"/>
              </a:rPr>
              <a:t>ordinalna</a:t>
            </a:r>
            <a:r>
              <a:rPr lang="sl-SI" sz="1800" dirty="0">
                <a:latin typeface="Arial" pitchFamily="34" charset="0"/>
                <a:cs typeface="Arial" pitchFamily="34" charset="0"/>
              </a:rPr>
              <a:t> in kardinalna števila) </a:t>
            </a:r>
            <a:r>
              <a:rPr lang="sl-SI" sz="1800" dirty="0" smtClean="0">
                <a:latin typeface="Arial" pitchFamily="34" charset="0"/>
                <a:cs typeface="Arial" pitchFamily="34" charset="0"/>
              </a:rPr>
              <a:t>–  </a:t>
            </a:r>
          </a:p>
          <a:p>
            <a:pPr>
              <a:buFontTx/>
              <a:buNone/>
            </a:pPr>
            <a:r>
              <a:rPr lang="sl-SI" sz="1800" dirty="0" smtClean="0">
                <a:latin typeface="Arial" pitchFamily="34" charset="0"/>
                <a:cs typeface="Arial" pitchFamily="34" charset="0"/>
              </a:rPr>
              <a:t>–    </a:t>
            </a:r>
            <a:r>
              <a:rPr lang="sl-SI" sz="1800" dirty="0" smtClean="0">
                <a:solidFill>
                  <a:srgbClr val="A50021"/>
                </a:solidFill>
                <a:latin typeface="Arial" pitchFamily="34" charset="0"/>
                <a:cs typeface="Arial" pitchFamily="34" charset="0"/>
              </a:rPr>
              <a:t>vendar</a:t>
            </a:r>
            <a:r>
              <a:rPr lang="sl-SI" sz="1800" dirty="0" smtClean="0">
                <a:latin typeface="Arial" pitchFamily="34" charset="0"/>
                <a:cs typeface="Arial" pitchFamily="34" charset="0"/>
              </a:rPr>
              <a:t> </a:t>
            </a:r>
            <a:r>
              <a:rPr lang="sl-SI" sz="1800" dirty="0">
                <a:latin typeface="Arial" pitchFamily="34" charset="0"/>
                <a:cs typeface="Arial" pitchFamily="34" charset="0"/>
              </a:rPr>
              <a:t>je zanikal matematično eksistenco “Množice </a:t>
            </a:r>
            <a:r>
              <a:rPr lang="sl-SI" sz="1800" i="1" dirty="0">
                <a:latin typeface="Arial" pitchFamily="34" charset="0"/>
                <a:cs typeface="Arial" pitchFamily="34" charset="0"/>
              </a:rPr>
              <a:t>vseh</a:t>
            </a:r>
            <a:r>
              <a:rPr lang="sl-SI" sz="1800" dirty="0">
                <a:latin typeface="Arial" pitchFamily="34" charset="0"/>
                <a:cs typeface="Arial" pitchFamily="34" charset="0"/>
              </a:rPr>
              <a:t> množic</a:t>
            </a:r>
            <a:r>
              <a:rPr lang="sl-SI" sz="1800" dirty="0" smtClean="0">
                <a:latin typeface="Arial" pitchFamily="34" charset="0"/>
                <a:cs typeface="Arial" pitchFamily="34" charset="0"/>
              </a:rPr>
              <a:t>” (</a:t>
            </a:r>
            <a:r>
              <a:rPr lang="sl-SI" sz="1800" b="1" dirty="0" smtClean="0">
                <a:latin typeface="Arial" pitchFamily="34" charset="0"/>
                <a:cs typeface="Arial" pitchFamily="34" charset="0"/>
              </a:rPr>
              <a:t>M</a:t>
            </a:r>
            <a:r>
              <a:rPr lang="sl-SI" sz="1800" dirty="0" smtClean="0">
                <a:latin typeface="Arial" pitchFamily="34" charset="0"/>
                <a:cs typeface="Arial" pitchFamily="34" charset="0"/>
              </a:rPr>
              <a:t>), </a:t>
            </a:r>
            <a:r>
              <a:rPr lang="sl-SI" sz="1800" dirty="0">
                <a:latin typeface="Arial" pitchFamily="34" charset="0"/>
                <a:cs typeface="Arial" pitchFamily="34" charset="0"/>
              </a:rPr>
              <a:t>za katero je </a:t>
            </a:r>
            <a:r>
              <a:rPr lang="sl-SI" sz="1800" dirty="0" err="1">
                <a:latin typeface="Arial" pitchFamily="34" charset="0"/>
                <a:cs typeface="Arial" pitchFamily="34" charset="0"/>
              </a:rPr>
              <a:t>Russell</a:t>
            </a:r>
            <a:r>
              <a:rPr lang="sl-SI" sz="1800" dirty="0">
                <a:latin typeface="Arial" pitchFamily="34" charset="0"/>
                <a:cs typeface="Arial" pitchFamily="34" charset="0"/>
              </a:rPr>
              <a:t> pokazal, da </a:t>
            </a:r>
            <a:r>
              <a:rPr lang="sl-SI" sz="1800" dirty="0" smtClean="0">
                <a:latin typeface="Arial" pitchFamily="34" charset="0"/>
                <a:cs typeface="Arial" pitchFamily="34" charset="0"/>
              </a:rPr>
              <a:t/>
            </a:r>
            <a:br>
              <a:rPr lang="sl-SI" sz="1800" dirty="0" smtClean="0">
                <a:latin typeface="Arial" pitchFamily="34" charset="0"/>
                <a:cs typeface="Arial" pitchFamily="34" charset="0"/>
              </a:rPr>
            </a:br>
            <a:r>
              <a:rPr lang="sl-SI" sz="1800" dirty="0" smtClean="0">
                <a:latin typeface="Arial" pitchFamily="34" charset="0"/>
                <a:cs typeface="Arial" pitchFamily="34" charset="0"/>
              </a:rPr>
              <a:t>vodi </a:t>
            </a:r>
            <a:r>
              <a:rPr lang="sl-SI" sz="1800" dirty="0">
                <a:latin typeface="Arial" pitchFamily="34" charset="0"/>
                <a:cs typeface="Arial" pitchFamily="34" charset="0"/>
              </a:rPr>
              <a:t>v </a:t>
            </a:r>
            <a:r>
              <a:rPr lang="sl-SI" sz="1800" dirty="0" smtClean="0">
                <a:latin typeface="Arial" pitchFamily="34" charset="0"/>
                <a:cs typeface="Arial" pitchFamily="34" charset="0"/>
              </a:rPr>
              <a:t>logične paradokse</a:t>
            </a:r>
            <a:r>
              <a:rPr lang="sl-SI" sz="1800" dirty="0">
                <a:latin typeface="Arial" pitchFamily="34" charset="0"/>
                <a:cs typeface="Arial" pitchFamily="34" charset="0"/>
              </a:rPr>
              <a:t>. </a:t>
            </a:r>
            <a:r>
              <a:rPr lang="sl-SI" sz="1800" dirty="0" err="1">
                <a:latin typeface="Arial" pitchFamily="34" charset="0"/>
                <a:cs typeface="Arial" pitchFamily="34" charset="0"/>
              </a:rPr>
              <a:t>Cantor</a:t>
            </a:r>
            <a:r>
              <a:rPr lang="sl-SI" sz="1800" dirty="0">
                <a:latin typeface="Arial" pitchFamily="34" charset="0"/>
                <a:cs typeface="Arial" pitchFamily="34" charset="0"/>
              </a:rPr>
              <a:t> je </a:t>
            </a:r>
            <a:r>
              <a:rPr lang="sl-SI" sz="1800" dirty="0" smtClean="0">
                <a:latin typeface="Arial" pitchFamily="34" charset="0"/>
                <a:cs typeface="Arial" pitchFamily="34" charset="0"/>
              </a:rPr>
              <a:t>bil namreč </a:t>
            </a:r>
            <a:r>
              <a:rPr lang="sl-SI" sz="1800" dirty="0" err="1" smtClean="0">
                <a:latin typeface="Arial" pitchFamily="34" charset="0"/>
                <a:cs typeface="Arial" pitchFamily="34" charset="0"/>
              </a:rPr>
              <a:t>pre</a:t>
            </a:r>
            <a:r>
              <a:rPr lang="sl-SI" sz="1800" dirty="0" smtClean="0">
                <a:latin typeface="Arial" pitchFamily="34" charset="0"/>
                <a:cs typeface="Arial" pitchFamily="34" charset="0"/>
              </a:rPr>
              <a:t>-</a:t>
            </a:r>
            <a:r>
              <a:rPr lang="sl-SI" sz="1800" dirty="0" err="1" smtClean="0">
                <a:latin typeface="Arial" pitchFamily="34" charset="0"/>
                <a:cs typeface="Arial" pitchFamily="34" charset="0"/>
              </a:rPr>
              <a:t>pričan</a:t>
            </a:r>
            <a:r>
              <a:rPr lang="sl-SI" sz="1800" dirty="0" smtClean="0">
                <a:latin typeface="Arial" pitchFamily="34" charset="0"/>
                <a:cs typeface="Arial" pitchFamily="34" charset="0"/>
              </a:rPr>
              <a:t>, da </a:t>
            </a:r>
            <a:r>
              <a:rPr lang="sl-SI" sz="1800" u="sng" dirty="0">
                <a:latin typeface="Arial" pitchFamily="34" charset="0"/>
                <a:cs typeface="Arial" pitchFamily="34" charset="0"/>
              </a:rPr>
              <a:t>matematika sama (kaj šele izkustvena znanost) </a:t>
            </a:r>
            <a:r>
              <a:rPr lang="sl-SI" sz="1800" u="sng" dirty="0" smtClean="0">
                <a:latin typeface="Arial" pitchFamily="34" charset="0"/>
                <a:cs typeface="Arial" pitchFamily="34" charset="0"/>
              </a:rPr>
              <a:t>ne </a:t>
            </a:r>
            <a:r>
              <a:rPr lang="sl-SI" sz="1800" u="sng" dirty="0">
                <a:latin typeface="Arial" pitchFamily="34" charset="0"/>
                <a:cs typeface="Arial" pitchFamily="34" charset="0"/>
              </a:rPr>
              <a:t>more seči do </a:t>
            </a:r>
            <a:r>
              <a:rPr lang="sl-SI" sz="1800" u="sng" dirty="0" smtClean="0">
                <a:latin typeface="Arial" pitchFamily="34" charset="0"/>
                <a:cs typeface="Arial" pitchFamily="34" charset="0"/>
              </a:rPr>
              <a:t>Absoluta</a:t>
            </a:r>
            <a:r>
              <a:rPr lang="sl-SI" sz="1800" dirty="0" smtClean="0">
                <a:latin typeface="Arial" pitchFamily="34" charset="0"/>
                <a:cs typeface="Arial" pitchFamily="34" charset="0"/>
              </a:rPr>
              <a:t>.</a:t>
            </a:r>
          </a:p>
          <a:p>
            <a:r>
              <a:rPr lang="sl-SI" sz="1800" dirty="0" smtClean="0">
                <a:latin typeface="Arial" pitchFamily="34" charset="0"/>
                <a:cs typeface="Arial" pitchFamily="34" charset="0"/>
              </a:rPr>
              <a:t>V razpravi </a:t>
            </a:r>
            <a:r>
              <a:rPr lang="sl-SI" sz="1800" i="1" dirty="0" smtClean="0">
                <a:latin typeface="Arial" pitchFamily="34" charset="0"/>
                <a:cs typeface="Arial" pitchFamily="34" charset="0"/>
              </a:rPr>
              <a:t>O neskončni linearni množici točk </a:t>
            </a:r>
            <a:r>
              <a:rPr lang="sl-SI" sz="1800" dirty="0" smtClean="0">
                <a:latin typeface="Arial" pitchFamily="34" charset="0"/>
                <a:cs typeface="Arial" pitchFamily="34" charset="0"/>
              </a:rPr>
              <a:t>se </a:t>
            </a:r>
            <a:r>
              <a:rPr lang="sl-SI" sz="1800" dirty="0" err="1" smtClean="0">
                <a:latin typeface="Arial" pitchFamily="34" charset="0"/>
                <a:cs typeface="Arial" pitchFamily="34" charset="0"/>
              </a:rPr>
              <a:t>Cantor</a:t>
            </a:r>
            <a:r>
              <a:rPr lang="sl-SI" sz="1800" dirty="0" smtClean="0">
                <a:latin typeface="Arial" pitchFamily="34" charset="0"/>
                <a:cs typeface="Arial" pitchFamily="34" charset="0"/>
              </a:rPr>
              <a:t> navezuje na Platona, </a:t>
            </a:r>
            <a:r>
              <a:rPr lang="sl-SI" sz="1800" dirty="0" err="1" smtClean="0">
                <a:latin typeface="Arial" pitchFamily="34" charset="0"/>
                <a:cs typeface="Arial" pitchFamily="34" charset="0"/>
              </a:rPr>
              <a:t>Kuzanskega</a:t>
            </a:r>
            <a:r>
              <a:rPr lang="sl-SI" sz="1800" dirty="0" smtClean="0">
                <a:latin typeface="Arial" pitchFamily="34" charset="0"/>
                <a:cs typeface="Arial" pitchFamily="34" charset="0"/>
              </a:rPr>
              <a:t>, Bruna, ko pravi: “Platonovo pojmovanje neskončnega je povsem drugačno od Aristotelovega […] Za svoja pojmovanja sem našel stične točke tudi v filozofiji Nikolaja iz </a:t>
            </a:r>
            <a:r>
              <a:rPr lang="sl-SI" sz="1800" dirty="0" err="1" smtClean="0">
                <a:latin typeface="Arial" pitchFamily="34" charset="0"/>
                <a:cs typeface="Arial" pitchFamily="34" charset="0"/>
              </a:rPr>
              <a:t>Kuze</a:t>
            </a:r>
            <a:r>
              <a:rPr lang="sl-SI" sz="1800" dirty="0" smtClean="0">
                <a:latin typeface="Arial" pitchFamily="34" charset="0"/>
                <a:cs typeface="Arial" pitchFamily="34" charset="0"/>
              </a:rPr>
              <a:t>. Isto velja za njegovega naslednika Giordana Bruna. […] </a:t>
            </a:r>
            <a:r>
              <a:rPr lang="sl-SI" sz="1800" u="sng" dirty="0" smtClean="0">
                <a:latin typeface="Arial" pitchFamily="34" charset="0"/>
                <a:cs typeface="Arial" pitchFamily="34" charset="0"/>
              </a:rPr>
              <a:t>Absolut je mogoče zgolj prepoznati, nikoli pa spoznati, niti približno poznati</a:t>
            </a:r>
            <a:r>
              <a:rPr lang="sl-SI" sz="1800" dirty="0" smtClean="0">
                <a:latin typeface="Arial" pitchFamily="34" charset="0"/>
                <a:cs typeface="Arial" pitchFamily="34" charset="0"/>
              </a:rPr>
              <a:t>.” </a:t>
            </a:r>
            <a:r>
              <a:rPr lang="sl-SI" sz="1600" dirty="0" smtClean="0">
                <a:latin typeface="Arial" pitchFamily="34" charset="0"/>
                <a:cs typeface="Arial" pitchFamily="34" charset="0"/>
              </a:rPr>
              <a:t>(Podčrtal M. U.)</a:t>
            </a:r>
            <a:endParaRPr lang="sl-SI" sz="1800" dirty="0">
              <a:latin typeface="Arial" pitchFamily="34" charset="0"/>
              <a:cs typeface="Arial" pitchFamily="34" charset="0"/>
            </a:endParaRPr>
          </a:p>
        </p:txBody>
      </p:sp>
      <p:sp>
        <p:nvSpPr>
          <p:cNvPr id="20484" name="Text Box 4"/>
          <p:cNvSpPr txBox="1">
            <a:spLocks noChangeArrowheads="1"/>
          </p:cNvSpPr>
          <p:nvPr/>
        </p:nvSpPr>
        <p:spPr bwMode="auto">
          <a:xfrm>
            <a:off x="6858016" y="3643314"/>
            <a:ext cx="1871663" cy="523220"/>
          </a:xfrm>
          <a:prstGeom prst="rect">
            <a:avLst/>
          </a:prstGeom>
          <a:noFill/>
          <a:ln w="9525">
            <a:noFill/>
            <a:miter lim="800000"/>
            <a:headEnd/>
            <a:tailEnd/>
          </a:ln>
          <a:effectLst/>
        </p:spPr>
        <p:txBody>
          <a:bodyPr>
            <a:spAutoFit/>
          </a:bodyPr>
          <a:lstStyle/>
          <a:p>
            <a:pPr algn="ctr">
              <a:spcBef>
                <a:spcPct val="50000"/>
              </a:spcBef>
            </a:pPr>
            <a:r>
              <a:rPr lang="sl-SI" sz="1400" dirty="0">
                <a:solidFill>
                  <a:schemeClr val="tx1"/>
                </a:solidFill>
                <a:latin typeface="Arial" pitchFamily="34" charset="0"/>
                <a:cs typeface="Arial" pitchFamily="34" charset="0"/>
              </a:rPr>
              <a:t>Georg </a:t>
            </a:r>
            <a:r>
              <a:rPr lang="sl-SI" sz="1400" dirty="0" err="1">
                <a:solidFill>
                  <a:schemeClr val="tx1"/>
                </a:solidFill>
                <a:latin typeface="Arial" pitchFamily="34" charset="0"/>
                <a:cs typeface="Arial" pitchFamily="34" charset="0"/>
              </a:rPr>
              <a:t>Cantor</a:t>
            </a:r>
            <a:r>
              <a:rPr lang="sl-SI" sz="1400" dirty="0">
                <a:solidFill>
                  <a:schemeClr val="tx1"/>
                </a:solidFill>
                <a:latin typeface="Arial" pitchFamily="34" charset="0"/>
                <a:cs typeface="Arial" pitchFamily="34" charset="0"/>
              </a:rPr>
              <a:t> </a:t>
            </a:r>
            <a:br>
              <a:rPr lang="sl-SI" sz="1400" dirty="0">
                <a:solidFill>
                  <a:schemeClr val="tx1"/>
                </a:solidFill>
                <a:latin typeface="Arial" pitchFamily="34" charset="0"/>
                <a:cs typeface="Arial" pitchFamily="34" charset="0"/>
              </a:rPr>
            </a:br>
            <a:r>
              <a:rPr lang="sl-SI" sz="1400" dirty="0">
                <a:solidFill>
                  <a:schemeClr val="tx1"/>
                </a:solidFill>
                <a:latin typeface="Arial" pitchFamily="34" charset="0"/>
                <a:cs typeface="Arial" pitchFamily="34" charset="0"/>
              </a:rPr>
              <a:t>(1845-1918)</a:t>
            </a:r>
            <a:endParaRPr lang="en-US" sz="1400" dirty="0">
              <a:solidFill>
                <a:schemeClr val="tx1"/>
              </a:solidFill>
              <a:latin typeface="Arial" pitchFamily="34" charset="0"/>
              <a:cs typeface="Arial" pitchFamily="34" charset="0"/>
            </a:endParaRPr>
          </a:p>
        </p:txBody>
      </p:sp>
      <p:pic>
        <p:nvPicPr>
          <p:cNvPr id="20485" name="Picture 5" descr="Cantor"/>
          <p:cNvPicPr>
            <a:picLocks noChangeAspect="1" noChangeArrowheads="1"/>
          </p:cNvPicPr>
          <p:nvPr/>
        </p:nvPicPr>
        <p:blipFill>
          <a:blip r:embed="rId3" cstate="print"/>
          <a:srcRect/>
          <a:stretch>
            <a:fillRect/>
          </a:stretch>
        </p:blipFill>
        <p:spPr bwMode="auto">
          <a:xfrm>
            <a:off x="7000892" y="1285860"/>
            <a:ext cx="1584000" cy="2325795"/>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483">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048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048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048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build="p"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395536" y="260648"/>
            <a:ext cx="6336704" cy="582594"/>
          </a:xfrm>
        </p:spPr>
        <p:txBody>
          <a:bodyPr/>
          <a:lstStyle/>
          <a:p>
            <a:pPr algn="l"/>
            <a:r>
              <a:rPr lang="sl-SI" sz="2000" dirty="0" smtClean="0">
                <a:solidFill>
                  <a:schemeClr val="tx1"/>
                </a:solidFill>
                <a:latin typeface="Arial" pitchFamily="34" charset="0"/>
                <a:cs typeface="Arial" pitchFamily="34" charset="0"/>
              </a:rPr>
              <a:t>Celota ni svet, temveč duh … presežno Eno</a:t>
            </a:r>
            <a:endParaRPr lang="en-US" sz="2000" dirty="0">
              <a:solidFill>
                <a:schemeClr val="tx1"/>
              </a:solidFill>
              <a:latin typeface="Arial" pitchFamily="34" charset="0"/>
              <a:cs typeface="Arial" pitchFamily="34" charset="0"/>
            </a:endParaRPr>
          </a:p>
        </p:txBody>
      </p:sp>
      <p:pic>
        <p:nvPicPr>
          <p:cNvPr id="7172" name="Picture 4" descr="Kant-1"/>
          <p:cNvPicPr>
            <a:picLocks noChangeAspect="1" noChangeArrowheads="1"/>
          </p:cNvPicPr>
          <p:nvPr/>
        </p:nvPicPr>
        <p:blipFill>
          <a:blip r:embed="rId2" cstate="print"/>
          <a:srcRect b="18898"/>
          <a:stretch>
            <a:fillRect/>
          </a:stretch>
        </p:blipFill>
        <p:spPr bwMode="auto">
          <a:xfrm>
            <a:off x="6948264" y="404664"/>
            <a:ext cx="1944000" cy="2362653"/>
          </a:xfrm>
          <a:prstGeom prst="rect">
            <a:avLst/>
          </a:prstGeom>
          <a:noFill/>
          <a:ln w="9525">
            <a:noFill/>
            <a:miter lim="800000"/>
            <a:headEnd/>
            <a:tailEnd/>
          </a:ln>
        </p:spPr>
      </p:pic>
      <p:sp>
        <p:nvSpPr>
          <p:cNvPr id="7173" name="Text Box 5"/>
          <p:cNvSpPr txBox="1">
            <a:spLocks noChangeArrowheads="1"/>
          </p:cNvSpPr>
          <p:nvPr/>
        </p:nvSpPr>
        <p:spPr bwMode="auto">
          <a:xfrm>
            <a:off x="7092280" y="2780928"/>
            <a:ext cx="1657350" cy="523220"/>
          </a:xfrm>
          <a:prstGeom prst="rect">
            <a:avLst/>
          </a:prstGeom>
          <a:noFill/>
          <a:ln w="9525">
            <a:noFill/>
            <a:miter lim="800000"/>
            <a:headEnd/>
            <a:tailEnd/>
          </a:ln>
          <a:effectLst/>
        </p:spPr>
        <p:txBody>
          <a:bodyPr>
            <a:spAutoFit/>
          </a:bodyPr>
          <a:lstStyle/>
          <a:p>
            <a:pPr algn="ctr">
              <a:spcBef>
                <a:spcPct val="50000"/>
              </a:spcBef>
            </a:pPr>
            <a:r>
              <a:rPr lang="sl-SI" sz="1400" dirty="0">
                <a:solidFill>
                  <a:schemeClr val="tx1"/>
                </a:solidFill>
                <a:latin typeface="Arial" pitchFamily="34" charset="0"/>
                <a:cs typeface="Arial" pitchFamily="34" charset="0"/>
              </a:rPr>
              <a:t>Immanuel Kant</a:t>
            </a:r>
            <a:br>
              <a:rPr lang="sl-SI" sz="1400" dirty="0">
                <a:solidFill>
                  <a:schemeClr val="tx1"/>
                </a:solidFill>
                <a:latin typeface="Arial" pitchFamily="34" charset="0"/>
                <a:cs typeface="Arial" pitchFamily="34" charset="0"/>
              </a:rPr>
            </a:br>
            <a:r>
              <a:rPr lang="sl-SI" sz="1400" dirty="0">
                <a:solidFill>
                  <a:schemeClr val="tx1"/>
                </a:solidFill>
                <a:latin typeface="Arial" pitchFamily="34" charset="0"/>
                <a:cs typeface="Arial" pitchFamily="34" charset="0"/>
              </a:rPr>
              <a:t> (1724-1804) </a:t>
            </a:r>
            <a:endParaRPr lang="en-US" sz="1400" dirty="0">
              <a:solidFill>
                <a:schemeClr val="tx1"/>
              </a:solidFill>
              <a:latin typeface="Arial" pitchFamily="34" charset="0"/>
              <a:cs typeface="Arial" pitchFamily="34" charset="0"/>
            </a:endParaRPr>
          </a:p>
        </p:txBody>
      </p:sp>
      <p:sp>
        <p:nvSpPr>
          <p:cNvPr id="7174" name="Text Box 6"/>
          <p:cNvSpPr txBox="1">
            <a:spLocks noChangeArrowheads="1"/>
          </p:cNvSpPr>
          <p:nvPr/>
        </p:nvSpPr>
        <p:spPr bwMode="auto">
          <a:xfrm>
            <a:off x="395536" y="980728"/>
            <a:ext cx="6408712" cy="5256584"/>
          </a:xfrm>
          <a:prstGeom prst="rect">
            <a:avLst/>
          </a:prstGeom>
          <a:noFill/>
          <a:ln w="3175">
            <a:solidFill>
              <a:schemeClr val="tx1"/>
            </a:solidFill>
            <a:miter lim="800000"/>
            <a:headEnd/>
            <a:tailEnd/>
          </a:ln>
          <a:effectLst/>
        </p:spPr>
        <p:txBody>
          <a:bodyPr wrap="square">
            <a:spAutoFit/>
          </a:bodyPr>
          <a:lstStyle/>
          <a:p>
            <a:pPr>
              <a:spcAft>
                <a:spcPts val="600"/>
              </a:spcAft>
            </a:pPr>
            <a:r>
              <a:rPr lang="sl-SI" sz="1800" b="1" dirty="0" smtClean="0">
                <a:solidFill>
                  <a:schemeClr val="tx1"/>
                </a:solidFill>
                <a:latin typeface="Arial" pitchFamily="34" charset="0"/>
                <a:cs typeface="Arial" pitchFamily="34" charset="0"/>
              </a:rPr>
              <a:t>Immanuel Kant</a:t>
            </a:r>
            <a:r>
              <a:rPr lang="sl-SI" sz="1800" dirty="0" smtClean="0">
                <a:solidFill>
                  <a:schemeClr val="tx1"/>
                </a:solidFill>
                <a:latin typeface="Arial" pitchFamily="34" charset="0"/>
                <a:cs typeface="Arial" pitchFamily="34" charset="0"/>
              </a:rPr>
              <a:t> se </a:t>
            </a:r>
            <a:r>
              <a:rPr lang="sl-SI" sz="1800" dirty="0">
                <a:solidFill>
                  <a:schemeClr val="tx1"/>
                </a:solidFill>
                <a:latin typeface="Arial" pitchFamily="34" charset="0"/>
                <a:cs typeface="Arial" pitchFamily="34" charset="0"/>
              </a:rPr>
              <a:t>je sicer motil glede </a:t>
            </a:r>
            <a:r>
              <a:rPr lang="sl-SI" sz="1800" dirty="0" smtClean="0">
                <a:solidFill>
                  <a:schemeClr val="tx1"/>
                </a:solidFill>
                <a:latin typeface="Arial" pitchFamily="34" charset="0"/>
                <a:cs typeface="Arial" pitchFamily="34" charset="0"/>
              </a:rPr>
              <a:t>neizogibnosti </a:t>
            </a:r>
            <a:r>
              <a:rPr lang="sl-SI" sz="1800" u="sng" dirty="0">
                <a:solidFill>
                  <a:schemeClr val="tx1"/>
                </a:solidFill>
                <a:latin typeface="Arial" pitchFamily="34" charset="0"/>
                <a:cs typeface="Arial" pitchFamily="34" charset="0"/>
              </a:rPr>
              <a:t>antinomije</a:t>
            </a:r>
            <a:r>
              <a:rPr lang="sl-SI" sz="1800" dirty="0">
                <a:solidFill>
                  <a:schemeClr val="tx1"/>
                </a:solidFill>
                <a:latin typeface="Arial" pitchFamily="34" charset="0"/>
                <a:cs typeface="Arial" pitchFamily="34" charset="0"/>
              </a:rPr>
              <a:t> med končnostjo in </a:t>
            </a:r>
            <a:r>
              <a:rPr lang="sl-SI" sz="1800" dirty="0" smtClean="0">
                <a:solidFill>
                  <a:schemeClr val="tx1"/>
                </a:solidFill>
                <a:latin typeface="Arial" pitchFamily="34" charset="0"/>
                <a:cs typeface="Arial" pitchFamily="34" charset="0"/>
              </a:rPr>
              <a:t>neskončnostjo </a:t>
            </a:r>
            <a:r>
              <a:rPr lang="sl-SI" sz="1800" dirty="0">
                <a:solidFill>
                  <a:schemeClr val="tx1"/>
                </a:solidFill>
                <a:latin typeface="Arial" pitchFamily="34" charset="0"/>
                <a:cs typeface="Arial" pitchFamily="34" charset="0"/>
              </a:rPr>
              <a:t>prostora in časa (presegle ali vsaj omilile so jo neevklidske geometrije in alternativne topologije), iz katere je sklepal, da je </a:t>
            </a:r>
            <a:r>
              <a:rPr lang="sl-SI" sz="1800" dirty="0" smtClean="0">
                <a:solidFill>
                  <a:schemeClr val="tx1"/>
                </a:solidFill>
                <a:latin typeface="Arial" pitchFamily="34" charset="0"/>
                <a:cs typeface="Arial" pitchFamily="34" charset="0"/>
              </a:rPr>
              <a:t>kozmologija </a:t>
            </a:r>
            <a:r>
              <a:rPr lang="sl-SI" sz="1800" dirty="0">
                <a:solidFill>
                  <a:schemeClr val="tx1"/>
                </a:solidFill>
                <a:latin typeface="Arial" pitchFamily="34" charset="0"/>
                <a:cs typeface="Arial" pitchFamily="34" charset="0"/>
              </a:rPr>
              <a:t>zgolj “dialektični” presežek čistega uma, </a:t>
            </a:r>
            <a:r>
              <a:rPr lang="sl-SI" sz="1800" dirty="0" smtClean="0">
                <a:solidFill>
                  <a:schemeClr val="tx1"/>
                </a:solidFill>
                <a:latin typeface="Arial" pitchFamily="34" charset="0"/>
                <a:cs typeface="Arial" pitchFamily="34" charset="0"/>
              </a:rPr>
              <a:t>ne </a:t>
            </a:r>
            <a:r>
              <a:rPr lang="sl-SI" sz="1800" dirty="0">
                <a:solidFill>
                  <a:schemeClr val="tx1"/>
                </a:solidFill>
                <a:latin typeface="Arial" pitchFamily="34" charset="0"/>
                <a:cs typeface="Arial" pitchFamily="34" charset="0"/>
              </a:rPr>
              <a:t>pa “analitična” znanost razuma </a:t>
            </a:r>
            <a:r>
              <a:rPr lang="sl-SI" sz="1800" dirty="0" smtClean="0">
                <a:solidFill>
                  <a:schemeClr val="tx1"/>
                </a:solidFill>
                <a:latin typeface="Arial" pitchFamily="34" charset="0"/>
                <a:cs typeface="Arial" pitchFamily="34" charset="0"/>
              </a:rPr>
              <a:t>– </a:t>
            </a:r>
            <a:r>
              <a:rPr lang="sl-SI" sz="1800" dirty="0" smtClean="0">
                <a:solidFill>
                  <a:srgbClr val="A50021"/>
                </a:solidFill>
                <a:latin typeface="Arial" pitchFamily="34" charset="0"/>
                <a:cs typeface="Arial" pitchFamily="34" charset="0"/>
              </a:rPr>
              <a:t>vendar</a:t>
            </a:r>
            <a:r>
              <a:rPr lang="sl-SI" sz="1800" dirty="0" smtClean="0">
                <a:solidFill>
                  <a:schemeClr val="tx1"/>
                </a:solidFill>
                <a:latin typeface="Arial" pitchFamily="34" charset="0"/>
                <a:cs typeface="Arial" pitchFamily="34" charset="0"/>
              </a:rPr>
              <a:t> </a:t>
            </a:r>
            <a:r>
              <a:rPr lang="sl-SI" sz="1800" dirty="0">
                <a:solidFill>
                  <a:schemeClr val="tx1"/>
                </a:solidFill>
                <a:latin typeface="Arial" pitchFamily="34" charset="0"/>
                <a:cs typeface="Arial" pitchFamily="34" charset="0"/>
              </a:rPr>
              <a:t>pa tudi dandanes, nič manj kot pred dvesto leti, ostaja </a:t>
            </a:r>
            <a:r>
              <a:rPr lang="sl-SI" sz="1800" dirty="0" smtClean="0">
                <a:solidFill>
                  <a:schemeClr val="tx1"/>
                </a:solidFill>
                <a:latin typeface="Arial" pitchFamily="34" charset="0"/>
                <a:cs typeface="Arial" pitchFamily="34" charset="0"/>
              </a:rPr>
              <a:t>aktualno Kantovo filozofsko-kritično opozorilo</a:t>
            </a:r>
            <a:r>
              <a:rPr lang="sl-SI" sz="1800" dirty="0">
                <a:solidFill>
                  <a:schemeClr val="tx1"/>
                </a:solidFill>
                <a:latin typeface="Arial" pitchFamily="34" charset="0"/>
                <a:cs typeface="Arial" pitchFamily="34" charset="0"/>
              </a:rPr>
              <a:t>, da </a:t>
            </a:r>
            <a:r>
              <a:rPr lang="sl-SI" sz="1800" u="sng" dirty="0">
                <a:solidFill>
                  <a:schemeClr val="tx1"/>
                </a:solidFill>
                <a:latin typeface="Arial" pitchFamily="34" charset="0"/>
                <a:cs typeface="Arial" pitchFamily="34" charset="0"/>
              </a:rPr>
              <a:t>znanost ne more </a:t>
            </a:r>
            <a:r>
              <a:rPr lang="sl-SI" sz="1800" u="sng" dirty="0" smtClean="0">
                <a:solidFill>
                  <a:schemeClr val="tx1"/>
                </a:solidFill>
                <a:latin typeface="Arial" pitchFamily="34" charset="0"/>
                <a:cs typeface="Arial" pitchFamily="34" charset="0"/>
              </a:rPr>
              <a:t>preseči “vsega </a:t>
            </a:r>
            <a:r>
              <a:rPr lang="sl-SI" sz="1800" u="sng" dirty="0">
                <a:solidFill>
                  <a:schemeClr val="tx1"/>
                </a:solidFill>
                <a:latin typeface="Arial" pitchFamily="34" charset="0"/>
                <a:cs typeface="Arial" pitchFamily="34" charset="0"/>
              </a:rPr>
              <a:t>možnega izkustva</a:t>
            </a:r>
            <a:r>
              <a:rPr lang="sl-SI" sz="1800" dirty="0" smtClean="0">
                <a:solidFill>
                  <a:schemeClr val="tx1"/>
                </a:solidFill>
                <a:latin typeface="Arial" pitchFamily="34" charset="0"/>
                <a:cs typeface="Arial" pitchFamily="34" charset="0"/>
              </a:rPr>
              <a:t>”, a prav to se znova </a:t>
            </a:r>
            <a:r>
              <a:rPr lang="sl-SI" sz="1800" dirty="0">
                <a:solidFill>
                  <a:schemeClr val="tx1"/>
                </a:solidFill>
                <a:latin typeface="Arial" pitchFamily="34" charset="0"/>
                <a:cs typeface="Arial" pitchFamily="34" charset="0"/>
              </a:rPr>
              <a:t>dogaja v sodobnih </a:t>
            </a:r>
            <a:r>
              <a:rPr lang="sl-SI" sz="1800" dirty="0" smtClean="0">
                <a:solidFill>
                  <a:schemeClr val="tx1"/>
                </a:solidFill>
                <a:latin typeface="Arial" pitchFamily="34" charset="0"/>
                <a:cs typeface="Arial" pitchFamily="34" charset="0"/>
              </a:rPr>
              <a:t>teorijah </a:t>
            </a:r>
            <a:r>
              <a:rPr lang="sl-SI" sz="1800" dirty="0" err="1" smtClean="0">
                <a:solidFill>
                  <a:schemeClr val="tx1"/>
                </a:solidFill>
                <a:latin typeface="Arial" pitchFamily="34" charset="0"/>
                <a:cs typeface="Arial" pitchFamily="34" charset="0"/>
              </a:rPr>
              <a:t>multiverzumov</a:t>
            </a:r>
            <a:r>
              <a:rPr lang="sl-SI" sz="1800" dirty="0" smtClean="0">
                <a:solidFill>
                  <a:schemeClr val="tx1"/>
                </a:solidFill>
                <a:latin typeface="Arial" pitchFamily="34" charset="0"/>
                <a:cs typeface="Arial" pitchFamily="34" charset="0"/>
              </a:rPr>
              <a:t>.</a:t>
            </a:r>
          </a:p>
          <a:p>
            <a:pPr indent="-457200">
              <a:spcAft>
                <a:spcPts val="600"/>
              </a:spcAft>
            </a:pPr>
            <a:r>
              <a:rPr lang="sl-SI" sz="1800" dirty="0" smtClean="0">
                <a:solidFill>
                  <a:schemeClr val="tx1"/>
                </a:solidFill>
                <a:latin typeface="Arial" pitchFamily="34" charset="0"/>
                <a:cs typeface="Arial" pitchFamily="34" charset="0"/>
              </a:rPr>
              <a:t>Vprašanje, ki </a:t>
            </a:r>
            <a:r>
              <a:rPr lang="sl-SI" sz="1800" dirty="0" smtClean="0">
                <a:solidFill>
                  <a:schemeClr val="tx1"/>
                </a:solidFill>
                <a:latin typeface="Arial" pitchFamily="34" charset="0"/>
                <a:cs typeface="Arial" pitchFamily="34" charset="0"/>
              </a:rPr>
              <a:t>ob tem ostaja </a:t>
            </a:r>
            <a:r>
              <a:rPr lang="sl-SI" sz="1800" dirty="0" smtClean="0">
                <a:solidFill>
                  <a:schemeClr val="tx1"/>
                </a:solidFill>
                <a:latin typeface="Arial" pitchFamily="34" charset="0"/>
                <a:cs typeface="Arial" pitchFamily="34" charset="0"/>
              </a:rPr>
              <a:t>za premislek, pa je naslednje: </a:t>
            </a:r>
            <a:r>
              <a:rPr lang="sl-SI" sz="1800" dirty="0" smtClean="0">
                <a:solidFill>
                  <a:schemeClr val="tx1"/>
                </a:solidFill>
                <a:latin typeface="Arial" pitchFamily="34" charset="0"/>
                <a:cs typeface="Arial" pitchFamily="34" charset="0"/>
              </a:rPr>
              <a:t/>
            </a:r>
            <a:br>
              <a:rPr lang="sl-SI" sz="1800" dirty="0" smtClean="0">
                <a:solidFill>
                  <a:schemeClr val="tx1"/>
                </a:solidFill>
                <a:latin typeface="Arial" pitchFamily="34" charset="0"/>
                <a:cs typeface="Arial" pitchFamily="34" charset="0"/>
              </a:rPr>
            </a:br>
            <a:r>
              <a:rPr lang="sl-SI" sz="1800" dirty="0" smtClean="0">
                <a:solidFill>
                  <a:schemeClr val="tx1"/>
                </a:solidFill>
                <a:latin typeface="Arial" pitchFamily="34" charset="0"/>
                <a:cs typeface="Arial" pitchFamily="34" charset="0"/>
              </a:rPr>
              <a:t>Če </a:t>
            </a:r>
            <a:r>
              <a:rPr lang="sl-SI" sz="1800" dirty="0" smtClean="0">
                <a:solidFill>
                  <a:schemeClr val="tx1"/>
                </a:solidFill>
                <a:latin typeface="Arial" pitchFamily="34" charset="0"/>
                <a:cs typeface="Arial" pitchFamily="34" charset="0"/>
              </a:rPr>
              <a:t>je </a:t>
            </a:r>
            <a:r>
              <a:rPr lang="sl-SI" sz="1800" i="1" dirty="0" smtClean="0">
                <a:solidFill>
                  <a:schemeClr val="tx1"/>
                </a:solidFill>
                <a:latin typeface="Arial" pitchFamily="34" charset="0"/>
                <a:cs typeface="Arial" pitchFamily="34" charset="0"/>
              </a:rPr>
              <a:t>celota</a:t>
            </a:r>
            <a:r>
              <a:rPr lang="sl-SI" sz="1800" dirty="0" smtClean="0">
                <a:solidFill>
                  <a:schemeClr val="tx1"/>
                </a:solidFill>
                <a:latin typeface="Arial" pitchFamily="34" charset="0"/>
                <a:cs typeface="Arial" pitchFamily="34" charset="0"/>
              </a:rPr>
              <a:t> sveta/vesolja onstran “vsega možnega izkustva” in je zato, sledeč Kantu, nedosegljiva znanosti, ali nam je </a:t>
            </a:r>
            <a:r>
              <a:rPr lang="sl-SI" sz="1800" u="sng" dirty="0" smtClean="0">
                <a:solidFill>
                  <a:schemeClr val="tx1"/>
                </a:solidFill>
                <a:latin typeface="Arial" pitchFamily="34" charset="0"/>
                <a:cs typeface="Arial" pitchFamily="34" charset="0"/>
              </a:rPr>
              <a:t>spoznanje/izkustvo celote</a:t>
            </a:r>
            <a:r>
              <a:rPr lang="sl-SI" sz="1800" dirty="0" smtClean="0">
                <a:solidFill>
                  <a:schemeClr val="tx1"/>
                </a:solidFill>
                <a:latin typeface="Arial" pitchFamily="34" charset="0"/>
                <a:cs typeface="Arial" pitchFamily="34" charset="0"/>
              </a:rPr>
              <a:t> nasploh nedosegljivo? </a:t>
            </a:r>
            <a:br>
              <a:rPr lang="sl-SI" sz="1800" dirty="0" smtClean="0">
                <a:solidFill>
                  <a:schemeClr val="tx1"/>
                </a:solidFill>
                <a:latin typeface="Arial" pitchFamily="34" charset="0"/>
                <a:cs typeface="Arial" pitchFamily="34" charset="0"/>
              </a:rPr>
            </a:br>
            <a:r>
              <a:rPr lang="sl-SI" sz="1800" dirty="0" smtClean="0">
                <a:solidFill>
                  <a:schemeClr val="tx1"/>
                </a:solidFill>
                <a:latin typeface="Arial" pitchFamily="34" charset="0"/>
                <a:cs typeface="Arial" pitchFamily="34" charset="0"/>
              </a:rPr>
              <a:t>Moj odgovor: – </a:t>
            </a:r>
            <a:r>
              <a:rPr lang="sl-SI" sz="1800" dirty="0" smtClean="0">
                <a:solidFill>
                  <a:schemeClr val="tx1"/>
                </a:solidFill>
                <a:latin typeface="Arial" pitchFamily="34" charset="0"/>
                <a:cs typeface="Arial" pitchFamily="34" charset="0"/>
              </a:rPr>
              <a:t>Ne, kajti </a:t>
            </a:r>
            <a:r>
              <a:rPr lang="sl-SI" sz="1800" u="sng" dirty="0" smtClean="0">
                <a:solidFill>
                  <a:schemeClr val="tx1"/>
                </a:solidFill>
                <a:latin typeface="Arial" pitchFamily="34" charset="0"/>
                <a:cs typeface="Arial" pitchFamily="34" charset="0"/>
              </a:rPr>
              <a:t>celota ni svet, temveč duh</a:t>
            </a:r>
            <a:r>
              <a:rPr lang="sl-SI" sz="1800" dirty="0" smtClean="0">
                <a:solidFill>
                  <a:schemeClr val="tx1"/>
                </a:solidFill>
                <a:latin typeface="Arial" pitchFamily="34" charset="0"/>
                <a:cs typeface="Arial" pitchFamily="34" charset="0"/>
              </a:rPr>
              <a:t>. </a:t>
            </a:r>
          </a:p>
          <a:p>
            <a:pPr indent="-457200">
              <a:spcAft>
                <a:spcPts val="600"/>
              </a:spcAft>
            </a:pPr>
            <a:r>
              <a:rPr lang="sl-SI" sz="1800" b="1" dirty="0" smtClean="0">
                <a:solidFill>
                  <a:schemeClr val="tx1"/>
                </a:solidFill>
                <a:latin typeface="Arial" pitchFamily="34" charset="0"/>
                <a:cs typeface="Arial" pitchFamily="34" charset="0"/>
              </a:rPr>
              <a:t>Plotinovo Eno/Dobro </a:t>
            </a:r>
            <a:r>
              <a:rPr lang="sl-SI" sz="1800" dirty="0" smtClean="0">
                <a:solidFill>
                  <a:schemeClr val="tx1"/>
                </a:solidFill>
                <a:latin typeface="Arial" pitchFamily="34" charset="0"/>
                <a:cs typeface="Arial" pitchFamily="34" charset="0"/>
              </a:rPr>
              <a:t>pa je še “nad” duhom oz. Umom:</a:t>
            </a:r>
            <a:br>
              <a:rPr lang="sl-SI" sz="1800" dirty="0" smtClean="0">
                <a:solidFill>
                  <a:schemeClr val="tx1"/>
                </a:solidFill>
                <a:latin typeface="Arial" pitchFamily="34" charset="0"/>
                <a:cs typeface="Arial" pitchFamily="34" charset="0"/>
              </a:rPr>
            </a:br>
            <a:r>
              <a:rPr lang="sl-SI" sz="1800" dirty="0" smtClean="0">
                <a:solidFill>
                  <a:schemeClr val="tx1"/>
                </a:solidFill>
                <a:latin typeface="Arial" pitchFamily="34" charset="0"/>
                <a:cs typeface="Arial" pitchFamily="34" charset="0"/>
              </a:rPr>
              <a:t>duši/duhu je “dosegljivo” le v presežnem (“mističnem”) zrenju, onstran vsake dvojnosti oz. mnoštva. </a:t>
            </a:r>
            <a:endParaRPr lang="en-US" sz="1800" dirty="0">
              <a:solidFill>
                <a:schemeClr val="tx1"/>
              </a:solidFill>
              <a:latin typeface="Arial" pitchFamily="34" charset="0"/>
              <a:cs typeface="Arial" pitchFamily="34" charset="0"/>
            </a:endParaRPr>
          </a:p>
        </p:txBody>
      </p:sp>
      <p:sp>
        <p:nvSpPr>
          <p:cNvPr id="6" name="PoljeZBesedilom 5"/>
          <p:cNvSpPr txBox="1"/>
          <p:nvPr/>
        </p:nvSpPr>
        <p:spPr>
          <a:xfrm>
            <a:off x="1475656" y="6381328"/>
            <a:ext cx="3888432" cy="338554"/>
          </a:xfrm>
          <a:prstGeom prst="rect">
            <a:avLst/>
          </a:prstGeom>
          <a:noFill/>
        </p:spPr>
        <p:txBody>
          <a:bodyPr wrap="square" rtlCol="0">
            <a:spAutoFit/>
          </a:bodyPr>
          <a:lstStyle/>
          <a:p>
            <a:pPr algn="ctr"/>
            <a:r>
              <a:rPr lang="sl-SI" dirty="0" smtClean="0"/>
              <a:t>Hvala za vašo pozornost!</a:t>
            </a:r>
            <a:endParaRPr lang="sl-SI" dirty="0"/>
          </a:p>
        </p:txBody>
      </p:sp>
      <p:pic>
        <p:nvPicPr>
          <p:cNvPr id="7" name="Slika 6" descr="Plotin_portret.jpeg"/>
          <p:cNvPicPr>
            <a:picLocks noChangeAspect="1"/>
          </p:cNvPicPr>
          <p:nvPr/>
        </p:nvPicPr>
        <p:blipFill>
          <a:blip r:embed="rId3" cstate="print"/>
          <a:stretch>
            <a:fillRect/>
          </a:stretch>
        </p:blipFill>
        <p:spPr>
          <a:xfrm>
            <a:off x="7164288" y="3573016"/>
            <a:ext cx="1584000" cy="2451561"/>
          </a:xfrm>
          <a:prstGeom prst="rect">
            <a:avLst/>
          </a:prstGeom>
        </p:spPr>
      </p:pic>
      <p:sp>
        <p:nvSpPr>
          <p:cNvPr id="8" name="PoljeZBesedilom 7"/>
          <p:cNvSpPr txBox="1"/>
          <p:nvPr/>
        </p:nvSpPr>
        <p:spPr>
          <a:xfrm>
            <a:off x="7308304" y="6093296"/>
            <a:ext cx="1368152" cy="523220"/>
          </a:xfrm>
          <a:prstGeom prst="rect">
            <a:avLst/>
          </a:prstGeom>
          <a:noFill/>
        </p:spPr>
        <p:txBody>
          <a:bodyPr wrap="square" rtlCol="0">
            <a:spAutoFit/>
          </a:bodyPr>
          <a:lstStyle/>
          <a:p>
            <a:pPr algn="ctr"/>
            <a:r>
              <a:rPr lang="sl-SI" sz="1400" dirty="0" smtClean="0"/>
              <a:t>Plotin</a:t>
            </a:r>
          </a:p>
          <a:p>
            <a:pPr algn="ctr"/>
            <a:r>
              <a:rPr lang="sl-SI" sz="1400" dirty="0" smtClean="0"/>
              <a:t>(204-270)</a:t>
            </a:r>
            <a:endParaRPr lang="sl-SI" sz="1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7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theme/theme1.xml><?xml version="1.0" encoding="utf-8"?>
<a:theme xmlns:a="http://schemas.openxmlformats.org/drawingml/2006/main" name="Privzeti načrt">
  <a:themeElements>
    <a:clrScheme name="Privzeti načr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rivzeti načrt">
      <a:majorFont>
        <a:latin typeface="Arial"/>
        <a:ea typeface=""/>
        <a:cs typeface="Arial"/>
      </a:majorFont>
      <a:minorFont>
        <a:latin typeface="Arial"/>
        <a:ea typeface=""/>
        <a:cs typeface="Arial"/>
      </a:minorFont>
    </a:fontScheme>
    <a:fmtScheme name="Pisar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600" b="0" i="0" u="none" strike="noStrike" cap="none" normalizeH="0" baseline="0" smtClean="0">
            <a:ln>
              <a:noFill/>
            </a:ln>
            <a:solidFill>
              <a:schemeClr val="tx2"/>
            </a:solidFill>
            <a:effectLst/>
            <a:latin typeface="Arial" charset="0"/>
            <a:cs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600" b="0" i="0" u="none" strike="noStrike" cap="none" normalizeH="0" baseline="0" smtClean="0">
            <a:ln>
              <a:noFill/>
            </a:ln>
            <a:solidFill>
              <a:schemeClr val="tx2"/>
            </a:solidFill>
            <a:effectLst/>
            <a:latin typeface="Arial" charset="0"/>
            <a:cs typeface="Arial" charset="0"/>
          </a:defRPr>
        </a:defPPr>
      </a:lstStyle>
    </a:lnDef>
  </a:objectDefaults>
  <a:extraClrSchemeLst>
    <a:extraClrScheme>
      <a:clrScheme name="Privzeti načr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rivzeti načr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rivzeti načr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rivzeti načr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rivzeti načr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rivzeti načr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rivzeti načr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rivzeti načr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rivzeti načr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rivzeti načr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rivzeti načr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rivzeti načr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ova t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isar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isar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1956</TotalTime>
  <Words>1034</Words>
  <Application>Microsoft Office PowerPoint</Application>
  <PresentationFormat>Diaprojekcija na zaslonu (4:3)</PresentationFormat>
  <Paragraphs>53</Paragraphs>
  <Slides>9</Slides>
  <Notes>5</Notes>
  <HiddenSlides>0</HiddenSlides>
  <MMClips>0</MMClips>
  <ScaleCrop>false</ScaleCrop>
  <HeadingPairs>
    <vt:vector size="6" baseType="variant">
      <vt:variant>
        <vt:lpstr>Uporabljene pisave</vt:lpstr>
      </vt:variant>
      <vt:variant>
        <vt:i4>1</vt:i4>
      </vt:variant>
      <vt:variant>
        <vt:lpstr>Tema</vt:lpstr>
      </vt:variant>
      <vt:variant>
        <vt:i4>1</vt:i4>
      </vt:variant>
      <vt:variant>
        <vt:lpstr>Naslovi diapozitivov</vt:lpstr>
      </vt:variant>
      <vt:variant>
        <vt:i4>9</vt:i4>
      </vt:variant>
    </vt:vector>
  </HeadingPairs>
  <TitlesOfParts>
    <vt:vector size="11" baseType="lpstr">
      <vt:lpstr>Arial</vt:lpstr>
      <vt:lpstr>Privzeti načrt</vt:lpstr>
      <vt:lpstr>Marko Uršič Multiverzum ali – vendarle – Univerzum? </vt:lpstr>
      <vt:lpstr>Plotin O DOBREM ALI O ENEM (VI 9 [9]) (Perì tagathoû è toû henós) Prev. Sonja Weiss, Plotin, Zbrani spisi I, Slovenska matica, 2016, str. 215–216.</vt:lpstr>
      <vt:lpstr>Realni (dejanski) ali zgolj možni “mnogi svetovi” (vesolja/univerzumi)? </vt:lpstr>
      <vt:lpstr>“Multiverzum” (mnoga vesolja/univerzumi) v fiziki in kozmologiji</vt:lpstr>
      <vt:lpstr>Multiverzum (mnoga vesolja/univerzumi), nekaj teoretičnih “scenarijev”</vt:lpstr>
      <vt:lpstr>Štiri ravni multiverzumov glede na možne variacije …</vt:lpstr>
      <vt:lpstr>Multiverzum in problem neskončnosti</vt:lpstr>
      <vt:lpstr>“Absolut” je onstran matematičnega mišljenja</vt:lpstr>
      <vt:lpstr>Celota ni svet, temveč duh … presežno Eno</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Marko Uršič o multiverzumu, predavanje FF, 2016</dc:title>
  <dc:creator>Marko Uršič</dc:creator>
  <cp:lastModifiedBy>Marko</cp:lastModifiedBy>
  <cp:revision>71</cp:revision>
  <dcterms:created xsi:type="dcterms:W3CDTF">2008-12-28T09:10:33Z</dcterms:created>
  <dcterms:modified xsi:type="dcterms:W3CDTF">2021-06-16T15:06:44Z</dcterms:modified>
</cp:coreProperties>
</file>